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mp4" ContentType="video/unknown"/>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72" r:id="rId1"/>
  </p:sldMasterIdLst>
  <p:notesMasterIdLst>
    <p:notesMasterId r:id="rId24"/>
  </p:notesMasterIdLst>
  <p:handoutMasterIdLst>
    <p:handoutMasterId r:id="rId25"/>
  </p:handoutMasterIdLst>
  <p:sldIdLst>
    <p:sldId id="2052" r:id="rId2"/>
    <p:sldId id="2053" r:id="rId3"/>
    <p:sldId id="2054" r:id="rId4"/>
    <p:sldId id="2055" r:id="rId5"/>
    <p:sldId id="2056" r:id="rId6"/>
    <p:sldId id="2057" r:id="rId7"/>
    <p:sldId id="2058" r:id="rId8"/>
    <p:sldId id="2059" r:id="rId9"/>
    <p:sldId id="2060" r:id="rId10"/>
    <p:sldId id="2061" r:id="rId11"/>
    <p:sldId id="2062" r:id="rId12"/>
    <p:sldId id="2063" r:id="rId13"/>
    <p:sldId id="2064" r:id="rId14"/>
    <p:sldId id="2065" r:id="rId15"/>
    <p:sldId id="2066" r:id="rId16"/>
    <p:sldId id="2067" r:id="rId17"/>
    <p:sldId id="2068" r:id="rId18"/>
    <p:sldId id="2048" r:id="rId19"/>
    <p:sldId id="2049" r:id="rId20"/>
    <p:sldId id="2050" r:id="rId21"/>
    <p:sldId id="2051" r:id="rId22"/>
    <p:sldId id="1894" r:id="rId23"/>
  </p:sldIdLst>
  <p:sldSz cx="9144000" cy="6858000" type="screen4x3"/>
  <p:notesSz cx="9296400" cy="7010400"/>
  <p:defaultTextStyle>
    <a:defPPr>
      <a:defRPr lang="en-US"/>
    </a:defPPr>
    <a:lvl1pPr algn="l" rtl="0" fontAlgn="base">
      <a:spcBef>
        <a:spcPct val="0"/>
      </a:spcBef>
      <a:spcAft>
        <a:spcPct val="0"/>
      </a:spcAft>
      <a:defRPr kern="1200">
        <a:solidFill>
          <a:schemeClr val="tx1"/>
        </a:solidFill>
        <a:latin typeface="Lucida Sans"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Lucida Sans"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Lucida Sans"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Lucida Sans"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Lucida Sans" pitchFamily="34" charset="0"/>
        <a:ea typeface="ＭＳ Ｐゴシック" pitchFamily="34" charset="-128"/>
        <a:cs typeface="+mn-cs"/>
      </a:defRPr>
    </a:lvl5pPr>
    <a:lvl6pPr marL="2286000" algn="l" defTabSz="914400" rtl="0" eaLnBrk="1" latinLnBrk="0" hangingPunct="1">
      <a:defRPr kern="1200">
        <a:solidFill>
          <a:schemeClr val="tx1"/>
        </a:solidFill>
        <a:latin typeface="Lucida Sans" pitchFamily="34" charset="0"/>
        <a:ea typeface="ＭＳ Ｐゴシック" pitchFamily="34" charset="-128"/>
        <a:cs typeface="+mn-cs"/>
      </a:defRPr>
    </a:lvl6pPr>
    <a:lvl7pPr marL="2743200" algn="l" defTabSz="914400" rtl="0" eaLnBrk="1" latinLnBrk="0" hangingPunct="1">
      <a:defRPr kern="1200">
        <a:solidFill>
          <a:schemeClr val="tx1"/>
        </a:solidFill>
        <a:latin typeface="Lucida Sans" pitchFamily="34" charset="0"/>
        <a:ea typeface="ＭＳ Ｐゴシック" pitchFamily="34" charset="-128"/>
        <a:cs typeface="+mn-cs"/>
      </a:defRPr>
    </a:lvl7pPr>
    <a:lvl8pPr marL="3200400" algn="l" defTabSz="914400" rtl="0" eaLnBrk="1" latinLnBrk="0" hangingPunct="1">
      <a:defRPr kern="1200">
        <a:solidFill>
          <a:schemeClr val="tx1"/>
        </a:solidFill>
        <a:latin typeface="Lucida Sans" pitchFamily="34" charset="0"/>
        <a:ea typeface="ＭＳ Ｐゴシック" pitchFamily="34" charset="-128"/>
        <a:cs typeface="+mn-cs"/>
      </a:defRPr>
    </a:lvl8pPr>
    <a:lvl9pPr marL="3657600" algn="l" defTabSz="914400" rtl="0" eaLnBrk="1" latinLnBrk="0" hangingPunct="1">
      <a:defRPr kern="1200">
        <a:solidFill>
          <a:schemeClr val="tx1"/>
        </a:solidFill>
        <a:latin typeface="Lucida Sans"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9A00"/>
    <a:srgbClr val="CD661D"/>
    <a:srgbClr val="CC3366"/>
    <a:srgbClr val="FFCCFF"/>
    <a:srgbClr val="FF6FCF"/>
    <a:srgbClr val="CD0000"/>
    <a:srgbClr val="27408B"/>
    <a:srgbClr val="4F94CD"/>
    <a:srgbClr val="9ACD32"/>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13" autoAdjust="0"/>
    <p:restoredTop sz="93651" autoAdjust="0"/>
  </p:normalViewPr>
  <p:slideViewPr>
    <p:cSldViewPr>
      <p:cViewPr>
        <p:scale>
          <a:sx n="100" d="100"/>
          <a:sy n="100" d="100"/>
        </p:scale>
        <p:origin x="-1512" y="-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38405" cy="38405"/>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25474" name="Rectangle 2"/>
          <p:cNvSpPr>
            <a:spLocks noGrp="1" noChangeArrowheads="1"/>
          </p:cNvSpPr>
          <p:nvPr>
            <p:ph type="hdr" sz="quarter"/>
          </p:nvPr>
        </p:nvSpPr>
        <p:spPr bwMode="auto">
          <a:xfrm>
            <a:off x="0" y="0"/>
            <a:ext cx="4029075" cy="3508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mn-cs"/>
              </a:defRPr>
            </a:lvl1pPr>
          </a:lstStyle>
          <a:p>
            <a:pPr>
              <a:defRPr/>
            </a:pPr>
            <a:endParaRPr lang="en-US"/>
          </a:p>
        </p:txBody>
      </p:sp>
      <p:sp>
        <p:nvSpPr>
          <p:cNvPr id="2025475" name="Rectangle 3"/>
          <p:cNvSpPr>
            <a:spLocks noGrp="1" noChangeArrowheads="1"/>
          </p:cNvSpPr>
          <p:nvPr>
            <p:ph type="dt" sz="quarter" idx="1"/>
          </p:nvPr>
        </p:nvSpPr>
        <p:spPr bwMode="auto">
          <a:xfrm>
            <a:off x="5265738" y="0"/>
            <a:ext cx="4029075" cy="3508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mn-cs"/>
              </a:defRPr>
            </a:lvl1pPr>
          </a:lstStyle>
          <a:p>
            <a:pPr>
              <a:defRPr/>
            </a:pPr>
            <a:endParaRPr lang="en-US"/>
          </a:p>
        </p:txBody>
      </p:sp>
      <p:sp>
        <p:nvSpPr>
          <p:cNvPr id="2025476" name="Rectangle 4"/>
          <p:cNvSpPr>
            <a:spLocks noGrp="1" noChangeArrowheads="1"/>
          </p:cNvSpPr>
          <p:nvPr>
            <p:ph type="ftr" sz="quarter" idx="2"/>
          </p:nvPr>
        </p:nvSpPr>
        <p:spPr bwMode="auto">
          <a:xfrm>
            <a:off x="0" y="6657975"/>
            <a:ext cx="4029075" cy="3508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mn-cs"/>
              </a:defRPr>
            </a:lvl1pPr>
          </a:lstStyle>
          <a:p>
            <a:pPr>
              <a:defRPr/>
            </a:pPr>
            <a:endParaRPr lang="en-US"/>
          </a:p>
        </p:txBody>
      </p:sp>
      <p:sp>
        <p:nvSpPr>
          <p:cNvPr id="2025477" name="Rectangle 5"/>
          <p:cNvSpPr>
            <a:spLocks noGrp="1" noChangeArrowheads="1"/>
          </p:cNvSpPr>
          <p:nvPr>
            <p:ph type="sldNum" sz="quarter" idx="3"/>
          </p:nvPr>
        </p:nvSpPr>
        <p:spPr bwMode="auto">
          <a:xfrm>
            <a:off x="5265738" y="6657975"/>
            <a:ext cx="4029075" cy="3508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charset="0"/>
                <a:cs typeface="+mn-cs"/>
              </a:defRPr>
            </a:lvl1pPr>
          </a:lstStyle>
          <a:p>
            <a:pPr>
              <a:defRPr/>
            </a:pPr>
            <a:fld id="{7E34713C-9DBF-4760-9041-C87683D6B958}" type="slidenum">
              <a:rPr lang="en-US"/>
              <a:pPr>
                <a:defRPr/>
              </a:pPr>
              <a:t>‹#›</a:t>
            </a:fld>
            <a:endParaRPr lang="en-US"/>
          </a:p>
        </p:txBody>
      </p:sp>
    </p:spTree>
    <p:extLst>
      <p:ext uri="{BB962C8B-B14F-4D97-AF65-F5344CB8AC3E}">
        <p14:creationId xmlns:p14="http://schemas.microsoft.com/office/powerpoint/2010/main" val="7815674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29075" cy="350838"/>
          </a:xfrm>
          <a:prstGeom prst="rect">
            <a:avLst/>
          </a:prstGeom>
          <a:noFill/>
          <a:ln w="9525">
            <a:noFill/>
            <a:miter lim="800000"/>
            <a:headEnd/>
            <a:tailEnd/>
          </a:ln>
          <a:effectLst/>
        </p:spPr>
        <p:txBody>
          <a:bodyPr vert="horz" wrap="square" lIns="93251" tIns="46625" rIns="93251" bIns="46625" numCol="1" anchor="t" anchorCtr="0" compatLnSpc="1">
            <a:prstTxWarp prst="textNoShape">
              <a:avLst/>
            </a:prstTxWarp>
          </a:bodyPr>
          <a:lstStyle>
            <a:lvl1pPr defTabSz="931863">
              <a:defRPr sz="1200">
                <a:latin typeface="Arial" charset="0"/>
                <a:ea typeface="PMingLiU" charset="0"/>
                <a:cs typeface="PMingLiU" charset="0"/>
              </a:defRPr>
            </a:lvl1pPr>
          </a:lstStyle>
          <a:p>
            <a:pPr>
              <a:defRPr/>
            </a:pPr>
            <a:endParaRPr lang="en-US" altLang="zh-TW"/>
          </a:p>
        </p:txBody>
      </p:sp>
      <p:sp>
        <p:nvSpPr>
          <p:cNvPr id="4099" name="Rectangle 3"/>
          <p:cNvSpPr>
            <a:spLocks noGrp="1" noChangeArrowheads="1"/>
          </p:cNvSpPr>
          <p:nvPr>
            <p:ph type="dt" idx="1"/>
          </p:nvPr>
        </p:nvSpPr>
        <p:spPr bwMode="auto">
          <a:xfrm>
            <a:off x="5265738" y="0"/>
            <a:ext cx="4029075" cy="350838"/>
          </a:xfrm>
          <a:prstGeom prst="rect">
            <a:avLst/>
          </a:prstGeom>
          <a:noFill/>
          <a:ln w="9525">
            <a:noFill/>
            <a:miter lim="800000"/>
            <a:headEnd/>
            <a:tailEnd/>
          </a:ln>
          <a:effectLst/>
        </p:spPr>
        <p:txBody>
          <a:bodyPr vert="horz" wrap="square" lIns="93251" tIns="46625" rIns="93251" bIns="46625" numCol="1" anchor="t" anchorCtr="0" compatLnSpc="1">
            <a:prstTxWarp prst="textNoShape">
              <a:avLst/>
            </a:prstTxWarp>
          </a:bodyPr>
          <a:lstStyle>
            <a:lvl1pPr algn="r" defTabSz="931863">
              <a:defRPr sz="1200">
                <a:latin typeface="Arial" charset="0"/>
                <a:ea typeface="PMingLiU" charset="0"/>
                <a:cs typeface="PMingLiU" charset="0"/>
              </a:defRPr>
            </a:lvl1pPr>
          </a:lstStyle>
          <a:p>
            <a:pPr>
              <a:defRPr/>
            </a:pPr>
            <a:endParaRPr lang="en-US" altLang="zh-TW"/>
          </a:p>
        </p:txBody>
      </p:sp>
      <p:sp>
        <p:nvSpPr>
          <p:cNvPr id="13316"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8688" y="3330575"/>
            <a:ext cx="7439025" cy="3154363"/>
          </a:xfrm>
          <a:prstGeom prst="rect">
            <a:avLst/>
          </a:prstGeom>
          <a:noFill/>
          <a:ln w="9525">
            <a:noFill/>
            <a:miter lim="800000"/>
            <a:headEnd/>
            <a:tailEnd/>
          </a:ln>
          <a:effectLst/>
        </p:spPr>
        <p:txBody>
          <a:bodyPr vert="horz" wrap="square" lIns="93251" tIns="46625" rIns="93251" bIns="46625" numCol="1" anchor="t" anchorCtr="0" compatLnSpc="1">
            <a:prstTxWarp prst="textNoShape">
              <a:avLst/>
            </a:prstTxWarp>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p>
        </p:txBody>
      </p:sp>
      <p:sp>
        <p:nvSpPr>
          <p:cNvPr id="4102" name="Rectangle 6"/>
          <p:cNvSpPr>
            <a:spLocks noGrp="1" noChangeArrowheads="1"/>
          </p:cNvSpPr>
          <p:nvPr>
            <p:ph type="ftr" sz="quarter" idx="4"/>
          </p:nvPr>
        </p:nvSpPr>
        <p:spPr bwMode="auto">
          <a:xfrm>
            <a:off x="0" y="6657975"/>
            <a:ext cx="4029075" cy="350838"/>
          </a:xfrm>
          <a:prstGeom prst="rect">
            <a:avLst/>
          </a:prstGeom>
          <a:noFill/>
          <a:ln w="9525">
            <a:noFill/>
            <a:miter lim="800000"/>
            <a:headEnd/>
            <a:tailEnd/>
          </a:ln>
          <a:effectLst/>
        </p:spPr>
        <p:txBody>
          <a:bodyPr vert="horz" wrap="square" lIns="93251" tIns="46625" rIns="93251" bIns="46625" numCol="1" anchor="b" anchorCtr="0" compatLnSpc="1">
            <a:prstTxWarp prst="textNoShape">
              <a:avLst/>
            </a:prstTxWarp>
          </a:bodyPr>
          <a:lstStyle>
            <a:lvl1pPr defTabSz="931863">
              <a:defRPr sz="1200">
                <a:latin typeface="Arial" charset="0"/>
                <a:ea typeface="PMingLiU" charset="0"/>
                <a:cs typeface="PMingLiU" charset="0"/>
              </a:defRPr>
            </a:lvl1pPr>
          </a:lstStyle>
          <a:p>
            <a:pPr>
              <a:defRPr/>
            </a:pPr>
            <a:endParaRPr lang="en-US" altLang="zh-TW"/>
          </a:p>
        </p:txBody>
      </p:sp>
      <p:sp>
        <p:nvSpPr>
          <p:cNvPr id="4103" name="Rectangle 7"/>
          <p:cNvSpPr>
            <a:spLocks noGrp="1" noChangeArrowheads="1"/>
          </p:cNvSpPr>
          <p:nvPr>
            <p:ph type="sldNum" sz="quarter" idx="5"/>
          </p:nvPr>
        </p:nvSpPr>
        <p:spPr bwMode="auto">
          <a:xfrm>
            <a:off x="5265738" y="6657975"/>
            <a:ext cx="4029075" cy="350838"/>
          </a:xfrm>
          <a:prstGeom prst="rect">
            <a:avLst/>
          </a:prstGeom>
          <a:noFill/>
          <a:ln w="9525">
            <a:noFill/>
            <a:miter lim="800000"/>
            <a:headEnd/>
            <a:tailEnd/>
          </a:ln>
          <a:effectLst/>
        </p:spPr>
        <p:txBody>
          <a:bodyPr vert="horz" wrap="square" lIns="93251" tIns="46625" rIns="93251" bIns="46625" numCol="1" anchor="b" anchorCtr="0" compatLnSpc="1">
            <a:prstTxWarp prst="textNoShape">
              <a:avLst/>
            </a:prstTxWarp>
          </a:bodyPr>
          <a:lstStyle>
            <a:lvl1pPr algn="r" defTabSz="931863">
              <a:defRPr sz="1200">
                <a:latin typeface="Arial" charset="0"/>
                <a:ea typeface="PMingLiU" charset="0"/>
                <a:cs typeface="PMingLiU" charset="0"/>
              </a:defRPr>
            </a:lvl1pPr>
          </a:lstStyle>
          <a:p>
            <a:pPr>
              <a:defRPr/>
            </a:pPr>
            <a:fld id="{02BFC019-200F-4082-B9EF-F1F6FB0F5453}" type="slidenum">
              <a:rPr lang="zh-TW" altLang="en-US"/>
              <a:pPr>
                <a:defRPr/>
              </a:pPr>
              <a:t>‹#›</a:t>
            </a:fld>
            <a:endParaRPr lang="en-US" altLang="zh-TW"/>
          </a:p>
        </p:txBody>
      </p:sp>
    </p:spTree>
    <p:extLst>
      <p:ext uri="{BB962C8B-B14F-4D97-AF65-F5344CB8AC3E}">
        <p14:creationId xmlns:p14="http://schemas.microsoft.com/office/powerpoint/2010/main" val="29746937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6008D4ED-9535-4EC1-8A0D-9930E562CF8E}" type="slidenum">
              <a:rPr lang="zh-TW" altLang="en-US" smtClean="0">
                <a:ea typeface="PMingLiU" pitchFamily="18" charset="-120"/>
              </a:rPr>
              <a:pPr/>
              <a:t>1</a:t>
            </a:fld>
            <a:endParaRPr lang="en-US" altLang="zh-TW" smtClean="0">
              <a:ea typeface="PMingLiU" pitchFamily="18" charset="-120"/>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zh-TW" altLang="en-US" smtClean="0">
              <a:ea typeface="PMingLiU" pitchFamily="18" charset="-12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a:ln/>
        </p:spPr>
      </p:sp>
      <p:sp>
        <p:nvSpPr>
          <p:cNvPr id="37890" name="Rectangle 3"/>
          <p:cNvSpPr>
            <a:spLocks noGrp="1" noChangeArrowheads="1"/>
          </p:cNvSpPr>
          <p:nvPr>
            <p:ph type="body" idx="1"/>
          </p:nvPr>
        </p:nvSpPr>
        <p:spPr>
          <a:noFill/>
          <a:ln/>
        </p:spPr>
        <p:txBody>
          <a:bodyPr/>
          <a:lstStyle/>
          <a:p>
            <a:endParaRPr lang="en-US" dirty="0" smtClean="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ChangeArrowheads="1" noTextEdit="1"/>
          </p:cNvSpPr>
          <p:nvPr>
            <p:ph type="sldImg"/>
          </p:nvPr>
        </p:nvSpPr>
        <p:spPr>
          <a:ln/>
        </p:spPr>
      </p:sp>
      <p:sp>
        <p:nvSpPr>
          <p:cNvPr id="39938" name="Rectangle 3"/>
          <p:cNvSpPr>
            <a:spLocks noGrp="1" noChangeArrowheads="1"/>
          </p:cNvSpPr>
          <p:nvPr>
            <p:ph type="body" idx="1"/>
          </p:nvPr>
        </p:nvSpPr>
        <p:spPr>
          <a:noFill/>
          <a:ln/>
        </p:spPr>
        <p:txBody>
          <a:bodyPr/>
          <a:lstStyle/>
          <a:p>
            <a:endParaRPr lang="en-US" dirty="0" smtClean="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ChangeArrowheads="1" noTextEdit="1"/>
          </p:cNvSpPr>
          <p:nvPr>
            <p:ph type="sldImg"/>
          </p:nvPr>
        </p:nvSpPr>
        <p:spPr>
          <a:ln/>
        </p:spPr>
      </p:sp>
      <p:sp>
        <p:nvSpPr>
          <p:cNvPr id="41986" name="Rectangle 3"/>
          <p:cNvSpPr>
            <a:spLocks noGrp="1" noChangeArrowheads="1"/>
          </p:cNvSpPr>
          <p:nvPr>
            <p:ph type="body" idx="1"/>
          </p:nvPr>
        </p:nvSpPr>
        <p:spPr>
          <a:noFill/>
          <a:ln/>
        </p:spPr>
        <p:txBody>
          <a:bodyPr/>
          <a:lstStyle/>
          <a:p>
            <a:endParaRPr lang="en-US" dirty="0" smtClean="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a:ln/>
        </p:spPr>
      </p:sp>
      <p:sp>
        <p:nvSpPr>
          <p:cNvPr id="44034" name="Rectangle 3"/>
          <p:cNvSpPr>
            <a:spLocks noGrp="1" noChangeArrowheads="1"/>
          </p:cNvSpPr>
          <p:nvPr>
            <p:ph type="body" idx="1"/>
          </p:nvPr>
        </p:nvSpPr>
        <p:spPr>
          <a:noFill/>
          <a:ln/>
        </p:spPr>
        <p:txBody>
          <a:bodyPr/>
          <a:lstStyle/>
          <a:p>
            <a:endParaRPr lang="en-US" dirty="0" smtClean="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a:ln/>
        </p:spPr>
      </p:sp>
      <p:sp>
        <p:nvSpPr>
          <p:cNvPr id="46082" name="Rectangle 3"/>
          <p:cNvSpPr>
            <a:spLocks noGrp="1" noChangeArrowheads="1"/>
          </p:cNvSpPr>
          <p:nvPr>
            <p:ph type="body" idx="1"/>
          </p:nvPr>
        </p:nvSpPr>
        <p:spPr>
          <a:noFill/>
          <a:ln/>
        </p:spPr>
        <p:txBody>
          <a:bodyPr/>
          <a:lstStyle/>
          <a:p>
            <a:endParaRPr lang="en-US" dirty="0" smtClean="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ln/>
        </p:spPr>
      </p:sp>
      <p:sp>
        <p:nvSpPr>
          <p:cNvPr id="49154" name="Rectangle 3"/>
          <p:cNvSpPr>
            <a:spLocks noGrp="1" noChangeArrowheads="1"/>
          </p:cNvSpPr>
          <p:nvPr>
            <p:ph type="body" idx="1"/>
          </p:nvPr>
        </p:nvSpPr>
        <p:spPr>
          <a:noFill/>
          <a:ln/>
        </p:spPr>
        <p:txBody>
          <a:bodyPr/>
          <a:lstStyle/>
          <a:p>
            <a:endParaRPr lang="en-US" dirty="0" smtClean="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a:ln/>
        </p:spPr>
      </p:sp>
      <p:sp>
        <p:nvSpPr>
          <p:cNvPr id="51202" name="Rectangle 3"/>
          <p:cNvSpPr>
            <a:spLocks noGrp="1" noChangeArrowheads="1"/>
          </p:cNvSpPr>
          <p:nvPr>
            <p:ph type="body" idx="1"/>
          </p:nvPr>
        </p:nvSpPr>
        <p:spPr>
          <a:noFill/>
          <a:ln/>
        </p:spPr>
        <p:txBody>
          <a:bodyPr/>
          <a:lstStyle/>
          <a:p>
            <a:endParaRPr lang="en-US" dirty="0" smtClean="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8A92AA01-FD91-453C-82FD-339E4D94DBEA}" type="slidenum">
              <a:rPr lang="zh-TW" altLang="en-US" smtClean="0">
                <a:ea typeface="PMingLiU" pitchFamily="18" charset="-120"/>
              </a:rPr>
              <a:pPr/>
              <a:t>18</a:t>
            </a:fld>
            <a:endParaRPr lang="en-US" altLang="zh-TW" smtClean="0">
              <a:ea typeface="PMingLiU" pitchFamily="18" charset="-12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r>
              <a:rPr lang="en-US" smtClean="0">
                <a:ea typeface="ＭＳ Ｐゴシック" pitchFamily="34" charset="-128"/>
              </a:rPr>
              <a:t>With this basic structure, however, Nature has developed a molecular machinery of all kinds of peptides and proteins.  Shown here are some peptide hormones, membrane proteins and channels, storing, transporting, manufacturing proteins, proteins that read, copy and store genetic information, and proteins that support and move our cells.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A18F5125-EE0C-4174-BAE7-0D4D901A0130}" type="slidenum">
              <a:rPr lang="zh-TW" altLang="en-US" smtClean="0">
                <a:ea typeface="PMingLiU" pitchFamily="18" charset="-120"/>
              </a:rPr>
              <a:pPr/>
              <a:t>19</a:t>
            </a:fld>
            <a:endParaRPr lang="en-US" altLang="zh-TW" smtClean="0">
              <a:ea typeface="PMingLiU" pitchFamily="18" charset="-12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r>
              <a:rPr lang="en-US" smtClean="0">
                <a:ea typeface="ＭＳ Ｐゴシック" pitchFamily="34" charset="-128"/>
              </a:rPr>
              <a:t>With this basic structure, however, Nature has developed a molecular machinery of all kinds of peptides and proteins.  Shown here are some peptide hormones, membrane proteins and channels, storing, transporting, manufacturing proteins, proteins that read, copy and store genetic information, and proteins that support and move our cells.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D38AFBAF-B47D-4A79-8BE1-09BCDD878504}" type="slidenum">
              <a:rPr lang="zh-TW" altLang="en-US" smtClean="0">
                <a:ea typeface="PMingLiU" pitchFamily="18" charset="-120"/>
              </a:rPr>
              <a:pPr/>
              <a:t>20</a:t>
            </a:fld>
            <a:endParaRPr lang="en-US" altLang="zh-TW" smtClean="0">
              <a:ea typeface="PMingLiU" pitchFamily="18" charset="-120"/>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r>
              <a:rPr lang="en-US" smtClean="0">
                <a:ea typeface="ＭＳ Ｐゴシック" pitchFamily="34" charset="-128"/>
              </a:rPr>
              <a:t>With this basic structure, however, Nature has developed a molecular machinery of all kinds of peptides and proteins.  Shown here are some peptide hormones, membrane proteins and channels, storing, transporting, manufacturing proteins, proteins that read, copy and store genetic information, and proteins that support and move our cells.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noFill/>
          <a:ln/>
        </p:spPr>
        <p:txBody>
          <a:bodyPr/>
          <a:lstStyle/>
          <a:p>
            <a:endParaRPr lang="en-US" dirty="0" smtClean="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fld id="{5136C48E-8994-473A-AFF7-07AC07BF7E3B}" type="slidenum">
              <a:rPr lang="zh-TW" altLang="en-US" smtClean="0">
                <a:ea typeface="PMingLiU" pitchFamily="18" charset="-120"/>
              </a:rPr>
              <a:pPr/>
              <a:t>21</a:t>
            </a:fld>
            <a:endParaRPr lang="en-US" altLang="zh-TW" smtClean="0">
              <a:ea typeface="PMingLiU" pitchFamily="18" charset="-120"/>
            </a:endParaRPr>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pPr eaLnBrk="1" hangingPunct="1"/>
            <a:r>
              <a:rPr lang="en-US" smtClean="0">
                <a:ea typeface="ＭＳ Ｐゴシック" pitchFamily="34" charset="-128"/>
              </a:rPr>
              <a:t>With this basic structure, however, Nature has developed a molecular machinery of all kinds of peptides and proteins.  Shown here are some peptide hormones, membrane proteins and channels, storing, transporting, manufacturing proteins, proteins that read, copy and store genetic information, and proteins that support and move our cells.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ln/>
        </p:spPr>
      </p:sp>
      <p:sp>
        <p:nvSpPr>
          <p:cNvPr id="23554" name="Rectangle 3"/>
          <p:cNvSpPr>
            <a:spLocks noGrp="1" noChangeArrowheads="1"/>
          </p:cNvSpPr>
          <p:nvPr>
            <p:ph type="body" idx="1"/>
          </p:nvPr>
        </p:nvSpPr>
        <p:spPr>
          <a:noFill/>
          <a:ln/>
        </p:spPr>
        <p:txBody>
          <a:bodyPr/>
          <a:lstStyle/>
          <a:p>
            <a:endParaRPr lang="en-US" dirty="0"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ln/>
        </p:spPr>
      </p:sp>
      <p:sp>
        <p:nvSpPr>
          <p:cNvPr id="25602" name="Rectangle 3"/>
          <p:cNvSpPr>
            <a:spLocks noGrp="1" noChangeArrowheads="1"/>
          </p:cNvSpPr>
          <p:nvPr>
            <p:ph type="body" idx="1"/>
          </p:nvPr>
        </p:nvSpPr>
        <p:spPr>
          <a:noFill/>
          <a:ln/>
        </p:spPr>
        <p:txBody>
          <a:bodyPr/>
          <a:lstStyle/>
          <a:p>
            <a:endParaRPr lang="en-US" dirty="0"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endParaRPr lang="en-US" dirty="0" smtClean="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ln/>
        </p:spPr>
      </p:sp>
      <p:sp>
        <p:nvSpPr>
          <p:cNvPr id="29698" name="Rectangle 3"/>
          <p:cNvSpPr>
            <a:spLocks noGrp="1" noChangeArrowheads="1"/>
          </p:cNvSpPr>
          <p:nvPr>
            <p:ph type="body" idx="1"/>
          </p:nvPr>
        </p:nvSpPr>
        <p:spPr>
          <a:noFill/>
          <a:ln/>
        </p:spPr>
        <p:txBody>
          <a:bodyPr/>
          <a:lstStyle/>
          <a:p>
            <a:endParaRPr lang="en-US" dirty="0" smtClean="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ln/>
        </p:spPr>
      </p:sp>
      <p:sp>
        <p:nvSpPr>
          <p:cNvPr id="31746" name="Rectangle 3"/>
          <p:cNvSpPr>
            <a:spLocks noGrp="1" noChangeArrowheads="1"/>
          </p:cNvSpPr>
          <p:nvPr>
            <p:ph type="body" idx="1"/>
          </p:nvPr>
        </p:nvSpPr>
        <p:spPr>
          <a:noFill/>
          <a:ln/>
        </p:spPr>
        <p:txBody>
          <a:bodyPr/>
          <a:lstStyle/>
          <a:p>
            <a:endParaRPr lang="en-US" dirty="0" smtClean="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a:ln/>
        </p:spPr>
      </p:sp>
      <p:sp>
        <p:nvSpPr>
          <p:cNvPr id="33794" name="Rectangle 3"/>
          <p:cNvSpPr>
            <a:spLocks noGrp="1" noChangeArrowheads="1"/>
          </p:cNvSpPr>
          <p:nvPr>
            <p:ph type="body" idx="1"/>
          </p:nvPr>
        </p:nvSpPr>
        <p:spPr>
          <a:noFill/>
          <a:ln/>
        </p:spPr>
        <p:txBody>
          <a:bodyPr/>
          <a:lstStyle/>
          <a:p>
            <a:endParaRPr lang="en-US" dirty="0" smtClean="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ln/>
        </p:spPr>
      </p:sp>
      <p:sp>
        <p:nvSpPr>
          <p:cNvPr id="35842" name="Rectangle 3"/>
          <p:cNvSpPr>
            <a:spLocks noGrp="1" noChangeArrowheads="1"/>
          </p:cNvSpPr>
          <p:nvPr>
            <p:ph type="body" idx="1"/>
          </p:nvPr>
        </p:nvSpPr>
        <p:spPr>
          <a:noFill/>
          <a:ln/>
        </p:spPr>
        <p:txBody>
          <a:bodyPr/>
          <a:lstStyle/>
          <a:p>
            <a:endParaRPr lang="en-US" dirty="0"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947C06-5390-4919-898B-7CD2F0982F7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5858928-9B97-4477-A6B7-49223DA4AED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05A5762-EAAB-42C5-93BC-442863CD83D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6DF30B-CD72-40A8-B10C-255C24A0842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3B97A4-20EC-4C7F-B575-5059AF390FC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0413C5C-AF98-445D-BB8D-37D2576B59D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5E3B04F-68C1-44AF-9BD1-C4B84303449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7ECC24F-6125-446B-8ABF-278136C82FF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F181DE6-F7A7-43BF-848B-B626F245D17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B16BD10-39CD-43E2-BAB4-589253CE61F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4BAFBB9-B4A4-4B5A-A05A-FE372863DD3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176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0"/>
                <a:cs typeface="+mn-cs"/>
              </a:defRPr>
            </a:lvl1pPr>
          </a:lstStyle>
          <a:p>
            <a:pPr>
              <a:defRPr/>
            </a:pPr>
            <a:endParaRPr lang="en-US"/>
          </a:p>
        </p:txBody>
      </p:sp>
      <p:sp>
        <p:nvSpPr>
          <p:cNvPr id="21176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0"/>
                <a:cs typeface="+mn-cs"/>
              </a:defRPr>
            </a:lvl1pPr>
          </a:lstStyle>
          <a:p>
            <a:pPr>
              <a:defRPr/>
            </a:pPr>
            <a:endParaRPr lang="en-US"/>
          </a:p>
        </p:txBody>
      </p:sp>
      <p:sp>
        <p:nvSpPr>
          <p:cNvPr id="21176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ea typeface="ＭＳ Ｐゴシック" charset="0"/>
                <a:cs typeface="+mn-cs"/>
              </a:defRPr>
            </a:lvl1pPr>
          </a:lstStyle>
          <a:p>
            <a:pPr>
              <a:defRPr/>
            </a:pPr>
            <a:fld id="{5BD5C924-8E81-4869-8025-51F6FA7164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3" r:id="rId1"/>
    <p:sldLayoutId id="2147483682" r:id="rId2"/>
    <p:sldLayoutId id="2147483681" r:id="rId3"/>
    <p:sldLayoutId id="2147483680" r:id="rId4"/>
    <p:sldLayoutId id="2147483679" r:id="rId5"/>
    <p:sldLayoutId id="2147483678" r:id="rId6"/>
    <p:sldLayoutId id="2147483677" r:id="rId7"/>
    <p:sldLayoutId id="2147483676" r:id="rId8"/>
    <p:sldLayoutId id="2147483675" r:id="rId9"/>
    <p:sldLayoutId id="2147483674" r:id="rId10"/>
    <p:sldLayoutId id="2147483673" r:id="rId11"/>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16.xml"/><Relationship Id="rId5" Type="http://schemas.openxmlformats.org/officeDocument/2006/relationships/image" Target="../media/image8.jpeg"/><Relationship Id="rId6" Type="http://schemas.openxmlformats.org/officeDocument/2006/relationships/image" Target="../media/image9.png"/><Relationship Id="rId7" Type="http://schemas.openxmlformats.org/officeDocument/2006/relationships/image" Target="../media/image10.png"/><Relationship Id="rId1" Type="http://schemas.microsoft.com/office/2007/relationships/media" Target="../media/media1.mp4"/><Relationship Id="rId2" Type="http://schemas.openxmlformats.org/officeDocument/2006/relationships/video" Target="../media/media1.mp4"/></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a:xfrm>
            <a:off x="25400" y="1295400"/>
            <a:ext cx="9048750" cy="1752600"/>
          </a:xfrm>
        </p:spPr>
        <p:txBody>
          <a:bodyPr/>
          <a:lstStyle/>
          <a:p>
            <a:pPr hangingPunct="1"/>
            <a:r>
              <a:rPr lang="en-US" altLang="zh-TW" sz="3600" b="1" dirty="0">
                <a:latin typeface="Corbel" pitchFamily="34" charset="0"/>
                <a:ea typeface="MS Gothic" pitchFamily="49" charset="-128"/>
              </a:rPr>
              <a:t>Intro to molecular dynamics simulation</a:t>
            </a:r>
            <a:endParaRPr lang="en-US" altLang="zh-TW" sz="3600" b="1" dirty="0" smtClean="0">
              <a:latin typeface="Corbel" pitchFamily="34" charset="0"/>
              <a:ea typeface="MS Gothic" pitchFamily="49" charset="-128"/>
            </a:endParaRPr>
          </a:p>
        </p:txBody>
      </p:sp>
      <p:sp>
        <p:nvSpPr>
          <p:cNvPr id="5" name="Rectangle 3"/>
          <p:cNvSpPr>
            <a:spLocks noChangeArrowheads="1"/>
          </p:cNvSpPr>
          <p:nvPr/>
        </p:nvSpPr>
        <p:spPr bwMode="auto">
          <a:xfrm>
            <a:off x="2863905" y="3544105"/>
            <a:ext cx="3371740" cy="457200"/>
          </a:xfrm>
          <a:prstGeom prst="rect">
            <a:avLst/>
          </a:prstGeom>
          <a:noFill/>
          <a:ln w="9525">
            <a:noFill/>
            <a:miter lim="800000"/>
            <a:headEnd/>
            <a:tailEnd/>
          </a:ln>
        </p:spPr>
        <p:txBody>
          <a:bodyPr/>
          <a:lstStyle/>
          <a:p>
            <a:pPr algn="ctr">
              <a:spcBef>
                <a:spcPct val="20000"/>
              </a:spcBef>
            </a:pPr>
            <a:r>
              <a:rPr lang="en-US" altLang="zh-TW" sz="2400" b="1" dirty="0">
                <a:ea typeface="PMingLiU" pitchFamily="18" charset="-120"/>
              </a:rPr>
              <a:t>Yu-Shan </a:t>
            </a:r>
            <a:r>
              <a:rPr lang="en-US" altLang="zh-TW" sz="2400" b="1" dirty="0" smtClean="0">
                <a:ea typeface="PMingLiU" pitchFamily="18" charset="-120"/>
              </a:rPr>
              <a:t>Lin (YSL)</a:t>
            </a:r>
            <a:endParaRPr lang="en-US" altLang="zh-TW" sz="2400" b="1" dirty="0">
              <a:ea typeface="PMingLiU" pitchFamily="18" charset="-120"/>
            </a:endParaRPr>
          </a:p>
        </p:txBody>
      </p:sp>
      <p:sp>
        <p:nvSpPr>
          <p:cNvPr id="6" name="Rectangle 5"/>
          <p:cNvSpPr>
            <a:spLocks noChangeArrowheads="1"/>
          </p:cNvSpPr>
          <p:nvPr/>
        </p:nvSpPr>
        <p:spPr bwMode="auto">
          <a:xfrm>
            <a:off x="2898009" y="4158585"/>
            <a:ext cx="3303532" cy="768210"/>
          </a:xfrm>
          <a:prstGeom prst="rect">
            <a:avLst/>
          </a:prstGeom>
          <a:noFill/>
          <a:ln w="9525">
            <a:noFill/>
            <a:miter lim="800000"/>
            <a:headEnd/>
            <a:tailEnd/>
          </a:ln>
        </p:spPr>
        <p:txBody>
          <a:bodyPr/>
          <a:lstStyle/>
          <a:p>
            <a:pPr algn="ctr">
              <a:spcBef>
                <a:spcPct val="20000"/>
              </a:spcBef>
            </a:pPr>
            <a:r>
              <a:rPr lang="en-US" altLang="zh-TW" b="1" dirty="0">
                <a:ea typeface="PMingLiU" pitchFamily="18" charset="-120"/>
              </a:rPr>
              <a:t>Department of </a:t>
            </a:r>
            <a:r>
              <a:rPr lang="en-US" altLang="zh-TW" b="1" dirty="0" smtClean="0">
                <a:ea typeface="PMingLiU" pitchFamily="18" charset="-120"/>
              </a:rPr>
              <a:t>Chemistry</a:t>
            </a:r>
            <a:endParaRPr lang="en-US" altLang="zh-TW" b="1" dirty="0">
              <a:ea typeface="PMingLiU" pitchFamily="18" charset="-120"/>
            </a:endParaRPr>
          </a:p>
          <a:p>
            <a:pPr algn="ctr">
              <a:spcBef>
                <a:spcPct val="20000"/>
              </a:spcBef>
            </a:pPr>
            <a:r>
              <a:rPr lang="en-US" altLang="zh-TW" b="1" dirty="0" smtClean="0">
                <a:ea typeface="PMingLiU" pitchFamily="18" charset="-120"/>
              </a:rPr>
              <a:t>Tufts </a:t>
            </a:r>
            <a:r>
              <a:rPr lang="en-US" altLang="zh-TW" b="1" dirty="0">
                <a:ea typeface="PMingLiU" pitchFamily="18" charset="-120"/>
              </a:rPr>
              <a:t>University</a:t>
            </a:r>
          </a:p>
        </p:txBody>
      </p:sp>
    </p:spTree>
    <p:extLst>
      <p:ext uri="{BB962C8B-B14F-4D97-AF65-F5344CB8AC3E}">
        <p14:creationId xmlns:p14="http://schemas.microsoft.com/office/powerpoint/2010/main" val="9209940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 descr="race-car-0.jpeg"/>
          <p:cNvPicPr>
            <a:picLocks noChangeAspect="1"/>
          </p:cNvPicPr>
          <p:nvPr/>
        </p:nvPicPr>
        <p:blipFill>
          <a:blip r:embed="rId3"/>
          <a:srcRect t="38699" b="31844"/>
          <a:stretch>
            <a:fillRect/>
          </a:stretch>
        </p:blipFill>
        <p:spPr bwMode="auto">
          <a:xfrm>
            <a:off x="458788" y="2122488"/>
            <a:ext cx="922337" cy="273050"/>
          </a:xfrm>
          <a:prstGeom prst="rect">
            <a:avLst/>
          </a:prstGeom>
          <a:noFill/>
          <a:ln w="9525">
            <a:noFill/>
            <a:miter lim="800000"/>
            <a:headEnd/>
            <a:tailEnd/>
          </a:ln>
        </p:spPr>
      </p:pic>
      <p:sp>
        <p:nvSpPr>
          <p:cNvPr id="36866" name="TextBox 21"/>
          <p:cNvSpPr txBox="1">
            <a:spLocks noChangeArrowheads="1"/>
          </p:cNvSpPr>
          <p:nvPr/>
        </p:nvSpPr>
        <p:spPr bwMode="auto">
          <a:xfrm>
            <a:off x="1154113" y="1585913"/>
            <a:ext cx="614362" cy="307975"/>
          </a:xfrm>
          <a:prstGeom prst="rect">
            <a:avLst/>
          </a:prstGeom>
          <a:noFill/>
          <a:ln w="9525">
            <a:noFill/>
            <a:miter lim="800000"/>
            <a:headEnd/>
            <a:tailEnd/>
          </a:ln>
        </p:spPr>
        <p:txBody>
          <a:bodyPr>
            <a:spAutoFit/>
          </a:bodyPr>
          <a:lstStyle/>
          <a:p>
            <a:pPr algn="ctr"/>
            <a:r>
              <a:rPr lang="en-US" sz="1400"/>
              <a:t>km</a:t>
            </a:r>
          </a:p>
        </p:txBody>
      </p:sp>
      <p:sp>
        <p:nvSpPr>
          <p:cNvPr id="36867" name="TextBox 22"/>
          <p:cNvSpPr txBox="1">
            <a:spLocks noChangeArrowheads="1"/>
          </p:cNvSpPr>
          <p:nvPr/>
        </p:nvSpPr>
        <p:spPr bwMode="auto">
          <a:xfrm>
            <a:off x="1154113" y="1798638"/>
            <a:ext cx="614362" cy="307975"/>
          </a:xfrm>
          <a:prstGeom prst="rect">
            <a:avLst/>
          </a:prstGeom>
          <a:noFill/>
          <a:ln w="9525">
            <a:noFill/>
            <a:miter lim="800000"/>
            <a:headEnd/>
            <a:tailEnd/>
          </a:ln>
        </p:spPr>
        <p:txBody>
          <a:bodyPr>
            <a:spAutoFit/>
          </a:bodyPr>
          <a:lstStyle/>
          <a:p>
            <a:pPr algn="ctr"/>
            <a:r>
              <a:rPr lang="en-US" sz="1400"/>
              <a:t>hr</a:t>
            </a:r>
          </a:p>
        </p:txBody>
      </p:sp>
      <p:sp>
        <p:nvSpPr>
          <p:cNvPr id="36868" name="TextBox 23"/>
          <p:cNvSpPr txBox="1">
            <a:spLocks noChangeArrowheads="1"/>
          </p:cNvSpPr>
          <p:nvPr/>
        </p:nvSpPr>
        <p:spPr bwMode="auto">
          <a:xfrm>
            <a:off x="309563" y="1671638"/>
            <a:ext cx="576262" cy="306387"/>
          </a:xfrm>
          <a:prstGeom prst="rect">
            <a:avLst/>
          </a:prstGeom>
          <a:noFill/>
          <a:ln w="9525">
            <a:noFill/>
            <a:miter lim="800000"/>
            <a:headEnd/>
            <a:tailEnd/>
          </a:ln>
        </p:spPr>
        <p:txBody>
          <a:bodyPr>
            <a:spAutoFit/>
          </a:bodyPr>
          <a:lstStyle/>
          <a:p>
            <a:r>
              <a:rPr lang="en-US" sz="1400" i="1"/>
              <a:t>v</a:t>
            </a:r>
            <a:r>
              <a:rPr lang="en-US" sz="800" i="1"/>
              <a:t> </a:t>
            </a:r>
            <a:r>
              <a:rPr lang="en-US" sz="1400"/>
              <a:t>(0)</a:t>
            </a:r>
          </a:p>
        </p:txBody>
      </p:sp>
      <p:sp>
        <p:nvSpPr>
          <p:cNvPr id="36869" name="TextBox 4"/>
          <p:cNvSpPr txBox="1">
            <a:spLocks noChangeArrowheads="1"/>
          </p:cNvSpPr>
          <p:nvPr/>
        </p:nvSpPr>
        <p:spPr bwMode="auto">
          <a:xfrm>
            <a:off x="693738" y="3482975"/>
            <a:ext cx="306387" cy="307975"/>
          </a:xfrm>
          <a:prstGeom prst="rect">
            <a:avLst/>
          </a:prstGeom>
          <a:noFill/>
          <a:ln w="9525">
            <a:noFill/>
            <a:miter lim="800000"/>
            <a:headEnd/>
            <a:tailEnd/>
          </a:ln>
        </p:spPr>
        <p:txBody>
          <a:bodyPr>
            <a:spAutoFit/>
          </a:bodyPr>
          <a:lstStyle/>
          <a:p>
            <a:r>
              <a:rPr lang="en-US" sz="1400"/>
              <a:t>= </a:t>
            </a:r>
          </a:p>
        </p:txBody>
      </p:sp>
      <p:cxnSp>
        <p:nvCxnSpPr>
          <p:cNvPr id="9" name="Straight Connector 8"/>
          <p:cNvCxnSpPr/>
          <p:nvPr/>
        </p:nvCxnSpPr>
        <p:spPr>
          <a:xfrm>
            <a:off x="1303338" y="1858963"/>
            <a:ext cx="315912"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6871" name="TextBox 33"/>
          <p:cNvSpPr txBox="1">
            <a:spLocks noChangeArrowheads="1"/>
          </p:cNvSpPr>
          <p:nvPr/>
        </p:nvSpPr>
        <p:spPr bwMode="auto">
          <a:xfrm>
            <a:off x="693738" y="1666875"/>
            <a:ext cx="766762" cy="307975"/>
          </a:xfrm>
          <a:prstGeom prst="rect">
            <a:avLst/>
          </a:prstGeom>
          <a:noFill/>
          <a:ln w="9525">
            <a:noFill/>
            <a:miter lim="800000"/>
            <a:headEnd/>
            <a:tailEnd/>
          </a:ln>
        </p:spPr>
        <p:txBody>
          <a:bodyPr>
            <a:spAutoFit/>
          </a:bodyPr>
          <a:lstStyle/>
          <a:p>
            <a:r>
              <a:rPr lang="en-US" sz="1400">
                <a:solidFill>
                  <a:schemeClr val="bg1"/>
                </a:solidFill>
              </a:rPr>
              <a:t>=</a:t>
            </a:r>
            <a:r>
              <a:rPr lang="en-US" sz="800">
                <a:solidFill>
                  <a:schemeClr val="bg1"/>
                </a:solidFill>
              </a:rPr>
              <a:t> </a:t>
            </a:r>
            <a:r>
              <a:rPr lang="en-US" sz="1400"/>
              <a:t>100</a:t>
            </a:r>
          </a:p>
        </p:txBody>
      </p:sp>
      <p:sp>
        <p:nvSpPr>
          <p:cNvPr id="36872" name="TextBox 34"/>
          <p:cNvSpPr txBox="1">
            <a:spLocks noChangeArrowheads="1"/>
          </p:cNvSpPr>
          <p:nvPr/>
        </p:nvSpPr>
        <p:spPr bwMode="auto">
          <a:xfrm>
            <a:off x="693738" y="2868613"/>
            <a:ext cx="1228725" cy="307975"/>
          </a:xfrm>
          <a:prstGeom prst="rect">
            <a:avLst/>
          </a:prstGeom>
          <a:noFill/>
          <a:ln w="9525">
            <a:noFill/>
            <a:miter lim="800000"/>
            <a:headEnd/>
            <a:tailEnd/>
          </a:ln>
        </p:spPr>
        <p:txBody>
          <a:bodyPr>
            <a:spAutoFit/>
          </a:bodyPr>
          <a:lstStyle/>
          <a:p>
            <a:r>
              <a:rPr lang="en-US" sz="1400"/>
              <a:t>= 1000 kg</a:t>
            </a:r>
          </a:p>
        </p:txBody>
      </p:sp>
      <p:sp>
        <p:nvSpPr>
          <p:cNvPr id="36873" name="TextBox 35"/>
          <p:cNvSpPr txBox="1">
            <a:spLocks noChangeArrowheads="1"/>
          </p:cNvSpPr>
          <p:nvPr/>
        </p:nvSpPr>
        <p:spPr bwMode="auto">
          <a:xfrm>
            <a:off x="693738" y="3136900"/>
            <a:ext cx="1193800" cy="307975"/>
          </a:xfrm>
          <a:prstGeom prst="rect">
            <a:avLst/>
          </a:prstGeom>
          <a:noFill/>
          <a:ln w="9525">
            <a:noFill/>
            <a:miter lim="800000"/>
            <a:headEnd/>
            <a:tailEnd/>
          </a:ln>
        </p:spPr>
        <p:txBody>
          <a:bodyPr>
            <a:spAutoFit/>
          </a:bodyPr>
          <a:lstStyle/>
          <a:p>
            <a:r>
              <a:rPr lang="en-US" sz="1400"/>
              <a:t>= </a:t>
            </a:r>
            <a:r>
              <a:rPr lang="en-US" sz="1400">
                <a:latin typeface="MS Gothic" pitchFamily="49" charset="-128"/>
                <a:ea typeface="MS Gothic" pitchFamily="49" charset="-128"/>
              </a:rPr>
              <a:t>−</a:t>
            </a:r>
            <a:r>
              <a:rPr lang="en-US" sz="1400"/>
              <a:t>7000 N</a:t>
            </a:r>
          </a:p>
        </p:txBody>
      </p:sp>
      <p:sp>
        <p:nvSpPr>
          <p:cNvPr id="36874" name="TextBox 36"/>
          <p:cNvSpPr txBox="1">
            <a:spLocks noChangeArrowheads="1"/>
          </p:cNvSpPr>
          <p:nvPr/>
        </p:nvSpPr>
        <p:spPr bwMode="auto">
          <a:xfrm>
            <a:off x="1500188" y="3376613"/>
            <a:ext cx="614362" cy="307975"/>
          </a:xfrm>
          <a:prstGeom prst="rect">
            <a:avLst/>
          </a:prstGeom>
          <a:noFill/>
          <a:ln w="9525">
            <a:noFill/>
            <a:miter lim="800000"/>
            <a:headEnd/>
            <a:tailEnd/>
          </a:ln>
        </p:spPr>
        <p:txBody>
          <a:bodyPr>
            <a:spAutoFit/>
          </a:bodyPr>
          <a:lstStyle/>
          <a:p>
            <a:pPr algn="ctr"/>
            <a:r>
              <a:rPr lang="en-US" sz="1400"/>
              <a:t>m</a:t>
            </a:r>
          </a:p>
        </p:txBody>
      </p:sp>
      <p:sp>
        <p:nvSpPr>
          <p:cNvPr id="36875" name="TextBox 37"/>
          <p:cNvSpPr txBox="1">
            <a:spLocks noChangeArrowheads="1"/>
          </p:cNvSpPr>
          <p:nvPr/>
        </p:nvSpPr>
        <p:spPr bwMode="auto">
          <a:xfrm>
            <a:off x="1500188" y="3616325"/>
            <a:ext cx="614362" cy="306388"/>
          </a:xfrm>
          <a:prstGeom prst="rect">
            <a:avLst/>
          </a:prstGeom>
          <a:noFill/>
          <a:ln w="9525">
            <a:noFill/>
            <a:miter lim="800000"/>
            <a:headEnd/>
            <a:tailEnd/>
          </a:ln>
        </p:spPr>
        <p:txBody>
          <a:bodyPr>
            <a:spAutoFit/>
          </a:bodyPr>
          <a:lstStyle/>
          <a:p>
            <a:pPr algn="ctr"/>
            <a:r>
              <a:rPr lang="en-US" sz="1400"/>
              <a:t>s</a:t>
            </a:r>
            <a:r>
              <a:rPr lang="en-US" sz="1400" baseline="30000"/>
              <a:t>2</a:t>
            </a:r>
          </a:p>
        </p:txBody>
      </p:sp>
      <p:cxnSp>
        <p:nvCxnSpPr>
          <p:cNvPr id="39" name="Straight Connector 38"/>
          <p:cNvCxnSpPr/>
          <p:nvPr/>
        </p:nvCxnSpPr>
        <p:spPr>
          <a:xfrm>
            <a:off x="1657350" y="3654425"/>
            <a:ext cx="300038"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6877" name="TextBox 44"/>
          <p:cNvSpPr txBox="1">
            <a:spLocks noChangeArrowheads="1"/>
          </p:cNvSpPr>
          <p:nvPr/>
        </p:nvSpPr>
        <p:spPr bwMode="auto">
          <a:xfrm>
            <a:off x="461963" y="2868613"/>
            <a:ext cx="576262" cy="307975"/>
          </a:xfrm>
          <a:prstGeom prst="rect">
            <a:avLst/>
          </a:prstGeom>
          <a:noFill/>
          <a:ln w="9525">
            <a:noFill/>
            <a:miter lim="800000"/>
            <a:headEnd/>
            <a:tailEnd/>
          </a:ln>
        </p:spPr>
        <p:txBody>
          <a:bodyPr>
            <a:spAutoFit/>
          </a:bodyPr>
          <a:lstStyle/>
          <a:p>
            <a:r>
              <a:rPr lang="en-US" sz="1400" i="1"/>
              <a:t>m</a:t>
            </a:r>
            <a:endParaRPr lang="en-US" sz="1400"/>
          </a:p>
        </p:txBody>
      </p:sp>
      <p:sp>
        <p:nvSpPr>
          <p:cNvPr id="36878" name="TextBox 45"/>
          <p:cNvSpPr txBox="1">
            <a:spLocks noChangeArrowheads="1"/>
          </p:cNvSpPr>
          <p:nvPr/>
        </p:nvSpPr>
        <p:spPr bwMode="auto">
          <a:xfrm>
            <a:off x="501650" y="3136900"/>
            <a:ext cx="344488" cy="307975"/>
          </a:xfrm>
          <a:prstGeom prst="rect">
            <a:avLst/>
          </a:prstGeom>
          <a:noFill/>
          <a:ln w="9525">
            <a:noFill/>
            <a:miter lim="800000"/>
            <a:headEnd/>
            <a:tailEnd/>
          </a:ln>
        </p:spPr>
        <p:txBody>
          <a:bodyPr>
            <a:spAutoFit/>
          </a:bodyPr>
          <a:lstStyle/>
          <a:p>
            <a:r>
              <a:rPr lang="en-US" sz="1400" i="1"/>
              <a:t>F</a:t>
            </a:r>
          </a:p>
        </p:txBody>
      </p:sp>
      <p:sp>
        <p:nvSpPr>
          <p:cNvPr id="36879" name="TextBox 46"/>
          <p:cNvSpPr txBox="1">
            <a:spLocks noChangeArrowheads="1"/>
          </p:cNvSpPr>
          <p:nvPr/>
        </p:nvSpPr>
        <p:spPr bwMode="auto">
          <a:xfrm>
            <a:off x="501650" y="3482975"/>
            <a:ext cx="306388" cy="306388"/>
          </a:xfrm>
          <a:prstGeom prst="rect">
            <a:avLst/>
          </a:prstGeom>
          <a:noFill/>
          <a:ln w="9525">
            <a:noFill/>
            <a:miter lim="800000"/>
            <a:headEnd/>
            <a:tailEnd/>
          </a:ln>
        </p:spPr>
        <p:txBody>
          <a:bodyPr>
            <a:spAutoFit/>
          </a:bodyPr>
          <a:lstStyle/>
          <a:p>
            <a:r>
              <a:rPr lang="en-US" sz="1400" i="1"/>
              <a:t>a</a:t>
            </a:r>
          </a:p>
        </p:txBody>
      </p:sp>
      <p:sp>
        <p:nvSpPr>
          <p:cNvPr id="36880" name="TextBox 53"/>
          <p:cNvSpPr txBox="1">
            <a:spLocks noChangeArrowheads="1"/>
          </p:cNvSpPr>
          <p:nvPr/>
        </p:nvSpPr>
        <p:spPr bwMode="auto">
          <a:xfrm>
            <a:off x="1879600" y="1584325"/>
            <a:ext cx="614363" cy="307975"/>
          </a:xfrm>
          <a:prstGeom prst="rect">
            <a:avLst/>
          </a:prstGeom>
          <a:noFill/>
          <a:ln w="9525">
            <a:noFill/>
            <a:miter lim="800000"/>
            <a:headEnd/>
            <a:tailEnd/>
          </a:ln>
        </p:spPr>
        <p:txBody>
          <a:bodyPr>
            <a:spAutoFit/>
          </a:bodyPr>
          <a:lstStyle/>
          <a:p>
            <a:pPr algn="ctr"/>
            <a:r>
              <a:rPr lang="en-US" sz="1400"/>
              <a:t>m</a:t>
            </a:r>
          </a:p>
        </p:txBody>
      </p:sp>
      <p:sp>
        <p:nvSpPr>
          <p:cNvPr id="36881" name="TextBox 54"/>
          <p:cNvSpPr txBox="1">
            <a:spLocks noChangeArrowheads="1"/>
          </p:cNvSpPr>
          <p:nvPr/>
        </p:nvSpPr>
        <p:spPr bwMode="auto">
          <a:xfrm>
            <a:off x="1879600" y="1798638"/>
            <a:ext cx="614363" cy="307975"/>
          </a:xfrm>
          <a:prstGeom prst="rect">
            <a:avLst/>
          </a:prstGeom>
          <a:noFill/>
          <a:ln w="9525">
            <a:noFill/>
            <a:miter lim="800000"/>
            <a:headEnd/>
            <a:tailEnd/>
          </a:ln>
        </p:spPr>
        <p:txBody>
          <a:bodyPr>
            <a:spAutoFit/>
          </a:bodyPr>
          <a:lstStyle/>
          <a:p>
            <a:pPr algn="ctr"/>
            <a:r>
              <a:rPr lang="en-US" sz="1400"/>
              <a:t>s</a:t>
            </a:r>
          </a:p>
        </p:txBody>
      </p:sp>
      <p:cxnSp>
        <p:nvCxnSpPr>
          <p:cNvPr id="56" name="Straight Connector 55"/>
          <p:cNvCxnSpPr/>
          <p:nvPr/>
        </p:nvCxnSpPr>
        <p:spPr>
          <a:xfrm>
            <a:off x="2076450" y="1857375"/>
            <a:ext cx="220663"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6883" name="TextBox 56"/>
          <p:cNvSpPr txBox="1">
            <a:spLocks noChangeArrowheads="1"/>
          </p:cNvSpPr>
          <p:nvPr/>
        </p:nvSpPr>
        <p:spPr bwMode="auto">
          <a:xfrm>
            <a:off x="1568450" y="1665288"/>
            <a:ext cx="738188" cy="307975"/>
          </a:xfrm>
          <a:prstGeom prst="rect">
            <a:avLst/>
          </a:prstGeom>
          <a:noFill/>
          <a:ln w="9525">
            <a:noFill/>
            <a:miter lim="800000"/>
            <a:headEnd/>
            <a:tailEnd/>
          </a:ln>
        </p:spPr>
        <p:txBody>
          <a:bodyPr>
            <a:spAutoFit/>
          </a:bodyPr>
          <a:lstStyle/>
          <a:p>
            <a:r>
              <a:rPr lang="en-US" sz="1400"/>
              <a:t>=</a:t>
            </a:r>
            <a:r>
              <a:rPr lang="en-US" sz="800"/>
              <a:t> </a:t>
            </a:r>
            <a:r>
              <a:rPr lang="en-US" sz="1400"/>
              <a:t>28</a:t>
            </a:r>
          </a:p>
        </p:txBody>
      </p:sp>
      <p:sp>
        <p:nvSpPr>
          <p:cNvPr id="36884" name="TextBox 33"/>
          <p:cNvSpPr txBox="1">
            <a:spLocks noChangeArrowheads="1"/>
          </p:cNvSpPr>
          <p:nvPr/>
        </p:nvSpPr>
        <p:spPr bwMode="auto">
          <a:xfrm>
            <a:off x="693738" y="1671638"/>
            <a:ext cx="766762" cy="307975"/>
          </a:xfrm>
          <a:prstGeom prst="rect">
            <a:avLst/>
          </a:prstGeom>
          <a:noFill/>
          <a:ln w="9525">
            <a:noFill/>
            <a:miter lim="800000"/>
            <a:headEnd/>
            <a:tailEnd/>
          </a:ln>
        </p:spPr>
        <p:txBody>
          <a:bodyPr>
            <a:spAutoFit/>
          </a:bodyPr>
          <a:lstStyle/>
          <a:p>
            <a:r>
              <a:rPr lang="en-US" sz="1400"/>
              <a:t>=</a:t>
            </a:r>
          </a:p>
        </p:txBody>
      </p:sp>
      <p:sp>
        <p:nvSpPr>
          <p:cNvPr id="36885" name="TextBox 23"/>
          <p:cNvSpPr txBox="1">
            <a:spLocks noChangeArrowheads="1"/>
          </p:cNvSpPr>
          <p:nvPr/>
        </p:nvSpPr>
        <p:spPr bwMode="auto">
          <a:xfrm>
            <a:off x="309563" y="3965575"/>
            <a:ext cx="576262" cy="306388"/>
          </a:xfrm>
          <a:prstGeom prst="rect">
            <a:avLst/>
          </a:prstGeom>
          <a:noFill/>
          <a:ln w="9525">
            <a:noFill/>
            <a:miter lim="800000"/>
            <a:headEnd/>
            <a:tailEnd/>
          </a:ln>
        </p:spPr>
        <p:txBody>
          <a:bodyPr>
            <a:spAutoFit/>
          </a:bodyPr>
          <a:lstStyle/>
          <a:p>
            <a:r>
              <a:rPr lang="en-US" sz="1400" i="1"/>
              <a:t>v</a:t>
            </a:r>
            <a:r>
              <a:rPr lang="en-US" sz="800" i="1"/>
              <a:t> </a:t>
            </a:r>
            <a:r>
              <a:rPr lang="en-US" sz="1400"/>
              <a:t>(</a:t>
            </a:r>
            <a:r>
              <a:rPr lang="en-US" sz="1400" i="1"/>
              <a:t>t</a:t>
            </a:r>
            <a:r>
              <a:rPr lang="en-US" sz="1400"/>
              <a:t>)</a:t>
            </a:r>
          </a:p>
        </p:txBody>
      </p:sp>
      <p:sp>
        <p:nvSpPr>
          <p:cNvPr id="36886" name="TextBox 33"/>
          <p:cNvSpPr txBox="1">
            <a:spLocks noChangeArrowheads="1"/>
          </p:cNvSpPr>
          <p:nvPr/>
        </p:nvSpPr>
        <p:spPr bwMode="auto">
          <a:xfrm>
            <a:off x="693738" y="3960813"/>
            <a:ext cx="1881187" cy="307975"/>
          </a:xfrm>
          <a:prstGeom prst="rect">
            <a:avLst/>
          </a:prstGeom>
          <a:noFill/>
          <a:ln w="9525">
            <a:noFill/>
            <a:miter lim="800000"/>
            <a:headEnd/>
            <a:tailEnd/>
          </a:ln>
        </p:spPr>
        <p:txBody>
          <a:bodyPr>
            <a:spAutoFit/>
          </a:bodyPr>
          <a:lstStyle/>
          <a:p>
            <a:r>
              <a:rPr lang="en-US" sz="1400">
                <a:solidFill>
                  <a:schemeClr val="bg1"/>
                </a:solidFill>
              </a:rPr>
              <a:t>=</a:t>
            </a:r>
            <a:r>
              <a:rPr lang="en-US" sz="800">
                <a:solidFill>
                  <a:schemeClr val="bg1"/>
                </a:solidFill>
              </a:rPr>
              <a:t> </a:t>
            </a:r>
            <a:r>
              <a:rPr lang="en-US" sz="1400" i="1"/>
              <a:t>v</a:t>
            </a:r>
            <a:r>
              <a:rPr lang="en-US" sz="1400"/>
              <a:t>(0)</a:t>
            </a:r>
            <a:r>
              <a:rPr lang="en-US" sz="1400">
                <a:latin typeface="MS Gothic" pitchFamily="49" charset="-128"/>
                <a:ea typeface="MS Gothic" pitchFamily="49" charset="-128"/>
              </a:rPr>
              <a:t>+</a:t>
            </a:r>
            <a:r>
              <a:rPr lang="en-US" sz="1400" i="1"/>
              <a:t>at = </a:t>
            </a:r>
            <a:r>
              <a:rPr lang="en-US" sz="1400"/>
              <a:t>28</a:t>
            </a:r>
            <a:r>
              <a:rPr lang="en-US" sz="1400">
                <a:latin typeface="MS Gothic" pitchFamily="49" charset="-128"/>
                <a:ea typeface="MS Gothic" pitchFamily="49" charset="-128"/>
              </a:rPr>
              <a:t>−</a:t>
            </a:r>
            <a:r>
              <a:rPr lang="en-US" sz="1400"/>
              <a:t>7</a:t>
            </a:r>
            <a:r>
              <a:rPr lang="en-US" sz="1400" i="1"/>
              <a:t>t</a:t>
            </a:r>
          </a:p>
        </p:txBody>
      </p:sp>
      <p:sp>
        <p:nvSpPr>
          <p:cNvPr id="36887" name="TextBox 33"/>
          <p:cNvSpPr txBox="1">
            <a:spLocks noChangeArrowheads="1"/>
          </p:cNvSpPr>
          <p:nvPr/>
        </p:nvSpPr>
        <p:spPr bwMode="auto">
          <a:xfrm>
            <a:off x="692150" y="3963988"/>
            <a:ext cx="269875" cy="307975"/>
          </a:xfrm>
          <a:prstGeom prst="rect">
            <a:avLst/>
          </a:prstGeom>
          <a:noFill/>
          <a:ln w="9525">
            <a:noFill/>
            <a:miter lim="800000"/>
            <a:headEnd/>
            <a:tailEnd/>
          </a:ln>
        </p:spPr>
        <p:txBody>
          <a:bodyPr>
            <a:spAutoFit/>
          </a:bodyPr>
          <a:lstStyle/>
          <a:p>
            <a:r>
              <a:rPr lang="en-US" sz="1400"/>
              <a:t>=</a:t>
            </a:r>
          </a:p>
        </p:txBody>
      </p:sp>
      <p:sp>
        <p:nvSpPr>
          <p:cNvPr id="36888" name="TextBox 23"/>
          <p:cNvSpPr txBox="1">
            <a:spLocks noChangeArrowheads="1"/>
          </p:cNvSpPr>
          <p:nvPr/>
        </p:nvSpPr>
        <p:spPr bwMode="auto">
          <a:xfrm>
            <a:off x="309563" y="4430713"/>
            <a:ext cx="576262" cy="306387"/>
          </a:xfrm>
          <a:prstGeom prst="rect">
            <a:avLst/>
          </a:prstGeom>
          <a:noFill/>
          <a:ln w="9525">
            <a:noFill/>
            <a:miter lim="800000"/>
            <a:headEnd/>
            <a:tailEnd/>
          </a:ln>
        </p:spPr>
        <p:txBody>
          <a:bodyPr>
            <a:spAutoFit/>
          </a:bodyPr>
          <a:lstStyle/>
          <a:p>
            <a:r>
              <a:rPr lang="en-US" sz="1400" i="1"/>
              <a:t>x</a:t>
            </a:r>
            <a:r>
              <a:rPr lang="en-US" sz="800" i="1"/>
              <a:t> </a:t>
            </a:r>
            <a:r>
              <a:rPr lang="en-US" sz="1400"/>
              <a:t>(</a:t>
            </a:r>
            <a:r>
              <a:rPr lang="en-US" sz="1400" i="1"/>
              <a:t>t</a:t>
            </a:r>
            <a:r>
              <a:rPr lang="en-US" sz="1400"/>
              <a:t>)</a:t>
            </a:r>
          </a:p>
        </p:txBody>
      </p:sp>
      <p:sp>
        <p:nvSpPr>
          <p:cNvPr id="36889" name="TextBox 33"/>
          <p:cNvSpPr txBox="1">
            <a:spLocks noChangeArrowheads="1"/>
          </p:cNvSpPr>
          <p:nvPr/>
        </p:nvSpPr>
        <p:spPr bwMode="auto">
          <a:xfrm>
            <a:off x="1743075" y="4425950"/>
            <a:ext cx="1370013" cy="307975"/>
          </a:xfrm>
          <a:prstGeom prst="rect">
            <a:avLst/>
          </a:prstGeom>
          <a:noFill/>
          <a:ln w="9525">
            <a:noFill/>
            <a:miter lim="800000"/>
            <a:headEnd/>
            <a:tailEnd/>
          </a:ln>
        </p:spPr>
        <p:txBody>
          <a:bodyPr>
            <a:spAutoFit/>
          </a:bodyPr>
          <a:lstStyle/>
          <a:p>
            <a:r>
              <a:rPr lang="en-US" sz="1400">
                <a:solidFill>
                  <a:schemeClr val="bg1"/>
                </a:solidFill>
              </a:rPr>
              <a:t>=</a:t>
            </a:r>
            <a:r>
              <a:rPr lang="en-US" sz="800">
                <a:solidFill>
                  <a:schemeClr val="bg1"/>
                </a:solidFill>
              </a:rPr>
              <a:t> </a:t>
            </a:r>
            <a:r>
              <a:rPr lang="en-US" sz="1400"/>
              <a:t>28</a:t>
            </a:r>
            <a:r>
              <a:rPr lang="en-US" sz="1400" i="1"/>
              <a:t>t</a:t>
            </a:r>
            <a:r>
              <a:rPr lang="en-US" sz="1400"/>
              <a:t> </a:t>
            </a:r>
            <a:r>
              <a:rPr lang="en-US" sz="1400">
                <a:latin typeface="MS Gothic" pitchFamily="49" charset="-128"/>
                <a:ea typeface="MS Gothic" pitchFamily="49" charset="-128"/>
              </a:rPr>
              <a:t>−</a:t>
            </a:r>
            <a:r>
              <a:rPr lang="en-US" sz="1400"/>
              <a:t>      </a:t>
            </a:r>
            <a:r>
              <a:rPr lang="en-US" sz="1400" i="1"/>
              <a:t>t </a:t>
            </a:r>
            <a:r>
              <a:rPr lang="en-US" sz="1400" baseline="30000"/>
              <a:t>2</a:t>
            </a:r>
          </a:p>
        </p:txBody>
      </p:sp>
      <p:sp>
        <p:nvSpPr>
          <p:cNvPr id="36890" name="TextBox 33"/>
          <p:cNvSpPr txBox="1">
            <a:spLocks noChangeArrowheads="1"/>
          </p:cNvSpPr>
          <p:nvPr/>
        </p:nvSpPr>
        <p:spPr bwMode="auto">
          <a:xfrm>
            <a:off x="1743075" y="4430713"/>
            <a:ext cx="268288" cy="307975"/>
          </a:xfrm>
          <a:prstGeom prst="rect">
            <a:avLst/>
          </a:prstGeom>
          <a:noFill/>
          <a:ln w="9525">
            <a:noFill/>
            <a:miter lim="800000"/>
            <a:headEnd/>
            <a:tailEnd/>
          </a:ln>
        </p:spPr>
        <p:txBody>
          <a:bodyPr>
            <a:spAutoFit/>
          </a:bodyPr>
          <a:lstStyle/>
          <a:p>
            <a:r>
              <a:rPr lang="en-US" sz="1400"/>
              <a:t>=</a:t>
            </a:r>
          </a:p>
        </p:txBody>
      </p:sp>
      <p:sp>
        <p:nvSpPr>
          <p:cNvPr id="36891" name="TextBox 53"/>
          <p:cNvSpPr txBox="1">
            <a:spLocks noChangeArrowheads="1"/>
          </p:cNvSpPr>
          <p:nvPr/>
        </p:nvSpPr>
        <p:spPr bwMode="auto">
          <a:xfrm>
            <a:off x="2281238" y="4310063"/>
            <a:ext cx="614362" cy="307975"/>
          </a:xfrm>
          <a:prstGeom prst="rect">
            <a:avLst/>
          </a:prstGeom>
          <a:noFill/>
          <a:ln w="9525">
            <a:noFill/>
            <a:miter lim="800000"/>
            <a:headEnd/>
            <a:tailEnd/>
          </a:ln>
        </p:spPr>
        <p:txBody>
          <a:bodyPr>
            <a:spAutoFit/>
          </a:bodyPr>
          <a:lstStyle/>
          <a:p>
            <a:pPr algn="ctr"/>
            <a:r>
              <a:rPr lang="en-US" sz="1400"/>
              <a:t>7</a:t>
            </a:r>
          </a:p>
        </p:txBody>
      </p:sp>
      <p:sp>
        <p:nvSpPr>
          <p:cNvPr id="36892" name="TextBox 54"/>
          <p:cNvSpPr txBox="1">
            <a:spLocks noChangeArrowheads="1"/>
          </p:cNvSpPr>
          <p:nvPr/>
        </p:nvSpPr>
        <p:spPr bwMode="auto">
          <a:xfrm>
            <a:off x="2281238" y="4524375"/>
            <a:ext cx="614362" cy="307975"/>
          </a:xfrm>
          <a:prstGeom prst="rect">
            <a:avLst/>
          </a:prstGeom>
          <a:noFill/>
          <a:ln w="9525">
            <a:noFill/>
            <a:miter lim="800000"/>
            <a:headEnd/>
            <a:tailEnd/>
          </a:ln>
        </p:spPr>
        <p:txBody>
          <a:bodyPr>
            <a:spAutoFit/>
          </a:bodyPr>
          <a:lstStyle/>
          <a:p>
            <a:pPr algn="ctr"/>
            <a:r>
              <a:rPr lang="en-US" sz="1400"/>
              <a:t>2</a:t>
            </a:r>
          </a:p>
        </p:txBody>
      </p:sp>
      <p:cxnSp>
        <p:nvCxnSpPr>
          <p:cNvPr id="36" name="Straight Connector 35"/>
          <p:cNvCxnSpPr/>
          <p:nvPr/>
        </p:nvCxnSpPr>
        <p:spPr>
          <a:xfrm>
            <a:off x="2479675" y="4583113"/>
            <a:ext cx="217488"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6894" name="TextBox 59"/>
          <p:cNvSpPr txBox="1">
            <a:spLocks noChangeArrowheads="1"/>
          </p:cNvSpPr>
          <p:nvPr/>
        </p:nvSpPr>
        <p:spPr bwMode="auto">
          <a:xfrm>
            <a:off x="246063" y="2495550"/>
            <a:ext cx="600075" cy="306388"/>
          </a:xfrm>
          <a:prstGeom prst="rect">
            <a:avLst/>
          </a:prstGeom>
          <a:noFill/>
          <a:ln w="9525">
            <a:noFill/>
            <a:miter lim="800000"/>
            <a:headEnd/>
            <a:tailEnd/>
          </a:ln>
        </p:spPr>
        <p:txBody>
          <a:bodyPr>
            <a:spAutoFit/>
          </a:bodyPr>
          <a:lstStyle/>
          <a:p>
            <a:pPr algn="r"/>
            <a:r>
              <a:rPr lang="en-US" sz="1400" i="1"/>
              <a:t>x</a:t>
            </a:r>
            <a:r>
              <a:rPr lang="en-US" sz="800" i="1"/>
              <a:t> </a:t>
            </a:r>
            <a:r>
              <a:rPr lang="en-US" sz="1400"/>
              <a:t>(0)</a:t>
            </a:r>
          </a:p>
        </p:txBody>
      </p:sp>
      <p:sp>
        <p:nvSpPr>
          <p:cNvPr id="36895" name="TextBox 61"/>
          <p:cNvSpPr txBox="1">
            <a:spLocks noChangeArrowheads="1"/>
          </p:cNvSpPr>
          <p:nvPr/>
        </p:nvSpPr>
        <p:spPr bwMode="auto">
          <a:xfrm>
            <a:off x="688975" y="2490788"/>
            <a:ext cx="768350" cy="307975"/>
          </a:xfrm>
          <a:prstGeom prst="rect">
            <a:avLst/>
          </a:prstGeom>
          <a:noFill/>
          <a:ln w="9525">
            <a:noFill/>
            <a:miter lim="800000"/>
            <a:headEnd/>
            <a:tailEnd/>
          </a:ln>
        </p:spPr>
        <p:txBody>
          <a:bodyPr>
            <a:spAutoFit/>
          </a:bodyPr>
          <a:lstStyle/>
          <a:p>
            <a:r>
              <a:rPr lang="en-US" sz="1400"/>
              <a:t>= 0 m</a:t>
            </a:r>
          </a:p>
        </p:txBody>
      </p:sp>
      <p:sp>
        <p:nvSpPr>
          <p:cNvPr id="36896" name="TextBox 37"/>
          <p:cNvSpPr txBox="1">
            <a:spLocks noChangeArrowheads="1"/>
          </p:cNvSpPr>
          <p:nvPr/>
        </p:nvSpPr>
        <p:spPr bwMode="auto">
          <a:xfrm>
            <a:off x="769938" y="3621088"/>
            <a:ext cx="614362" cy="306387"/>
          </a:xfrm>
          <a:prstGeom prst="rect">
            <a:avLst/>
          </a:prstGeom>
          <a:noFill/>
          <a:ln w="9525">
            <a:noFill/>
            <a:miter lim="800000"/>
            <a:headEnd/>
            <a:tailEnd/>
          </a:ln>
        </p:spPr>
        <p:txBody>
          <a:bodyPr>
            <a:spAutoFit/>
          </a:bodyPr>
          <a:lstStyle/>
          <a:p>
            <a:pPr algn="ctr"/>
            <a:r>
              <a:rPr lang="en-US" sz="1400" i="1"/>
              <a:t>m</a:t>
            </a:r>
            <a:endParaRPr lang="en-US" sz="1400" i="1" baseline="30000"/>
          </a:p>
        </p:txBody>
      </p:sp>
      <p:cxnSp>
        <p:nvCxnSpPr>
          <p:cNvPr id="44" name="Straight Connector 43"/>
          <p:cNvCxnSpPr/>
          <p:nvPr/>
        </p:nvCxnSpPr>
        <p:spPr>
          <a:xfrm>
            <a:off x="966788" y="3659188"/>
            <a:ext cx="220662"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6898" name="TextBox 4"/>
          <p:cNvSpPr txBox="1">
            <a:spLocks noChangeArrowheads="1"/>
          </p:cNvSpPr>
          <p:nvPr/>
        </p:nvSpPr>
        <p:spPr bwMode="auto">
          <a:xfrm>
            <a:off x="1154113" y="3482975"/>
            <a:ext cx="576262" cy="307975"/>
          </a:xfrm>
          <a:prstGeom prst="rect">
            <a:avLst/>
          </a:prstGeom>
          <a:noFill/>
          <a:ln w="9525">
            <a:noFill/>
            <a:miter lim="800000"/>
            <a:headEnd/>
            <a:tailEnd/>
          </a:ln>
        </p:spPr>
        <p:txBody>
          <a:bodyPr>
            <a:spAutoFit/>
          </a:bodyPr>
          <a:lstStyle/>
          <a:p>
            <a:r>
              <a:rPr lang="en-US" sz="1400"/>
              <a:t>= </a:t>
            </a:r>
            <a:r>
              <a:rPr lang="en-US" sz="1400">
                <a:latin typeface="MS Gothic" pitchFamily="49" charset="-128"/>
                <a:ea typeface="MS Gothic" pitchFamily="49" charset="-128"/>
              </a:rPr>
              <a:t>−</a:t>
            </a:r>
            <a:r>
              <a:rPr lang="en-US" sz="1400"/>
              <a:t>7</a:t>
            </a:r>
          </a:p>
        </p:txBody>
      </p:sp>
      <p:sp>
        <p:nvSpPr>
          <p:cNvPr id="36899" name="TextBox 45"/>
          <p:cNvSpPr txBox="1">
            <a:spLocks noChangeArrowheads="1"/>
          </p:cNvSpPr>
          <p:nvPr/>
        </p:nvSpPr>
        <p:spPr bwMode="auto">
          <a:xfrm>
            <a:off x="923925" y="3389313"/>
            <a:ext cx="344488" cy="307975"/>
          </a:xfrm>
          <a:prstGeom prst="rect">
            <a:avLst/>
          </a:prstGeom>
          <a:noFill/>
          <a:ln w="9525">
            <a:noFill/>
            <a:miter lim="800000"/>
            <a:headEnd/>
            <a:tailEnd/>
          </a:ln>
        </p:spPr>
        <p:txBody>
          <a:bodyPr>
            <a:spAutoFit/>
          </a:bodyPr>
          <a:lstStyle/>
          <a:p>
            <a:r>
              <a:rPr lang="en-US" sz="1400" i="1"/>
              <a:t>F</a:t>
            </a:r>
          </a:p>
        </p:txBody>
      </p:sp>
      <p:pic>
        <p:nvPicPr>
          <p:cNvPr id="36900" name="Picture 1" descr="integral_sign.png"/>
          <p:cNvPicPr>
            <a:picLocks noChangeAspect="1"/>
          </p:cNvPicPr>
          <p:nvPr/>
        </p:nvPicPr>
        <p:blipFill>
          <a:blip r:embed="rId4"/>
          <a:srcRect/>
          <a:stretch>
            <a:fillRect/>
          </a:stretch>
        </p:blipFill>
        <p:spPr bwMode="auto">
          <a:xfrm>
            <a:off x="808038" y="4333875"/>
            <a:ext cx="322262" cy="515938"/>
          </a:xfrm>
          <a:prstGeom prst="rect">
            <a:avLst/>
          </a:prstGeom>
          <a:noFill/>
          <a:ln w="9525">
            <a:noFill/>
            <a:miter lim="800000"/>
            <a:headEnd/>
            <a:tailEnd/>
          </a:ln>
        </p:spPr>
      </p:pic>
      <p:sp>
        <p:nvSpPr>
          <p:cNvPr id="36901" name="TextBox 33"/>
          <p:cNvSpPr txBox="1">
            <a:spLocks noChangeArrowheads="1"/>
          </p:cNvSpPr>
          <p:nvPr/>
        </p:nvSpPr>
        <p:spPr bwMode="auto">
          <a:xfrm>
            <a:off x="693738" y="4422775"/>
            <a:ext cx="268287" cy="307975"/>
          </a:xfrm>
          <a:prstGeom prst="rect">
            <a:avLst/>
          </a:prstGeom>
          <a:noFill/>
          <a:ln w="9525">
            <a:noFill/>
            <a:miter lim="800000"/>
            <a:headEnd/>
            <a:tailEnd/>
          </a:ln>
        </p:spPr>
        <p:txBody>
          <a:bodyPr>
            <a:spAutoFit/>
          </a:bodyPr>
          <a:lstStyle/>
          <a:p>
            <a:r>
              <a:rPr lang="en-US" sz="1400"/>
              <a:t>=</a:t>
            </a:r>
          </a:p>
        </p:txBody>
      </p:sp>
      <p:sp>
        <p:nvSpPr>
          <p:cNvPr id="36902" name="TextBox 33"/>
          <p:cNvSpPr txBox="1">
            <a:spLocks noChangeArrowheads="1"/>
          </p:cNvSpPr>
          <p:nvPr/>
        </p:nvSpPr>
        <p:spPr bwMode="auto">
          <a:xfrm>
            <a:off x="885825" y="4657725"/>
            <a:ext cx="306388" cy="261938"/>
          </a:xfrm>
          <a:prstGeom prst="rect">
            <a:avLst/>
          </a:prstGeom>
          <a:noFill/>
          <a:ln w="9525">
            <a:noFill/>
            <a:miter lim="800000"/>
            <a:headEnd/>
            <a:tailEnd/>
          </a:ln>
        </p:spPr>
        <p:txBody>
          <a:bodyPr>
            <a:spAutoFit/>
          </a:bodyPr>
          <a:lstStyle/>
          <a:p>
            <a:r>
              <a:rPr lang="en-US" sz="1100"/>
              <a:t>0</a:t>
            </a:r>
            <a:endParaRPr lang="en-US" sz="1100" i="1"/>
          </a:p>
        </p:txBody>
      </p:sp>
      <p:sp>
        <p:nvSpPr>
          <p:cNvPr id="36903" name="TextBox 33"/>
          <p:cNvSpPr txBox="1">
            <a:spLocks noChangeArrowheads="1"/>
          </p:cNvSpPr>
          <p:nvPr/>
        </p:nvSpPr>
        <p:spPr bwMode="auto">
          <a:xfrm>
            <a:off x="1038225" y="4273550"/>
            <a:ext cx="307975" cy="261938"/>
          </a:xfrm>
          <a:prstGeom prst="rect">
            <a:avLst/>
          </a:prstGeom>
          <a:noFill/>
          <a:ln w="9525">
            <a:noFill/>
            <a:miter lim="800000"/>
            <a:headEnd/>
            <a:tailEnd/>
          </a:ln>
        </p:spPr>
        <p:txBody>
          <a:bodyPr>
            <a:spAutoFit/>
          </a:bodyPr>
          <a:lstStyle/>
          <a:p>
            <a:r>
              <a:rPr lang="en-US" sz="1100" i="1"/>
              <a:t>t</a:t>
            </a:r>
          </a:p>
        </p:txBody>
      </p:sp>
      <p:sp>
        <p:nvSpPr>
          <p:cNvPr id="36904" name="TextBox 33"/>
          <p:cNvSpPr txBox="1">
            <a:spLocks noChangeArrowheads="1"/>
          </p:cNvSpPr>
          <p:nvPr/>
        </p:nvSpPr>
        <p:spPr bwMode="auto">
          <a:xfrm>
            <a:off x="1077913" y="4435475"/>
            <a:ext cx="920750" cy="307975"/>
          </a:xfrm>
          <a:prstGeom prst="rect">
            <a:avLst/>
          </a:prstGeom>
          <a:noFill/>
          <a:ln w="9525">
            <a:noFill/>
            <a:miter lim="800000"/>
            <a:headEnd/>
            <a:tailEnd/>
          </a:ln>
        </p:spPr>
        <p:txBody>
          <a:bodyPr>
            <a:spAutoFit/>
          </a:bodyPr>
          <a:lstStyle/>
          <a:p>
            <a:r>
              <a:rPr lang="en-US" sz="1400" i="1"/>
              <a:t>v</a:t>
            </a:r>
            <a:r>
              <a:rPr lang="en-US" sz="1400"/>
              <a:t>(</a:t>
            </a:r>
            <a:r>
              <a:rPr lang="en-US" sz="1400" i="1"/>
              <a:t>t’</a:t>
            </a:r>
            <a:r>
              <a:rPr lang="en-US" sz="1400"/>
              <a:t> )d</a:t>
            </a:r>
            <a:r>
              <a:rPr lang="en-US" sz="1400" i="1"/>
              <a:t>t’</a:t>
            </a:r>
          </a:p>
        </p:txBody>
      </p:sp>
      <p:sp>
        <p:nvSpPr>
          <p:cNvPr id="36905" name="Oval 24"/>
          <p:cNvSpPr>
            <a:spLocks noChangeAspect="1" noChangeArrowheads="1"/>
          </p:cNvSpPr>
          <p:nvPr/>
        </p:nvSpPr>
        <p:spPr bwMode="auto">
          <a:xfrm>
            <a:off x="5535613" y="3505200"/>
            <a:ext cx="457200" cy="457200"/>
          </a:xfrm>
          <a:prstGeom prst="ellipse">
            <a:avLst/>
          </a:prstGeom>
          <a:solidFill>
            <a:srgbClr val="FFFFFF"/>
          </a:solidFill>
          <a:ln w="19050">
            <a:solidFill>
              <a:schemeClr val="tx1"/>
            </a:solidFill>
            <a:round/>
            <a:headEnd/>
            <a:tailEnd/>
          </a:ln>
        </p:spPr>
        <p:txBody>
          <a:bodyPr wrap="none" anchor="ctr"/>
          <a:lstStyle/>
          <a:p>
            <a:pPr algn="ctr"/>
            <a:r>
              <a:rPr lang="en-US" sz="1400">
                <a:latin typeface="Arial" charset="0"/>
              </a:rPr>
              <a:t>Na</a:t>
            </a:r>
            <a:r>
              <a:rPr lang="en-US" sz="1400" baseline="30000">
                <a:latin typeface="Arial" charset="0"/>
              </a:rPr>
              <a:t>+</a:t>
            </a:r>
          </a:p>
        </p:txBody>
      </p:sp>
      <p:sp>
        <p:nvSpPr>
          <p:cNvPr id="36906" name="Oval 27"/>
          <p:cNvSpPr>
            <a:spLocks noChangeArrowheads="1"/>
          </p:cNvSpPr>
          <p:nvPr/>
        </p:nvSpPr>
        <p:spPr bwMode="auto">
          <a:xfrm>
            <a:off x="5992813" y="2162175"/>
            <a:ext cx="584200" cy="585788"/>
          </a:xfrm>
          <a:prstGeom prst="ellipse">
            <a:avLst/>
          </a:prstGeom>
          <a:solidFill>
            <a:schemeClr val="bg1"/>
          </a:solidFill>
          <a:ln w="19050">
            <a:solidFill>
              <a:schemeClr val="tx1"/>
            </a:solidFill>
            <a:round/>
            <a:headEnd/>
            <a:tailEnd/>
          </a:ln>
        </p:spPr>
        <p:txBody>
          <a:bodyPr wrap="none" anchor="ctr"/>
          <a:lstStyle/>
          <a:p>
            <a:pPr algn="ctr" fontAlgn="ctr"/>
            <a:r>
              <a:rPr lang="en-US">
                <a:latin typeface="Arial" charset="0"/>
                <a:cs typeface="Arial" charset="0"/>
              </a:rPr>
              <a:t>Cl</a:t>
            </a:r>
            <a:r>
              <a:rPr lang="en-US" baseline="30000">
                <a:latin typeface="Arial" charset="0"/>
                <a:cs typeface="Arial" charset="0"/>
              </a:rPr>
              <a:t>-</a:t>
            </a:r>
          </a:p>
        </p:txBody>
      </p:sp>
      <p:sp>
        <p:nvSpPr>
          <p:cNvPr id="36907" name="Oval 27"/>
          <p:cNvSpPr>
            <a:spLocks noChangeArrowheads="1"/>
          </p:cNvSpPr>
          <p:nvPr/>
        </p:nvSpPr>
        <p:spPr bwMode="auto">
          <a:xfrm>
            <a:off x="6891338" y="4349750"/>
            <a:ext cx="585787" cy="585788"/>
          </a:xfrm>
          <a:prstGeom prst="ellipse">
            <a:avLst/>
          </a:prstGeom>
          <a:solidFill>
            <a:schemeClr val="bg1"/>
          </a:solidFill>
          <a:ln w="19050">
            <a:solidFill>
              <a:schemeClr val="tx1"/>
            </a:solidFill>
            <a:round/>
            <a:headEnd/>
            <a:tailEnd/>
          </a:ln>
        </p:spPr>
        <p:txBody>
          <a:bodyPr wrap="none" anchor="ctr"/>
          <a:lstStyle/>
          <a:p>
            <a:pPr algn="ctr" fontAlgn="ctr"/>
            <a:r>
              <a:rPr lang="en-US">
                <a:latin typeface="Arial" charset="0"/>
                <a:cs typeface="Arial" charset="0"/>
              </a:rPr>
              <a:t>Cl</a:t>
            </a:r>
            <a:r>
              <a:rPr lang="en-US" baseline="30000">
                <a:latin typeface="Arial" charset="0"/>
                <a:cs typeface="Arial" charset="0"/>
              </a:rPr>
              <a:t>-</a:t>
            </a:r>
          </a:p>
        </p:txBody>
      </p:sp>
      <p:sp>
        <p:nvSpPr>
          <p:cNvPr id="36908" name="TextBox 23"/>
          <p:cNvSpPr txBox="1">
            <a:spLocks noChangeArrowheads="1"/>
          </p:cNvSpPr>
          <p:nvPr/>
        </p:nvSpPr>
        <p:spPr bwMode="auto">
          <a:xfrm>
            <a:off x="5570538" y="1816100"/>
            <a:ext cx="1458912" cy="307975"/>
          </a:xfrm>
          <a:prstGeom prst="rect">
            <a:avLst/>
          </a:prstGeom>
          <a:noFill/>
          <a:ln w="9525">
            <a:noFill/>
            <a:miter lim="800000"/>
            <a:headEnd/>
            <a:tailEnd/>
          </a:ln>
        </p:spPr>
        <p:txBody>
          <a:bodyPr>
            <a:spAutoFit/>
          </a:bodyPr>
          <a:lstStyle/>
          <a:p>
            <a:pPr algn="ctr"/>
            <a:r>
              <a:rPr lang="en-US" sz="1400" i="1"/>
              <a:t>x</a:t>
            </a:r>
            <a:r>
              <a:rPr lang="en-US" sz="1400" baseline="-25000"/>
              <a:t>2</a:t>
            </a:r>
            <a:r>
              <a:rPr lang="en-US" sz="1400"/>
              <a:t>(d</a:t>
            </a:r>
            <a:r>
              <a:rPr lang="en-US" sz="1400" i="1"/>
              <a:t>t</a:t>
            </a:r>
            <a:r>
              <a:rPr lang="en-US" sz="1400"/>
              <a:t>),</a:t>
            </a:r>
            <a:r>
              <a:rPr lang="en-US" sz="1400" i="1"/>
              <a:t> v</a:t>
            </a:r>
            <a:r>
              <a:rPr lang="en-US" sz="1400" baseline="-25000"/>
              <a:t>2</a:t>
            </a:r>
            <a:r>
              <a:rPr lang="en-US" sz="1400"/>
              <a:t>(d</a:t>
            </a:r>
            <a:r>
              <a:rPr lang="en-US" sz="1400" i="1"/>
              <a:t>t</a:t>
            </a:r>
            <a:r>
              <a:rPr lang="en-US" sz="1400"/>
              <a:t>)</a:t>
            </a:r>
          </a:p>
        </p:txBody>
      </p:sp>
      <p:sp>
        <p:nvSpPr>
          <p:cNvPr id="36909" name="TextBox 23"/>
          <p:cNvSpPr txBox="1">
            <a:spLocks noChangeArrowheads="1"/>
          </p:cNvSpPr>
          <p:nvPr/>
        </p:nvSpPr>
        <p:spPr bwMode="auto">
          <a:xfrm>
            <a:off x="6453188" y="4905375"/>
            <a:ext cx="1460500" cy="307975"/>
          </a:xfrm>
          <a:prstGeom prst="rect">
            <a:avLst/>
          </a:prstGeom>
          <a:noFill/>
          <a:ln w="9525">
            <a:noFill/>
            <a:miter lim="800000"/>
            <a:headEnd/>
            <a:tailEnd/>
          </a:ln>
        </p:spPr>
        <p:txBody>
          <a:bodyPr>
            <a:spAutoFit/>
          </a:bodyPr>
          <a:lstStyle/>
          <a:p>
            <a:pPr algn="ctr"/>
            <a:r>
              <a:rPr lang="en-US" sz="1400" i="1"/>
              <a:t>x</a:t>
            </a:r>
            <a:r>
              <a:rPr lang="en-US" sz="1400" baseline="-25000"/>
              <a:t>3</a:t>
            </a:r>
            <a:r>
              <a:rPr lang="en-US" sz="1400"/>
              <a:t>(d</a:t>
            </a:r>
            <a:r>
              <a:rPr lang="en-US" sz="1400" i="1"/>
              <a:t>t</a:t>
            </a:r>
            <a:r>
              <a:rPr lang="en-US" sz="1400"/>
              <a:t>),</a:t>
            </a:r>
            <a:r>
              <a:rPr lang="en-US" sz="1400" i="1"/>
              <a:t> v</a:t>
            </a:r>
            <a:r>
              <a:rPr lang="en-US" sz="1400" baseline="-25000"/>
              <a:t>3</a:t>
            </a:r>
            <a:r>
              <a:rPr lang="en-US" sz="1400"/>
              <a:t>(d</a:t>
            </a:r>
            <a:r>
              <a:rPr lang="en-US" sz="1400" i="1"/>
              <a:t>t</a:t>
            </a:r>
            <a:r>
              <a:rPr lang="en-US" sz="1400"/>
              <a:t>)</a:t>
            </a:r>
          </a:p>
        </p:txBody>
      </p:sp>
      <p:sp>
        <p:nvSpPr>
          <p:cNvPr id="36910" name="TextBox 23"/>
          <p:cNvSpPr txBox="1">
            <a:spLocks noChangeArrowheads="1"/>
          </p:cNvSpPr>
          <p:nvPr/>
        </p:nvSpPr>
        <p:spPr bwMode="auto">
          <a:xfrm>
            <a:off x="5032375" y="3927475"/>
            <a:ext cx="1460500" cy="307975"/>
          </a:xfrm>
          <a:prstGeom prst="rect">
            <a:avLst/>
          </a:prstGeom>
          <a:noFill/>
          <a:ln w="9525">
            <a:noFill/>
            <a:miter lim="800000"/>
            <a:headEnd/>
            <a:tailEnd/>
          </a:ln>
        </p:spPr>
        <p:txBody>
          <a:bodyPr>
            <a:spAutoFit/>
          </a:bodyPr>
          <a:lstStyle/>
          <a:p>
            <a:pPr algn="ctr"/>
            <a:r>
              <a:rPr lang="en-US" sz="1400" i="1"/>
              <a:t>x</a:t>
            </a:r>
            <a:r>
              <a:rPr lang="en-US" sz="1400" baseline="-25000"/>
              <a:t>1</a:t>
            </a:r>
            <a:r>
              <a:rPr lang="en-US" sz="1400"/>
              <a:t>(d</a:t>
            </a:r>
            <a:r>
              <a:rPr lang="en-US" sz="1400" i="1"/>
              <a:t>t</a:t>
            </a:r>
            <a:r>
              <a:rPr lang="en-US" sz="1400"/>
              <a:t>),</a:t>
            </a:r>
            <a:r>
              <a:rPr lang="en-US" sz="1400" i="1"/>
              <a:t> v</a:t>
            </a:r>
            <a:r>
              <a:rPr lang="en-US" sz="1400" baseline="-25000"/>
              <a:t>1</a:t>
            </a:r>
            <a:r>
              <a:rPr lang="en-US" sz="1400"/>
              <a:t>(d</a:t>
            </a:r>
            <a:r>
              <a:rPr lang="en-US" sz="1400" i="1"/>
              <a:t>t</a:t>
            </a:r>
            <a:r>
              <a:rPr lang="en-US" sz="1400"/>
              <a:t>)</a:t>
            </a:r>
          </a:p>
        </p:txBody>
      </p:sp>
      <p:sp>
        <p:nvSpPr>
          <p:cNvPr id="58" name="Rectangle 57"/>
          <p:cNvSpPr/>
          <p:nvPr/>
        </p:nvSpPr>
        <p:spPr>
          <a:xfrm>
            <a:off x="231775" y="3957638"/>
            <a:ext cx="2803525" cy="960437"/>
          </a:xfrm>
          <a:prstGeom prst="rect">
            <a:avLst/>
          </a:prstGeom>
          <a:noFill/>
          <a:ln w="12700" cmpd="sng">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6912" name="Text Box 41"/>
          <p:cNvSpPr txBox="1">
            <a:spLocks noChangeArrowheads="1"/>
          </p:cNvSpPr>
          <p:nvPr/>
        </p:nvSpPr>
        <p:spPr bwMode="auto">
          <a:xfrm>
            <a:off x="590550" y="609600"/>
            <a:ext cx="7924800" cy="457200"/>
          </a:xfrm>
          <a:prstGeom prst="rect">
            <a:avLst/>
          </a:prstGeom>
          <a:noFill/>
          <a:ln w="9525">
            <a:noFill/>
            <a:miter lim="800000"/>
            <a:headEnd/>
            <a:tailEnd/>
          </a:ln>
        </p:spPr>
        <p:txBody>
          <a:bodyPr>
            <a:spAutoFit/>
          </a:bodyPr>
          <a:lstStyle/>
          <a:p>
            <a:pPr algn="ctr" eaLnBrk="0" hangingPunct="0">
              <a:spcBef>
                <a:spcPct val="50000"/>
              </a:spcBef>
            </a:pPr>
            <a:r>
              <a:rPr lang="en-US" sz="2400" b="1">
                <a:latin typeface="Corbel" pitchFamily="34" charset="0"/>
              </a:rPr>
              <a:t>Simulate how molecules move</a:t>
            </a:r>
          </a:p>
        </p:txBody>
      </p:sp>
      <p:cxnSp>
        <p:nvCxnSpPr>
          <p:cNvPr id="3" name="Curved Connector 2"/>
          <p:cNvCxnSpPr/>
          <p:nvPr/>
        </p:nvCxnSpPr>
        <p:spPr>
          <a:xfrm rot="10800000" flipV="1">
            <a:off x="1901825" y="1854200"/>
            <a:ext cx="977900" cy="498475"/>
          </a:xfrm>
          <a:prstGeom prst="curvedConnector3">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6914" name="TextBox 56"/>
          <p:cNvSpPr txBox="1">
            <a:spLocks noChangeArrowheads="1"/>
          </p:cNvSpPr>
          <p:nvPr/>
        </p:nvSpPr>
        <p:spPr bwMode="auto">
          <a:xfrm>
            <a:off x="2803525" y="1662113"/>
            <a:ext cx="1652588" cy="368300"/>
          </a:xfrm>
          <a:prstGeom prst="rect">
            <a:avLst/>
          </a:prstGeom>
          <a:noFill/>
          <a:ln w="9525">
            <a:noFill/>
            <a:miter lim="800000"/>
            <a:headEnd/>
            <a:tailEnd/>
          </a:ln>
        </p:spPr>
        <p:txBody>
          <a:bodyPr>
            <a:spAutoFit/>
          </a:bodyPr>
          <a:lstStyle/>
          <a:p>
            <a:r>
              <a:rPr lang="en-US" b="1"/>
              <a:t>This is a car</a:t>
            </a:r>
          </a:p>
        </p:txBody>
      </p:sp>
      <p:sp>
        <p:nvSpPr>
          <p:cNvPr id="36915" name="TextBox 56"/>
          <p:cNvSpPr txBox="1">
            <a:spLocks noChangeArrowheads="1"/>
          </p:cNvSpPr>
          <p:nvPr/>
        </p:nvSpPr>
        <p:spPr bwMode="auto">
          <a:xfrm>
            <a:off x="3841750" y="5502275"/>
            <a:ext cx="5032375" cy="366713"/>
          </a:xfrm>
          <a:prstGeom prst="rect">
            <a:avLst/>
          </a:prstGeom>
          <a:noFill/>
          <a:ln w="9525">
            <a:noFill/>
            <a:miter lim="800000"/>
            <a:headEnd/>
            <a:tailEnd/>
          </a:ln>
        </p:spPr>
        <p:txBody>
          <a:bodyPr>
            <a:spAutoFit/>
          </a:bodyPr>
          <a:lstStyle/>
          <a:p>
            <a:pPr algn="ctr"/>
            <a:r>
              <a:rPr lang="en-US" b="1"/>
              <a:t>Your system looks more like this…</a:t>
            </a:r>
          </a:p>
        </p:txBody>
      </p:sp>
      <p:sp>
        <p:nvSpPr>
          <p:cNvPr id="36916" name="Text Box 4"/>
          <p:cNvSpPr txBox="1">
            <a:spLocks noChangeArrowheads="1"/>
          </p:cNvSpPr>
          <p:nvPr/>
        </p:nvSpPr>
        <p:spPr bwMode="auto">
          <a:xfrm>
            <a:off x="0" y="152400"/>
            <a:ext cx="9144000" cy="579438"/>
          </a:xfrm>
          <a:prstGeom prst="rect">
            <a:avLst/>
          </a:prstGeom>
          <a:noFill/>
          <a:ln w="9525">
            <a:noFill/>
            <a:miter lim="800000"/>
            <a:headEnd/>
            <a:tailEnd/>
          </a:ln>
        </p:spPr>
        <p:txBody>
          <a:bodyPr>
            <a:spAutoFit/>
          </a:bodyPr>
          <a:lstStyle/>
          <a:p>
            <a:pPr algn="ctr" eaLnBrk="0" hangingPunct="0">
              <a:spcBef>
                <a:spcPct val="50000"/>
              </a:spcBef>
            </a:pPr>
            <a:r>
              <a:rPr lang="en-US" sz="3200" b="1">
                <a:latin typeface="Corbel" pitchFamily="34" charset="0"/>
              </a:rPr>
              <a:t> Molecular dynamics simulations</a:t>
            </a:r>
          </a:p>
        </p:txBody>
      </p:sp>
      <p:cxnSp>
        <p:nvCxnSpPr>
          <p:cNvPr id="6" name="Straight Connector 5"/>
          <p:cNvCxnSpPr/>
          <p:nvPr/>
        </p:nvCxnSpPr>
        <p:spPr>
          <a:xfrm>
            <a:off x="3611563" y="625475"/>
            <a:ext cx="1690687"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5356225" y="625475"/>
            <a:ext cx="2057400" cy="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sp>
        <p:nvSpPr>
          <p:cNvPr id="57" name="TextBox 56"/>
          <p:cNvSpPr txBox="1">
            <a:spLocks noChangeArrowheads="1"/>
          </p:cNvSpPr>
          <p:nvPr/>
        </p:nvSpPr>
        <p:spPr bwMode="auto">
          <a:xfrm>
            <a:off x="193830" y="5080415"/>
            <a:ext cx="3072400" cy="523220"/>
          </a:xfrm>
          <a:prstGeom prst="rect">
            <a:avLst/>
          </a:prstGeom>
          <a:noFill/>
          <a:ln w="9525">
            <a:noFill/>
            <a:miter lim="800000"/>
            <a:headEnd/>
            <a:tailEnd/>
          </a:ln>
        </p:spPr>
        <p:txBody>
          <a:bodyPr wrap="square">
            <a:spAutoFit/>
          </a:bodyPr>
          <a:lstStyle/>
          <a:p>
            <a:r>
              <a:rPr lang="en-US" sz="1400" b="1" dirty="0" smtClean="0"/>
              <a:t>Can predict the position and speed of the car at any time.</a:t>
            </a:r>
            <a:endParaRPr lang="en-US" sz="1400" b="1" dirty="0"/>
          </a:p>
        </p:txBody>
      </p:sp>
    </p:spTree>
    <p:extLst>
      <p:ext uri="{BB962C8B-B14F-4D97-AF65-F5344CB8AC3E}">
        <p14:creationId xmlns:p14="http://schemas.microsoft.com/office/powerpoint/2010/main" val="350299902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1" descr="race-car-0.jpeg"/>
          <p:cNvPicPr>
            <a:picLocks noChangeAspect="1"/>
          </p:cNvPicPr>
          <p:nvPr/>
        </p:nvPicPr>
        <p:blipFill>
          <a:blip r:embed="rId3"/>
          <a:srcRect t="38699" b="31844"/>
          <a:stretch>
            <a:fillRect/>
          </a:stretch>
        </p:blipFill>
        <p:spPr bwMode="auto">
          <a:xfrm>
            <a:off x="458788" y="2122488"/>
            <a:ext cx="922337" cy="273050"/>
          </a:xfrm>
          <a:prstGeom prst="rect">
            <a:avLst/>
          </a:prstGeom>
          <a:noFill/>
          <a:ln w="9525">
            <a:noFill/>
            <a:miter lim="800000"/>
            <a:headEnd/>
            <a:tailEnd/>
          </a:ln>
        </p:spPr>
      </p:pic>
      <p:sp>
        <p:nvSpPr>
          <p:cNvPr id="38914" name="TextBox 21"/>
          <p:cNvSpPr txBox="1">
            <a:spLocks noChangeArrowheads="1"/>
          </p:cNvSpPr>
          <p:nvPr/>
        </p:nvSpPr>
        <p:spPr bwMode="auto">
          <a:xfrm>
            <a:off x="1154113" y="1585913"/>
            <a:ext cx="614362" cy="307975"/>
          </a:xfrm>
          <a:prstGeom prst="rect">
            <a:avLst/>
          </a:prstGeom>
          <a:noFill/>
          <a:ln w="9525">
            <a:noFill/>
            <a:miter lim="800000"/>
            <a:headEnd/>
            <a:tailEnd/>
          </a:ln>
        </p:spPr>
        <p:txBody>
          <a:bodyPr>
            <a:spAutoFit/>
          </a:bodyPr>
          <a:lstStyle/>
          <a:p>
            <a:pPr algn="ctr"/>
            <a:r>
              <a:rPr lang="en-US" sz="1400"/>
              <a:t>km</a:t>
            </a:r>
          </a:p>
        </p:txBody>
      </p:sp>
      <p:sp>
        <p:nvSpPr>
          <p:cNvPr id="38915" name="TextBox 22"/>
          <p:cNvSpPr txBox="1">
            <a:spLocks noChangeArrowheads="1"/>
          </p:cNvSpPr>
          <p:nvPr/>
        </p:nvSpPr>
        <p:spPr bwMode="auto">
          <a:xfrm>
            <a:off x="1154113" y="1798638"/>
            <a:ext cx="614362" cy="307975"/>
          </a:xfrm>
          <a:prstGeom prst="rect">
            <a:avLst/>
          </a:prstGeom>
          <a:noFill/>
          <a:ln w="9525">
            <a:noFill/>
            <a:miter lim="800000"/>
            <a:headEnd/>
            <a:tailEnd/>
          </a:ln>
        </p:spPr>
        <p:txBody>
          <a:bodyPr>
            <a:spAutoFit/>
          </a:bodyPr>
          <a:lstStyle/>
          <a:p>
            <a:pPr algn="ctr"/>
            <a:r>
              <a:rPr lang="en-US" sz="1400"/>
              <a:t>hr</a:t>
            </a:r>
          </a:p>
        </p:txBody>
      </p:sp>
      <p:sp>
        <p:nvSpPr>
          <p:cNvPr id="38916" name="TextBox 23"/>
          <p:cNvSpPr txBox="1">
            <a:spLocks noChangeArrowheads="1"/>
          </p:cNvSpPr>
          <p:nvPr/>
        </p:nvSpPr>
        <p:spPr bwMode="auto">
          <a:xfrm>
            <a:off x="309563" y="1671638"/>
            <a:ext cx="576262" cy="306387"/>
          </a:xfrm>
          <a:prstGeom prst="rect">
            <a:avLst/>
          </a:prstGeom>
          <a:noFill/>
          <a:ln w="9525">
            <a:noFill/>
            <a:miter lim="800000"/>
            <a:headEnd/>
            <a:tailEnd/>
          </a:ln>
        </p:spPr>
        <p:txBody>
          <a:bodyPr>
            <a:spAutoFit/>
          </a:bodyPr>
          <a:lstStyle/>
          <a:p>
            <a:r>
              <a:rPr lang="en-US" sz="1400" i="1"/>
              <a:t>v</a:t>
            </a:r>
            <a:r>
              <a:rPr lang="en-US" sz="800" i="1"/>
              <a:t> </a:t>
            </a:r>
            <a:r>
              <a:rPr lang="en-US" sz="1400"/>
              <a:t>(0)</a:t>
            </a:r>
          </a:p>
        </p:txBody>
      </p:sp>
      <p:sp>
        <p:nvSpPr>
          <p:cNvPr id="38917" name="TextBox 4"/>
          <p:cNvSpPr txBox="1">
            <a:spLocks noChangeArrowheads="1"/>
          </p:cNvSpPr>
          <p:nvPr/>
        </p:nvSpPr>
        <p:spPr bwMode="auto">
          <a:xfrm>
            <a:off x="693738" y="3482975"/>
            <a:ext cx="306387" cy="307975"/>
          </a:xfrm>
          <a:prstGeom prst="rect">
            <a:avLst/>
          </a:prstGeom>
          <a:noFill/>
          <a:ln w="9525">
            <a:noFill/>
            <a:miter lim="800000"/>
            <a:headEnd/>
            <a:tailEnd/>
          </a:ln>
        </p:spPr>
        <p:txBody>
          <a:bodyPr>
            <a:spAutoFit/>
          </a:bodyPr>
          <a:lstStyle/>
          <a:p>
            <a:r>
              <a:rPr lang="en-US" sz="1400"/>
              <a:t>= </a:t>
            </a:r>
          </a:p>
        </p:txBody>
      </p:sp>
      <p:cxnSp>
        <p:nvCxnSpPr>
          <p:cNvPr id="9" name="Straight Connector 8"/>
          <p:cNvCxnSpPr/>
          <p:nvPr/>
        </p:nvCxnSpPr>
        <p:spPr>
          <a:xfrm>
            <a:off x="1303338" y="1858963"/>
            <a:ext cx="315912"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919" name="TextBox 33"/>
          <p:cNvSpPr txBox="1">
            <a:spLocks noChangeArrowheads="1"/>
          </p:cNvSpPr>
          <p:nvPr/>
        </p:nvSpPr>
        <p:spPr bwMode="auto">
          <a:xfrm>
            <a:off x="693738" y="1666875"/>
            <a:ext cx="766762" cy="307975"/>
          </a:xfrm>
          <a:prstGeom prst="rect">
            <a:avLst/>
          </a:prstGeom>
          <a:noFill/>
          <a:ln w="9525">
            <a:noFill/>
            <a:miter lim="800000"/>
            <a:headEnd/>
            <a:tailEnd/>
          </a:ln>
        </p:spPr>
        <p:txBody>
          <a:bodyPr>
            <a:spAutoFit/>
          </a:bodyPr>
          <a:lstStyle/>
          <a:p>
            <a:r>
              <a:rPr lang="en-US" sz="1400">
                <a:solidFill>
                  <a:schemeClr val="bg1"/>
                </a:solidFill>
              </a:rPr>
              <a:t>=</a:t>
            </a:r>
            <a:r>
              <a:rPr lang="en-US" sz="800">
                <a:solidFill>
                  <a:schemeClr val="bg1"/>
                </a:solidFill>
              </a:rPr>
              <a:t> </a:t>
            </a:r>
            <a:r>
              <a:rPr lang="en-US" sz="1400"/>
              <a:t>100</a:t>
            </a:r>
          </a:p>
        </p:txBody>
      </p:sp>
      <p:sp>
        <p:nvSpPr>
          <p:cNvPr id="38920" name="TextBox 34"/>
          <p:cNvSpPr txBox="1">
            <a:spLocks noChangeArrowheads="1"/>
          </p:cNvSpPr>
          <p:nvPr/>
        </p:nvSpPr>
        <p:spPr bwMode="auto">
          <a:xfrm>
            <a:off x="693738" y="2868613"/>
            <a:ext cx="1228725" cy="307975"/>
          </a:xfrm>
          <a:prstGeom prst="rect">
            <a:avLst/>
          </a:prstGeom>
          <a:noFill/>
          <a:ln w="9525">
            <a:noFill/>
            <a:miter lim="800000"/>
            <a:headEnd/>
            <a:tailEnd/>
          </a:ln>
        </p:spPr>
        <p:txBody>
          <a:bodyPr>
            <a:spAutoFit/>
          </a:bodyPr>
          <a:lstStyle/>
          <a:p>
            <a:r>
              <a:rPr lang="en-US" sz="1400"/>
              <a:t>= 1000 kg</a:t>
            </a:r>
          </a:p>
        </p:txBody>
      </p:sp>
      <p:sp>
        <p:nvSpPr>
          <p:cNvPr id="38921" name="TextBox 35"/>
          <p:cNvSpPr txBox="1">
            <a:spLocks noChangeArrowheads="1"/>
          </p:cNvSpPr>
          <p:nvPr/>
        </p:nvSpPr>
        <p:spPr bwMode="auto">
          <a:xfrm>
            <a:off x="693738" y="3136900"/>
            <a:ext cx="1193800" cy="307975"/>
          </a:xfrm>
          <a:prstGeom prst="rect">
            <a:avLst/>
          </a:prstGeom>
          <a:noFill/>
          <a:ln w="9525">
            <a:noFill/>
            <a:miter lim="800000"/>
            <a:headEnd/>
            <a:tailEnd/>
          </a:ln>
        </p:spPr>
        <p:txBody>
          <a:bodyPr>
            <a:spAutoFit/>
          </a:bodyPr>
          <a:lstStyle/>
          <a:p>
            <a:r>
              <a:rPr lang="en-US" sz="1400"/>
              <a:t>= </a:t>
            </a:r>
            <a:r>
              <a:rPr lang="en-US" sz="1400">
                <a:latin typeface="MS Gothic" pitchFamily="49" charset="-128"/>
                <a:ea typeface="MS Gothic" pitchFamily="49" charset="-128"/>
              </a:rPr>
              <a:t>−</a:t>
            </a:r>
            <a:r>
              <a:rPr lang="en-US" sz="1400"/>
              <a:t>7000 N</a:t>
            </a:r>
          </a:p>
        </p:txBody>
      </p:sp>
      <p:sp>
        <p:nvSpPr>
          <p:cNvPr id="38922" name="TextBox 36"/>
          <p:cNvSpPr txBox="1">
            <a:spLocks noChangeArrowheads="1"/>
          </p:cNvSpPr>
          <p:nvPr/>
        </p:nvSpPr>
        <p:spPr bwMode="auto">
          <a:xfrm>
            <a:off x="1500188" y="3376613"/>
            <a:ext cx="614362" cy="307975"/>
          </a:xfrm>
          <a:prstGeom prst="rect">
            <a:avLst/>
          </a:prstGeom>
          <a:noFill/>
          <a:ln w="9525">
            <a:noFill/>
            <a:miter lim="800000"/>
            <a:headEnd/>
            <a:tailEnd/>
          </a:ln>
        </p:spPr>
        <p:txBody>
          <a:bodyPr>
            <a:spAutoFit/>
          </a:bodyPr>
          <a:lstStyle/>
          <a:p>
            <a:pPr algn="ctr"/>
            <a:r>
              <a:rPr lang="en-US" sz="1400"/>
              <a:t>m</a:t>
            </a:r>
          </a:p>
        </p:txBody>
      </p:sp>
      <p:sp>
        <p:nvSpPr>
          <p:cNvPr id="38923" name="TextBox 37"/>
          <p:cNvSpPr txBox="1">
            <a:spLocks noChangeArrowheads="1"/>
          </p:cNvSpPr>
          <p:nvPr/>
        </p:nvSpPr>
        <p:spPr bwMode="auto">
          <a:xfrm>
            <a:off x="1500188" y="3616325"/>
            <a:ext cx="614362" cy="306388"/>
          </a:xfrm>
          <a:prstGeom prst="rect">
            <a:avLst/>
          </a:prstGeom>
          <a:noFill/>
          <a:ln w="9525">
            <a:noFill/>
            <a:miter lim="800000"/>
            <a:headEnd/>
            <a:tailEnd/>
          </a:ln>
        </p:spPr>
        <p:txBody>
          <a:bodyPr>
            <a:spAutoFit/>
          </a:bodyPr>
          <a:lstStyle/>
          <a:p>
            <a:pPr algn="ctr"/>
            <a:r>
              <a:rPr lang="en-US" sz="1400"/>
              <a:t>s</a:t>
            </a:r>
            <a:r>
              <a:rPr lang="en-US" sz="1400" baseline="30000"/>
              <a:t>2</a:t>
            </a:r>
          </a:p>
        </p:txBody>
      </p:sp>
      <p:cxnSp>
        <p:nvCxnSpPr>
          <p:cNvPr id="39" name="Straight Connector 38"/>
          <p:cNvCxnSpPr/>
          <p:nvPr/>
        </p:nvCxnSpPr>
        <p:spPr>
          <a:xfrm>
            <a:off x="1657350" y="3654425"/>
            <a:ext cx="300038"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925" name="TextBox 44"/>
          <p:cNvSpPr txBox="1">
            <a:spLocks noChangeArrowheads="1"/>
          </p:cNvSpPr>
          <p:nvPr/>
        </p:nvSpPr>
        <p:spPr bwMode="auto">
          <a:xfrm>
            <a:off x="461963" y="2868613"/>
            <a:ext cx="576262" cy="307975"/>
          </a:xfrm>
          <a:prstGeom prst="rect">
            <a:avLst/>
          </a:prstGeom>
          <a:noFill/>
          <a:ln w="9525">
            <a:noFill/>
            <a:miter lim="800000"/>
            <a:headEnd/>
            <a:tailEnd/>
          </a:ln>
        </p:spPr>
        <p:txBody>
          <a:bodyPr>
            <a:spAutoFit/>
          </a:bodyPr>
          <a:lstStyle/>
          <a:p>
            <a:r>
              <a:rPr lang="en-US" sz="1400" i="1"/>
              <a:t>m</a:t>
            </a:r>
            <a:endParaRPr lang="en-US" sz="1400"/>
          </a:p>
        </p:txBody>
      </p:sp>
      <p:sp>
        <p:nvSpPr>
          <p:cNvPr id="38926" name="TextBox 45"/>
          <p:cNvSpPr txBox="1">
            <a:spLocks noChangeArrowheads="1"/>
          </p:cNvSpPr>
          <p:nvPr/>
        </p:nvSpPr>
        <p:spPr bwMode="auto">
          <a:xfrm>
            <a:off x="501650" y="3136900"/>
            <a:ext cx="344488" cy="307975"/>
          </a:xfrm>
          <a:prstGeom prst="rect">
            <a:avLst/>
          </a:prstGeom>
          <a:noFill/>
          <a:ln w="9525">
            <a:noFill/>
            <a:miter lim="800000"/>
            <a:headEnd/>
            <a:tailEnd/>
          </a:ln>
        </p:spPr>
        <p:txBody>
          <a:bodyPr>
            <a:spAutoFit/>
          </a:bodyPr>
          <a:lstStyle/>
          <a:p>
            <a:r>
              <a:rPr lang="en-US" sz="1400" i="1"/>
              <a:t>F</a:t>
            </a:r>
          </a:p>
        </p:txBody>
      </p:sp>
      <p:sp>
        <p:nvSpPr>
          <p:cNvPr id="38927" name="TextBox 46"/>
          <p:cNvSpPr txBox="1">
            <a:spLocks noChangeArrowheads="1"/>
          </p:cNvSpPr>
          <p:nvPr/>
        </p:nvSpPr>
        <p:spPr bwMode="auto">
          <a:xfrm>
            <a:off x="501650" y="3482975"/>
            <a:ext cx="306388" cy="306388"/>
          </a:xfrm>
          <a:prstGeom prst="rect">
            <a:avLst/>
          </a:prstGeom>
          <a:noFill/>
          <a:ln w="9525">
            <a:noFill/>
            <a:miter lim="800000"/>
            <a:headEnd/>
            <a:tailEnd/>
          </a:ln>
        </p:spPr>
        <p:txBody>
          <a:bodyPr>
            <a:spAutoFit/>
          </a:bodyPr>
          <a:lstStyle/>
          <a:p>
            <a:r>
              <a:rPr lang="en-US" sz="1400" i="1"/>
              <a:t>a</a:t>
            </a:r>
          </a:p>
        </p:txBody>
      </p:sp>
      <p:sp>
        <p:nvSpPr>
          <p:cNvPr id="38928" name="TextBox 53"/>
          <p:cNvSpPr txBox="1">
            <a:spLocks noChangeArrowheads="1"/>
          </p:cNvSpPr>
          <p:nvPr/>
        </p:nvSpPr>
        <p:spPr bwMode="auto">
          <a:xfrm>
            <a:off x="1879600" y="1584325"/>
            <a:ext cx="614363" cy="307975"/>
          </a:xfrm>
          <a:prstGeom prst="rect">
            <a:avLst/>
          </a:prstGeom>
          <a:noFill/>
          <a:ln w="9525">
            <a:noFill/>
            <a:miter lim="800000"/>
            <a:headEnd/>
            <a:tailEnd/>
          </a:ln>
        </p:spPr>
        <p:txBody>
          <a:bodyPr>
            <a:spAutoFit/>
          </a:bodyPr>
          <a:lstStyle/>
          <a:p>
            <a:pPr algn="ctr"/>
            <a:r>
              <a:rPr lang="en-US" sz="1400"/>
              <a:t>m</a:t>
            </a:r>
          </a:p>
        </p:txBody>
      </p:sp>
      <p:sp>
        <p:nvSpPr>
          <p:cNvPr id="38929" name="TextBox 54"/>
          <p:cNvSpPr txBox="1">
            <a:spLocks noChangeArrowheads="1"/>
          </p:cNvSpPr>
          <p:nvPr/>
        </p:nvSpPr>
        <p:spPr bwMode="auto">
          <a:xfrm>
            <a:off x="1879600" y="1798638"/>
            <a:ext cx="614363" cy="307975"/>
          </a:xfrm>
          <a:prstGeom prst="rect">
            <a:avLst/>
          </a:prstGeom>
          <a:noFill/>
          <a:ln w="9525">
            <a:noFill/>
            <a:miter lim="800000"/>
            <a:headEnd/>
            <a:tailEnd/>
          </a:ln>
        </p:spPr>
        <p:txBody>
          <a:bodyPr>
            <a:spAutoFit/>
          </a:bodyPr>
          <a:lstStyle/>
          <a:p>
            <a:pPr algn="ctr"/>
            <a:r>
              <a:rPr lang="en-US" sz="1400"/>
              <a:t>s</a:t>
            </a:r>
          </a:p>
        </p:txBody>
      </p:sp>
      <p:cxnSp>
        <p:nvCxnSpPr>
          <p:cNvPr id="56" name="Straight Connector 55"/>
          <p:cNvCxnSpPr/>
          <p:nvPr/>
        </p:nvCxnSpPr>
        <p:spPr>
          <a:xfrm>
            <a:off x="2076450" y="1857375"/>
            <a:ext cx="220663"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931" name="TextBox 56"/>
          <p:cNvSpPr txBox="1">
            <a:spLocks noChangeArrowheads="1"/>
          </p:cNvSpPr>
          <p:nvPr/>
        </p:nvSpPr>
        <p:spPr bwMode="auto">
          <a:xfrm>
            <a:off x="1568450" y="1665288"/>
            <a:ext cx="738188" cy="307975"/>
          </a:xfrm>
          <a:prstGeom prst="rect">
            <a:avLst/>
          </a:prstGeom>
          <a:noFill/>
          <a:ln w="9525">
            <a:noFill/>
            <a:miter lim="800000"/>
            <a:headEnd/>
            <a:tailEnd/>
          </a:ln>
        </p:spPr>
        <p:txBody>
          <a:bodyPr>
            <a:spAutoFit/>
          </a:bodyPr>
          <a:lstStyle/>
          <a:p>
            <a:r>
              <a:rPr lang="en-US" sz="1400"/>
              <a:t>=</a:t>
            </a:r>
            <a:r>
              <a:rPr lang="en-US" sz="800"/>
              <a:t> </a:t>
            </a:r>
            <a:r>
              <a:rPr lang="en-US" sz="1400"/>
              <a:t>28</a:t>
            </a:r>
          </a:p>
        </p:txBody>
      </p:sp>
      <p:sp>
        <p:nvSpPr>
          <p:cNvPr id="38932" name="TextBox 33"/>
          <p:cNvSpPr txBox="1">
            <a:spLocks noChangeArrowheads="1"/>
          </p:cNvSpPr>
          <p:nvPr/>
        </p:nvSpPr>
        <p:spPr bwMode="auto">
          <a:xfrm>
            <a:off x="693738" y="1671638"/>
            <a:ext cx="766762" cy="307975"/>
          </a:xfrm>
          <a:prstGeom prst="rect">
            <a:avLst/>
          </a:prstGeom>
          <a:noFill/>
          <a:ln w="9525">
            <a:noFill/>
            <a:miter lim="800000"/>
            <a:headEnd/>
            <a:tailEnd/>
          </a:ln>
        </p:spPr>
        <p:txBody>
          <a:bodyPr>
            <a:spAutoFit/>
          </a:bodyPr>
          <a:lstStyle/>
          <a:p>
            <a:r>
              <a:rPr lang="en-US" sz="1400"/>
              <a:t>=</a:t>
            </a:r>
          </a:p>
        </p:txBody>
      </p:sp>
      <p:sp>
        <p:nvSpPr>
          <p:cNvPr id="38933" name="TextBox 23"/>
          <p:cNvSpPr txBox="1">
            <a:spLocks noChangeArrowheads="1"/>
          </p:cNvSpPr>
          <p:nvPr/>
        </p:nvSpPr>
        <p:spPr bwMode="auto">
          <a:xfrm>
            <a:off x="309563" y="3965575"/>
            <a:ext cx="576262" cy="306388"/>
          </a:xfrm>
          <a:prstGeom prst="rect">
            <a:avLst/>
          </a:prstGeom>
          <a:noFill/>
          <a:ln w="9525">
            <a:noFill/>
            <a:miter lim="800000"/>
            <a:headEnd/>
            <a:tailEnd/>
          </a:ln>
        </p:spPr>
        <p:txBody>
          <a:bodyPr>
            <a:spAutoFit/>
          </a:bodyPr>
          <a:lstStyle/>
          <a:p>
            <a:r>
              <a:rPr lang="en-US" sz="1400" i="1"/>
              <a:t>v</a:t>
            </a:r>
            <a:r>
              <a:rPr lang="en-US" sz="800" i="1"/>
              <a:t> </a:t>
            </a:r>
            <a:r>
              <a:rPr lang="en-US" sz="1400"/>
              <a:t>(</a:t>
            </a:r>
            <a:r>
              <a:rPr lang="en-US" sz="1400" i="1"/>
              <a:t>t</a:t>
            </a:r>
            <a:r>
              <a:rPr lang="en-US" sz="1400"/>
              <a:t>)</a:t>
            </a:r>
          </a:p>
        </p:txBody>
      </p:sp>
      <p:sp>
        <p:nvSpPr>
          <p:cNvPr id="38934" name="TextBox 33"/>
          <p:cNvSpPr txBox="1">
            <a:spLocks noChangeArrowheads="1"/>
          </p:cNvSpPr>
          <p:nvPr/>
        </p:nvSpPr>
        <p:spPr bwMode="auto">
          <a:xfrm>
            <a:off x="693738" y="3960813"/>
            <a:ext cx="1881187" cy="307975"/>
          </a:xfrm>
          <a:prstGeom prst="rect">
            <a:avLst/>
          </a:prstGeom>
          <a:noFill/>
          <a:ln w="9525">
            <a:noFill/>
            <a:miter lim="800000"/>
            <a:headEnd/>
            <a:tailEnd/>
          </a:ln>
        </p:spPr>
        <p:txBody>
          <a:bodyPr>
            <a:spAutoFit/>
          </a:bodyPr>
          <a:lstStyle/>
          <a:p>
            <a:r>
              <a:rPr lang="en-US" sz="1400">
                <a:solidFill>
                  <a:schemeClr val="bg1"/>
                </a:solidFill>
              </a:rPr>
              <a:t>=</a:t>
            </a:r>
            <a:r>
              <a:rPr lang="en-US" sz="800">
                <a:solidFill>
                  <a:schemeClr val="bg1"/>
                </a:solidFill>
              </a:rPr>
              <a:t> </a:t>
            </a:r>
            <a:r>
              <a:rPr lang="en-US" sz="1400" i="1"/>
              <a:t>v</a:t>
            </a:r>
            <a:r>
              <a:rPr lang="en-US" sz="1400"/>
              <a:t>(0)</a:t>
            </a:r>
            <a:r>
              <a:rPr lang="en-US" sz="1400">
                <a:latin typeface="MS Gothic" pitchFamily="49" charset="-128"/>
                <a:ea typeface="MS Gothic" pitchFamily="49" charset="-128"/>
              </a:rPr>
              <a:t>+</a:t>
            </a:r>
            <a:r>
              <a:rPr lang="en-US" sz="1400" i="1"/>
              <a:t>at = </a:t>
            </a:r>
            <a:r>
              <a:rPr lang="en-US" sz="1400"/>
              <a:t>28</a:t>
            </a:r>
            <a:r>
              <a:rPr lang="en-US" sz="1400">
                <a:latin typeface="MS Gothic" pitchFamily="49" charset="-128"/>
                <a:ea typeface="MS Gothic" pitchFamily="49" charset="-128"/>
              </a:rPr>
              <a:t>−</a:t>
            </a:r>
            <a:r>
              <a:rPr lang="en-US" sz="1400"/>
              <a:t>7</a:t>
            </a:r>
            <a:r>
              <a:rPr lang="en-US" sz="1400" i="1"/>
              <a:t>t</a:t>
            </a:r>
          </a:p>
        </p:txBody>
      </p:sp>
      <p:sp>
        <p:nvSpPr>
          <p:cNvPr id="38935" name="TextBox 33"/>
          <p:cNvSpPr txBox="1">
            <a:spLocks noChangeArrowheads="1"/>
          </p:cNvSpPr>
          <p:nvPr/>
        </p:nvSpPr>
        <p:spPr bwMode="auto">
          <a:xfrm>
            <a:off x="692150" y="3963988"/>
            <a:ext cx="269875" cy="307975"/>
          </a:xfrm>
          <a:prstGeom prst="rect">
            <a:avLst/>
          </a:prstGeom>
          <a:noFill/>
          <a:ln w="9525">
            <a:noFill/>
            <a:miter lim="800000"/>
            <a:headEnd/>
            <a:tailEnd/>
          </a:ln>
        </p:spPr>
        <p:txBody>
          <a:bodyPr>
            <a:spAutoFit/>
          </a:bodyPr>
          <a:lstStyle/>
          <a:p>
            <a:r>
              <a:rPr lang="en-US" sz="1400"/>
              <a:t>=</a:t>
            </a:r>
          </a:p>
        </p:txBody>
      </p:sp>
      <p:sp>
        <p:nvSpPr>
          <p:cNvPr id="38936" name="TextBox 23"/>
          <p:cNvSpPr txBox="1">
            <a:spLocks noChangeArrowheads="1"/>
          </p:cNvSpPr>
          <p:nvPr/>
        </p:nvSpPr>
        <p:spPr bwMode="auto">
          <a:xfrm>
            <a:off x="309563" y="4430713"/>
            <a:ext cx="576262" cy="306387"/>
          </a:xfrm>
          <a:prstGeom prst="rect">
            <a:avLst/>
          </a:prstGeom>
          <a:noFill/>
          <a:ln w="9525">
            <a:noFill/>
            <a:miter lim="800000"/>
            <a:headEnd/>
            <a:tailEnd/>
          </a:ln>
        </p:spPr>
        <p:txBody>
          <a:bodyPr>
            <a:spAutoFit/>
          </a:bodyPr>
          <a:lstStyle/>
          <a:p>
            <a:r>
              <a:rPr lang="en-US" sz="1400" i="1"/>
              <a:t>x</a:t>
            </a:r>
            <a:r>
              <a:rPr lang="en-US" sz="800" i="1"/>
              <a:t> </a:t>
            </a:r>
            <a:r>
              <a:rPr lang="en-US" sz="1400"/>
              <a:t>(</a:t>
            </a:r>
            <a:r>
              <a:rPr lang="en-US" sz="1400" i="1"/>
              <a:t>t</a:t>
            </a:r>
            <a:r>
              <a:rPr lang="en-US" sz="1400"/>
              <a:t>)</a:t>
            </a:r>
          </a:p>
        </p:txBody>
      </p:sp>
      <p:sp>
        <p:nvSpPr>
          <p:cNvPr id="38937" name="TextBox 33"/>
          <p:cNvSpPr txBox="1">
            <a:spLocks noChangeArrowheads="1"/>
          </p:cNvSpPr>
          <p:nvPr/>
        </p:nvSpPr>
        <p:spPr bwMode="auto">
          <a:xfrm>
            <a:off x="1743075" y="4425950"/>
            <a:ext cx="1370013" cy="307975"/>
          </a:xfrm>
          <a:prstGeom prst="rect">
            <a:avLst/>
          </a:prstGeom>
          <a:noFill/>
          <a:ln w="9525">
            <a:noFill/>
            <a:miter lim="800000"/>
            <a:headEnd/>
            <a:tailEnd/>
          </a:ln>
        </p:spPr>
        <p:txBody>
          <a:bodyPr>
            <a:spAutoFit/>
          </a:bodyPr>
          <a:lstStyle/>
          <a:p>
            <a:r>
              <a:rPr lang="en-US" sz="1400">
                <a:solidFill>
                  <a:schemeClr val="bg1"/>
                </a:solidFill>
              </a:rPr>
              <a:t>=</a:t>
            </a:r>
            <a:r>
              <a:rPr lang="en-US" sz="800">
                <a:solidFill>
                  <a:schemeClr val="bg1"/>
                </a:solidFill>
              </a:rPr>
              <a:t> </a:t>
            </a:r>
            <a:r>
              <a:rPr lang="en-US" sz="1400"/>
              <a:t>28</a:t>
            </a:r>
            <a:r>
              <a:rPr lang="en-US" sz="1400" i="1"/>
              <a:t>t</a:t>
            </a:r>
            <a:r>
              <a:rPr lang="en-US" sz="1400"/>
              <a:t> </a:t>
            </a:r>
            <a:r>
              <a:rPr lang="en-US" sz="1400">
                <a:latin typeface="MS Gothic" pitchFamily="49" charset="-128"/>
                <a:ea typeface="MS Gothic" pitchFamily="49" charset="-128"/>
              </a:rPr>
              <a:t>−</a:t>
            </a:r>
            <a:r>
              <a:rPr lang="en-US" sz="1400"/>
              <a:t>      </a:t>
            </a:r>
            <a:r>
              <a:rPr lang="en-US" sz="1400" i="1"/>
              <a:t>t </a:t>
            </a:r>
            <a:r>
              <a:rPr lang="en-US" sz="1400" baseline="30000"/>
              <a:t>2</a:t>
            </a:r>
          </a:p>
        </p:txBody>
      </p:sp>
      <p:sp>
        <p:nvSpPr>
          <p:cNvPr id="38938" name="TextBox 33"/>
          <p:cNvSpPr txBox="1">
            <a:spLocks noChangeArrowheads="1"/>
          </p:cNvSpPr>
          <p:nvPr/>
        </p:nvSpPr>
        <p:spPr bwMode="auto">
          <a:xfrm>
            <a:off x="1743075" y="4430713"/>
            <a:ext cx="268288" cy="307975"/>
          </a:xfrm>
          <a:prstGeom prst="rect">
            <a:avLst/>
          </a:prstGeom>
          <a:noFill/>
          <a:ln w="9525">
            <a:noFill/>
            <a:miter lim="800000"/>
            <a:headEnd/>
            <a:tailEnd/>
          </a:ln>
        </p:spPr>
        <p:txBody>
          <a:bodyPr>
            <a:spAutoFit/>
          </a:bodyPr>
          <a:lstStyle/>
          <a:p>
            <a:r>
              <a:rPr lang="en-US" sz="1400"/>
              <a:t>=</a:t>
            </a:r>
          </a:p>
        </p:txBody>
      </p:sp>
      <p:sp>
        <p:nvSpPr>
          <p:cNvPr id="38939" name="TextBox 53"/>
          <p:cNvSpPr txBox="1">
            <a:spLocks noChangeArrowheads="1"/>
          </p:cNvSpPr>
          <p:nvPr/>
        </p:nvSpPr>
        <p:spPr bwMode="auto">
          <a:xfrm>
            <a:off x="2281238" y="4310063"/>
            <a:ext cx="614362" cy="307975"/>
          </a:xfrm>
          <a:prstGeom prst="rect">
            <a:avLst/>
          </a:prstGeom>
          <a:noFill/>
          <a:ln w="9525">
            <a:noFill/>
            <a:miter lim="800000"/>
            <a:headEnd/>
            <a:tailEnd/>
          </a:ln>
        </p:spPr>
        <p:txBody>
          <a:bodyPr>
            <a:spAutoFit/>
          </a:bodyPr>
          <a:lstStyle/>
          <a:p>
            <a:pPr algn="ctr"/>
            <a:r>
              <a:rPr lang="en-US" sz="1400"/>
              <a:t>7</a:t>
            </a:r>
          </a:p>
        </p:txBody>
      </p:sp>
      <p:sp>
        <p:nvSpPr>
          <p:cNvPr id="38940" name="TextBox 54"/>
          <p:cNvSpPr txBox="1">
            <a:spLocks noChangeArrowheads="1"/>
          </p:cNvSpPr>
          <p:nvPr/>
        </p:nvSpPr>
        <p:spPr bwMode="auto">
          <a:xfrm>
            <a:off x="2281238" y="4524375"/>
            <a:ext cx="614362" cy="307975"/>
          </a:xfrm>
          <a:prstGeom prst="rect">
            <a:avLst/>
          </a:prstGeom>
          <a:noFill/>
          <a:ln w="9525">
            <a:noFill/>
            <a:miter lim="800000"/>
            <a:headEnd/>
            <a:tailEnd/>
          </a:ln>
        </p:spPr>
        <p:txBody>
          <a:bodyPr>
            <a:spAutoFit/>
          </a:bodyPr>
          <a:lstStyle/>
          <a:p>
            <a:pPr algn="ctr"/>
            <a:r>
              <a:rPr lang="en-US" sz="1400"/>
              <a:t>2</a:t>
            </a:r>
          </a:p>
        </p:txBody>
      </p:sp>
      <p:cxnSp>
        <p:nvCxnSpPr>
          <p:cNvPr id="36" name="Straight Connector 35"/>
          <p:cNvCxnSpPr/>
          <p:nvPr/>
        </p:nvCxnSpPr>
        <p:spPr>
          <a:xfrm>
            <a:off x="2479675" y="4583113"/>
            <a:ext cx="217488"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942" name="TextBox 59"/>
          <p:cNvSpPr txBox="1">
            <a:spLocks noChangeArrowheads="1"/>
          </p:cNvSpPr>
          <p:nvPr/>
        </p:nvSpPr>
        <p:spPr bwMode="auto">
          <a:xfrm>
            <a:off x="246063" y="2495550"/>
            <a:ext cx="600075" cy="306388"/>
          </a:xfrm>
          <a:prstGeom prst="rect">
            <a:avLst/>
          </a:prstGeom>
          <a:noFill/>
          <a:ln w="9525">
            <a:noFill/>
            <a:miter lim="800000"/>
            <a:headEnd/>
            <a:tailEnd/>
          </a:ln>
        </p:spPr>
        <p:txBody>
          <a:bodyPr>
            <a:spAutoFit/>
          </a:bodyPr>
          <a:lstStyle/>
          <a:p>
            <a:pPr algn="r"/>
            <a:r>
              <a:rPr lang="en-US" sz="1400" i="1"/>
              <a:t>x</a:t>
            </a:r>
            <a:r>
              <a:rPr lang="en-US" sz="800" i="1"/>
              <a:t> </a:t>
            </a:r>
            <a:r>
              <a:rPr lang="en-US" sz="1400"/>
              <a:t>(0)</a:t>
            </a:r>
          </a:p>
        </p:txBody>
      </p:sp>
      <p:sp>
        <p:nvSpPr>
          <p:cNvPr id="38943" name="TextBox 61"/>
          <p:cNvSpPr txBox="1">
            <a:spLocks noChangeArrowheads="1"/>
          </p:cNvSpPr>
          <p:nvPr/>
        </p:nvSpPr>
        <p:spPr bwMode="auto">
          <a:xfrm>
            <a:off x="688975" y="2490788"/>
            <a:ext cx="768350" cy="307975"/>
          </a:xfrm>
          <a:prstGeom prst="rect">
            <a:avLst/>
          </a:prstGeom>
          <a:noFill/>
          <a:ln w="9525">
            <a:noFill/>
            <a:miter lim="800000"/>
            <a:headEnd/>
            <a:tailEnd/>
          </a:ln>
        </p:spPr>
        <p:txBody>
          <a:bodyPr>
            <a:spAutoFit/>
          </a:bodyPr>
          <a:lstStyle/>
          <a:p>
            <a:r>
              <a:rPr lang="en-US" sz="1400"/>
              <a:t>= 0 m</a:t>
            </a:r>
          </a:p>
        </p:txBody>
      </p:sp>
      <p:sp>
        <p:nvSpPr>
          <p:cNvPr id="38944" name="TextBox 37"/>
          <p:cNvSpPr txBox="1">
            <a:spLocks noChangeArrowheads="1"/>
          </p:cNvSpPr>
          <p:nvPr/>
        </p:nvSpPr>
        <p:spPr bwMode="auto">
          <a:xfrm>
            <a:off x="769938" y="3621088"/>
            <a:ext cx="614362" cy="306387"/>
          </a:xfrm>
          <a:prstGeom prst="rect">
            <a:avLst/>
          </a:prstGeom>
          <a:noFill/>
          <a:ln w="9525">
            <a:noFill/>
            <a:miter lim="800000"/>
            <a:headEnd/>
            <a:tailEnd/>
          </a:ln>
        </p:spPr>
        <p:txBody>
          <a:bodyPr>
            <a:spAutoFit/>
          </a:bodyPr>
          <a:lstStyle/>
          <a:p>
            <a:pPr algn="ctr"/>
            <a:r>
              <a:rPr lang="en-US" sz="1400" i="1"/>
              <a:t>m</a:t>
            </a:r>
            <a:endParaRPr lang="en-US" sz="1400" i="1" baseline="30000"/>
          </a:p>
        </p:txBody>
      </p:sp>
      <p:cxnSp>
        <p:nvCxnSpPr>
          <p:cNvPr id="44" name="Straight Connector 43"/>
          <p:cNvCxnSpPr/>
          <p:nvPr/>
        </p:nvCxnSpPr>
        <p:spPr>
          <a:xfrm>
            <a:off x="966788" y="3659188"/>
            <a:ext cx="220662"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946" name="TextBox 4"/>
          <p:cNvSpPr txBox="1">
            <a:spLocks noChangeArrowheads="1"/>
          </p:cNvSpPr>
          <p:nvPr/>
        </p:nvSpPr>
        <p:spPr bwMode="auto">
          <a:xfrm>
            <a:off x="1154113" y="3482975"/>
            <a:ext cx="576262" cy="307975"/>
          </a:xfrm>
          <a:prstGeom prst="rect">
            <a:avLst/>
          </a:prstGeom>
          <a:noFill/>
          <a:ln w="9525">
            <a:noFill/>
            <a:miter lim="800000"/>
            <a:headEnd/>
            <a:tailEnd/>
          </a:ln>
        </p:spPr>
        <p:txBody>
          <a:bodyPr>
            <a:spAutoFit/>
          </a:bodyPr>
          <a:lstStyle/>
          <a:p>
            <a:r>
              <a:rPr lang="en-US" sz="1400"/>
              <a:t>= </a:t>
            </a:r>
            <a:r>
              <a:rPr lang="en-US" sz="1400">
                <a:latin typeface="MS Gothic" pitchFamily="49" charset="-128"/>
                <a:ea typeface="MS Gothic" pitchFamily="49" charset="-128"/>
              </a:rPr>
              <a:t>−</a:t>
            </a:r>
            <a:r>
              <a:rPr lang="en-US" sz="1400"/>
              <a:t>7</a:t>
            </a:r>
          </a:p>
        </p:txBody>
      </p:sp>
      <p:sp>
        <p:nvSpPr>
          <p:cNvPr id="38947" name="TextBox 45"/>
          <p:cNvSpPr txBox="1">
            <a:spLocks noChangeArrowheads="1"/>
          </p:cNvSpPr>
          <p:nvPr/>
        </p:nvSpPr>
        <p:spPr bwMode="auto">
          <a:xfrm>
            <a:off x="923925" y="3389313"/>
            <a:ext cx="344488" cy="307975"/>
          </a:xfrm>
          <a:prstGeom prst="rect">
            <a:avLst/>
          </a:prstGeom>
          <a:noFill/>
          <a:ln w="9525">
            <a:noFill/>
            <a:miter lim="800000"/>
            <a:headEnd/>
            <a:tailEnd/>
          </a:ln>
        </p:spPr>
        <p:txBody>
          <a:bodyPr>
            <a:spAutoFit/>
          </a:bodyPr>
          <a:lstStyle/>
          <a:p>
            <a:r>
              <a:rPr lang="en-US" sz="1400" i="1"/>
              <a:t>F</a:t>
            </a:r>
          </a:p>
        </p:txBody>
      </p:sp>
      <p:pic>
        <p:nvPicPr>
          <p:cNvPr id="38948" name="Picture 1" descr="integral_sign.png"/>
          <p:cNvPicPr>
            <a:picLocks noChangeAspect="1"/>
          </p:cNvPicPr>
          <p:nvPr/>
        </p:nvPicPr>
        <p:blipFill>
          <a:blip r:embed="rId4"/>
          <a:srcRect/>
          <a:stretch>
            <a:fillRect/>
          </a:stretch>
        </p:blipFill>
        <p:spPr bwMode="auto">
          <a:xfrm>
            <a:off x="808038" y="4333875"/>
            <a:ext cx="322262" cy="515938"/>
          </a:xfrm>
          <a:prstGeom prst="rect">
            <a:avLst/>
          </a:prstGeom>
          <a:noFill/>
          <a:ln w="9525">
            <a:noFill/>
            <a:miter lim="800000"/>
            <a:headEnd/>
            <a:tailEnd/>
          </a:ln>
        </p:spPr>
      </p:pic>
      <p:sp>
        <p:nvSpPr>
          <p:cNvPr id="38949" name="TextBox 33"/>
          <p:cNvSpPr txBox="1">
            <a:spLocks noChangeArrowheads="1"/>
          </p:cNvSpPr>
          <p:nvPr/>
        </p:nvSpPr>
        <p:spPr bwMode="auto">
          <a:xfrm>
            <a:off x="693738" y="4422775"/>
            <a:ext cx="268287" cy="307975"/>
          </a:xfrm>
          <a:prstGeom prst="rect">
            <a:avLst/>
          </a:prstGeom>
          <a:noFill/>
          <a:ln w="9525">
            <a:noFill/>
            <a:miter lim="800000"/>
            <a:headEnd/>
            <a:tailEnd/>
          </a:ln>
        </p:spPr>
        <p:txBody>
          <a:bodyPr>
            <a:spAutoFit/>
          </a:bodyPr>
          <a:lstStyle/>
          <a:p>
            <a:r>
              <a:rPr lang="en-US" sz="1400"/>
              <a:t>=</a:t>
            </a:r>
          </a:p>
        </p:txBody>
      </p:sp>
      <p:sp>
        <p:nvSpPr>
          <p:cNvPr id="38950" name="TextBox 33"/>
          <p:cNvSpPr txBox="1">
            <a:spLocks noChangeArrowheads="1"/>
          </p:cNvSpPr>
          <p:nvPr/>
        </p:nvSpPr>
        <p:spPr bwMode="auto">
          <a:xfrm>
            <a:off x="885825" y="4657725"/>
            <a:ext cx="306388" cy="261938"/>
          </a:xfrm>
          <a:prstGeom prst="rect">
            <a:avLst/>
          </a:prstGeom>
          <a:noFill/>
          <a:ln w="9525">
            <a:noFill/>
            <a:miter lim="800000"/>
            <a:headEnd/>
            <a:tailEnd/>
          </a:ln>
        </p:spPr>
        <p:txBody>
          <a:bodyPr>
            <a:spAutoFit/>
          </a:bodyPr>
          <a:lstStyle/>
          <a:p>
            <a:r>
              <a:rPr lang="en-US" sz="1100"/>
              <a:t>0</a:t>
            </a:r>
            <a:endParaRPr lang="en-US" sz="1100" i="1"/>
          </a:p>
        </p:txBody>
      </p:sp>
      <p:sp>
        <p:nvSpPr>
          <p:cNvPr id="38951" name="TextBox 33"/>
          <p:cNvSpPr txBox="1">
            <a:spLocks noChangeArrowheads="1"/>
          </p:cNvSpPr>
          <p:nvPr/>
        </p:nvSpPr>
        <p:spPr bwMode="auto">
          <a:xfrm>
            <a:off x="1038225" y="4273550"/>
            <a:ext cx="307975" cy="261938"/>
          </a:xfrm>
          <a:prstGeom prst="rect">
            <a:avLst/>
          </a:prstGeom>
          <a:noFill/>
          <a:ln w="9525">
            <a:noFill/>
            <a:miter lim="800000"/>
            <a:headEnd/>
            <a:tailEnd/>
          </a:ln>
        </p:spPr>
        <p:txBody>
          <a:bodyPr>
            <a:spAutoFit/>
          </a:bodyPr>
          <a:lstStyle/>
          <a:p>
            <a:r>
              <a:rPr lang="en-US" sz="1100" i="1"/>
              <a:t>t</a:t>
            </a:r>
          </a:p>
        </p:txBody>
      </p:sp>
      <p:sp>
        <p:nvSpPr>
          <p:cNvPr id="38952" name="TextBox 33"/>
          <p:cNvSpPr txBox="1">
            <a:spLocks noChangeArrowheads="1"/>
          </p:cNvSpPr>
          <p:nvPr/>
        </p:nvSpPr>
        <p:spPr bwMode="auto">
          <a:xfrm>
            <a:off x="1077913" y="4435475"/>
            <a:ext cx="920750" cy="307975"/>
          </a:xfrm>
          <a:prstGeom prst="rect">
            <a:avLst/>
          </a:prstGeom>
          <a:noFill/>
          <a:ln w="9525">
            <a:noFill/>
            <a:miter lim="800000"/>
            <a:headEnd/>
            <a:tailEnd/>
          </a:ln>
        </p:spPr>
        <p:txBody>
          <a:bodyPr>
            <a:spAutoFit/>
          </a:bodyPr>
          <a:lstStyle/>
          <a:p>
            <a:r>
              <a:rPr lang="en-US" sz="1400" i="1"/>
              <a:t>v</a:t>
            </a:r>
            <a:r>
              <a:rPr lang="en-US" sz="1400"/>
              <a:t>(</a:t>
            </a:r>
            <a:r>
              <a:rPr lang="en-US" sz="1400" i="1"/>
              <a:t>t’</a:t>
            </a:r>
            <a:r>
              <a:rPr lang="en-US" sz="1400"/>
              <a:t> )d</a:t>
            </a:r>
            <a:r>
              <a:rPr lang="en-US" sz="1400" i="1"/>
              <a:t>t’</a:t>
            </a:r>
          </a:p>
        </p:txBody>
      </p:sp>
      <p:sp>
        <p:nvSpPr>
          <p:cNvPr id="38953" name="Oval 24"/>
          <p:cNvSpPr>
            <a:spLocks noChangeAspect="1" noChangeArrowheads="1"/>
          </p:cNvSpPr>
          <p:nvPr/>
        </p:nvSpPr>
        <p:spPr bwMode="auto">
          <a:xfrm>
            <a:off x="5535613" y="3505200"/>
            <a:ext cx="457200" cy="457200"/>
          </a:xfrm>
          <a:prstGeom prst="ellipse">
            <a:avLst/>
          </a:prstGeom>
          <a:solidFill>
            <a:srgbClr val="FFFFFF"/>
          </a:solidFill>
          <a:ln w="19050">
            <a:solidFill>
              <a:schemeClr val="tx1"/>
            </a:solidFill>
            <a:round/>
            <a:headEnd/>
            <a:tailEnd/>
          </a:ln>
        </p:spPr>
        <p:txBody>
          <a:bodyPr wrap="none" anchor="ctr"/>
          <a:lstStyle/>
          <a:p>
            <a:pPr algn="ctr"/>
            <a:r>
              <a:rPr lang="en-US" sz="1400">
                <a:latin typeface="Arial" charset="0"/>
              </a:rPr>
              <a:t>Na</a:t>
            </a:r>
            <a:r>
              <a:rPr lang="en-US" sz="1400" baseline="30000">
                <a:latin typeface="Arial" charset="0"/>
              </a:rPr>
              <a:t>+</a:t>
            </a:r>
          </a:p>
        </p:txBody>
      </p:sp>
      <p:sp>
        <p:nvSpPr>
          <p:cNvPr id="38954" name="Oval 27"/>
          <p:cNvSpPr>
            <a:spLocks noChangeArrowheads="1"/>
          </p:cNvSpPr>
          <p:nvPr/>
        </p:nvSpPr>
        <p:spPr bwMode="auto">
          <a:xfrm>
            <a:off x="5992813" y="2162175"/>
            <a:ext cx="584200" cy="585788"/>
          </a:xfrm>
          <a:prstGeom prst="ellipse">
            <a:avLst/>
          </a:prstGeom>
          <a:solidFill>
            <a:schemeClr val="bg1"/>
          </a:solidFill>
          <a:ln w="19050">
            <a:solidFill>
              <a:schemeClr val="tx1"/>
            </a:solidFill>
            <a:round/>
            <a:headEnd/>
            <a:tailEnd/>
          </a:ln>
        </p:spPr>
        <p:txBody>
          <a:bodyPr wrap="none" anchor="ctr"/>
          <a:lstStyle/>
          <a:p>
            <a:pPr algn="ctr" fontAlgn="ctr"/>
            <a:r>
              <a:rPr lang="en-US">
                <a:latin typeface="Arial" charset="0"/>
                <a:cs typeface="Arial" charset="0"/>
              </a:rPr>
              <a:t>Cl</a:t>
            </a:r>
            <a:r>
              <a:rPr lang="en-US" baseline="30000">
                <a:latin typeface="Arial" charset="0"/>
                <a:cs typeface="Arial" charset="0"/>
              </a:rPr>
              <a:t>-</a:t>
            </a:r>
          </a:p>
        </p:txBody>
      </p:sp>
      <p:sp>
        <p:nvSpPr>
          <p:cNvPr id="38955" name="Oval 27"/>
          <p:cNvSpPr>
            <a:spLocks noChangeArrowheads="1"/>
          </p:cNvSpPr>
          <p:nvPr/>
        </p:nvSpPr>
        <p:spPr bwMode="auto">
          <a:xfrm>
            <a:off x="6891338" y="4349750"/>
            <a:ext cx="585787" cy="585788"/>
          </a:xfrm>
          <a:prstGeom prst="ellipse">
            <a:avLst/>
          </a:prstGeom>
          <a:solidFill>
            <a:schemeClr val="bg1"/>
          </a:solidFill>
          <a:ln w="19050">
            <a:solidFill>
              <a:schemeClr val="tx1"/>
            </a:solidFill>
            <a:round/>
            <a:headEnd/>
            <a:tailEnd/>
          </a:ln>
        </p:spPr>
        <p:txBody>
          <a:bodyPr wrap="none" anchor="ctr"/>
          <a:lstStyle/>
          <a:p>
            <a:pPr algn="ctr" fontAlgn="ctr"/>
            <a:r>
              <a:rPr lang="en-US">
                <a:latin typeface="Arial" charset="0"/>
                <a:cs typeface="Arial" charset="0"/>
              </a:rPr>
              <a:t>Cl</a:t>
            </a:r>
            <a:r>
              <a:rPr lang="en-US" baseline="30000">
                <a:latin typeface="Arial" charset="0"/>
                <a:cs typeface="Arial" charset="0"/>
              </a:rPr>
              <a:t>-</a:t>
            </a:r>
          </a:p>
        </p:txBody>
      </p:sp>
      <p:sp>
        <p:nvSpPr>
          <p:cNvPr id="38956" name="TextBox 23"/>
          <p:cNvSpPr txBox="1">
            <a:spLocks noChangeArrowheads="1"/>
          </p:cNvSpPr>
          <p:nvPr/>
        </p:nvSpPr>
        <p:spPr bwMode="auto">
          <a:xfrm>
            <a:off x="5570538" y="1816100"/>
            <a:ext cx="1458912" cy="307975"/>
          </a:xfrm>
          <a:prstGeom prst="rect">
            <a:avLst/>
          </a:prstGeom>
          <a:noFill/>
          <a:ln w="9525">
            <a:noFill/>
            <a:miter lim="800000"/>
            <a:headEnd/>
            <a:tailEnd/>
          </a:ln>
        </p:spPr>
        <p:txBody>
          <a:bodyPr>
            <a:spAutoFit/>
          </a:bodyPr>
          <a:lstStyle/>
          <a:p>
            <a:pPr algn="ctr"/>
            <a:r>
              <a:rPr lang="en-US" sz="1400" i="1"/>
              <a:t>x</a:t>
            </a:r>
            <a:r>
              <a:rPr lang="en-US" sz="1400" baseline="-25000"/>
              <a:t>2</a:t>
            </a:r>
            <a:r>
              <a:rPr lang="en-US" sz="1400"/>
              <a:t>(d</a:t>
            </a:r>
            <a:r>
              <a:rPr lang="en-US" sz="1400" i="1"/>
              <a:t>t</a:t>
            </a:r>
            <a:r>
              <a:rPr lang="en-US" sz="1400"/>
              <a:t>),</a:t>
            </a:r>
            <a:r>
              <a:rPr lang="en-US" sz="1400" i="1"/>
              <a:t> v</a:t>
            </a:r>
            <a:r>
              <a:rPr lang="en-US" sz="1400" baseline="-25000"/>
              <a:t>2</a:t>
            </a:r>
            <a:r>
              <a:rPr lang="en-US" sz="1400"/>
              <a:t>(d</a:t>
            </a:r>
            <a:r>
              <a:rPr lang="en-US" sz="1400" i="1"/>
              <a:t>t</a:t>
            </a:r>
            <a:r>
              <a:rPr lang="en-US" sz="1400"/>
              <a:t>)</a:t>
            </a:r>
          </a:p>
        </p:txBody>
      </p:sp>
      <p:sp>
        <p:nvSpPr>
          <p:cNvPr id="38957" name="TextBox 23"/>
          <p:cNvSpPr txBox="1">
            <a:spLocks noChangeArrowheads="1"/>
          </p:cNvSpPr>
          <p:nvPr/>
        </p:nvSpPr>
        <p:spPr bwMode="auto">
          <a:xfrm>
            <a:off x="6453188" y="4905375"/>
            <a:ext cx="1460500" cy="307975"/>
          </a:xfrm>
          <a:prstGeom prst="rect">
            <a:avLst/>
          </a:prstGeom>
          <a:noFill/>
          <a:ln w="9525">
            <a:noFill/>
            <a:miter lim="800000"/>
            <a:headEnd/>
            <a:tailEnd/>
          </a:ln>
        </p:spPr>
        <p:txBody>
          <a:bodyPr>
            <a:spAutoFit/>
          </a:bodyPr>
          <a:lstStyle/>
          <a:p>
            <a:pPr algn="ctr"/>
            <a:r>
              <a:rPr lang="en-US" sz="1400" i="1"/>
              <a:t>x</a:t>
            </a:r>
            <a:r>
              <a:rPr lang="en-US" sz="1400" baseline="-25000"/>
              <a:t>3</a:t>
            </a:r>
            <a:r>
              <a:rPr lang="en-US" sz="1400"/>
              <a:t>(d</a:t>
            </a:r>
            <a:r>
              <a:rPr lang="en-US" sz="1400" i="1"/>
              <a:t>t</a:t>
            </a:r>
            <a:r>
              <a:rPr lang="en-US" sz="1400"/>
              <a:t>),</a:t>
            </a:r>
            <a:r>
              <a:rPr lang="en-US" sz="1400" i="1"/>
              <a:t> v</a:t>
            </a:r>
            <a:r>
              <a:rPr lang="en-US" sz="1400" baseline="-25000"/>
              <a:t>3</a:t>
            </a:r>
            <a:r>
              <a:rPr lang="en-US" sz="1400"/>
              <a:t>(d</a:t>
            </a:r>
            <a:r>
              <a:rPr lang="en-US" sz="1400" i="1"/>
              <a:t>t</a:t>
            </a:r>
            <a:r>
              <a:rPr lang="en-US" sz="1400"/>
              <a:t>)</a:t>
            </a:r>
          </a:p>
        </p:txBody>
      </p:sp>
      <p:sp>
        <p:nvSpPr>
          <p:cNvPr id="38958" name="TextBox 23"/>
          <p:cNvSpPr txBox="1">
            <a:spLocks noChangeArrowheads="1"/>
          </p:cNvSpPr>
          <p:nvPr/>
        </p:nvSpPr>
        <p:spPr bwMode="auto">
          <a:xfrm>
            <a:off x="5032375" y="3927475"/>
            <a:ext cx="1460500" cy="307975"/>
          </a:xfrm>
          <a:prstGeom prst="rect">
            <a:avLst/>
          </a:prstGeom>
          <a:noFill/>
          <a:ln w="9525">
            <a:noFill/>
            <a:miter lim="800000"/>
            <a:headEnd/>
            <a:tailEnd/>
          </a:ln>
        </p:spPr>
        <p:txBody>
          <a:bodyPr>
            <a:spAutoFit/>
          </a:bodyPr>
          <a:lstStyle/>
          <a:p>
            <a:pPr algn="ctr"/>
            <a:r>
              <a:rPr lang="en-US" sz="1400" i="1"/>
              <a:t>x</a:t>
            </a:r>
            <a:r>
              <a:rPr lang="en-US" sz="1400" baseline="-25000"/>
              <a:t>1</a:t>
            </a:r>
            <a:r>
              <a:rPr lang="en-US" sz="1400"/>
              <a:t>(d</a:t>
            </a:r>
            <a:r>
              <a:rPr lang="en-US" sz="1400" i="1"/>
              <a:t>t</a:t>
            </a:r>
            <a:r>
              <a:rPr lang="en-US" sz="1400"/>
              <a:t>),</a:t>
            </a:r>
            <a:r>
              <a:rPr lang="en-US" sz="1400" i="1"/>
              <a:t> v</a:t>
            </a:r>
            <a:r>
              <a:rPr lang="en-US" sz="1400" baseline="-25000"/>
              <a:t>1</a:t>
            </a:r>
            <a:r>
              <a:rPr lang="en-US" sz="1400"/>
              <a:t>(d</a:t>
            </a:r>
            <a:r>
              <a:rPr lang="en-US" sz="1400" i="1"/>
              <a:t>t</a:t>
            </a:r>
            <a:r>
              <a:rPr lang="en-US" sz="1400"/>
              <a:t>)</a:t>
            </a:r>
          </a:p>
        </p:txBody>
      </p:sp>
      <p:cxnSp>
        <p:nvCxnSpPr>
          <p:cNvPr id="55" name="Straight Arrow Connector 54"/>
          <p:cNvCxnSpPr/>
          <p:nvPr/>
        </p:nvCxnSpPr>
        <p:spPr>
          <a:xfrm flipV="1">
            <a:off x="5992813" y="3429000"/>
            <a:ext cx="230187" cy="19843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38960" name="TextBox 23"/>
          <p:cNvSpPr txBox="1">
            <a:spLocks noChangeArrowheads="1"/>
          </p:cNvSpPr>
          <p:nvPr/>
        </p:nvSpPr>
        <p:spPr bwMode="auto">
          <a:xfrm>
            <a:off x="6164263" y="3352800"/>
            <a:ext cx="690562" cy="306388"/>
          </a:xfrm>
          <a:prstGeom prst="rect">
            <a:avLst/>
          </a:prstGeom>
          <a:noFill/>
          <a:ln w="9525">
            <a:noFill/>
            <a:miter lim="800000"/>
            <a:headEnd/>
            <a:tailEnd/>
          </a:ln>
        </p:spPr>
        <p:txBody>
          <a:bodyPr>
            <a:spAutoFit/>
          </a:bodyPr>
          <a:lstStyle/>
          <a:p>
            <a:r>
              <a:rPr lang="en-US" sz="1400" i="1"/>
              <a:t>F</a:t>
            </a:r>
            <a:r>
              <a:rPr lang="en-US" sz="1400" baseline="-25000"/>
              <a:t>1</a:t>
            </a:r>
            <a:r>
              <a:rPr lang="en-US" sz="800" i="1"/>
              <a:t> </a:t>
            </a:r>
            <a:r>
              <a:rPr lang="en-US" sz="1400"/>
              <a:t>(d</a:t>
            </a:r>
            <a:r>
              <a:rPr lang="en-US" sz="1400" i="1"/>
              <a:t>t</a:t>
            </a:r>
            <a:r>
              <a:rPr lang="en-US" sz="1400"/>
              <a:t>)</a:t>
            </a:r>
          </a:p>
        </p:txBody>
      </p:sp>
      <p:cxnSp>
        <p:nvCxnSpPr>
          <p:cNvPr id="58" name="Straight Arrow Connector 57"/>
          <p:cNvCxnSpPr/>
          <p:nvPr/>
        </p:nvCxnSpPr>
        <p:spPr>
          <a:xfrm flipH="1" flipV="1">
            <a:off x="6530975" y="4351338"/>
            <a:ext cx="361950" cy="1524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flipH="1">
            <a:off x="5954713" y="2738438"/>
            <a:ext cx="230187" cy="49847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38963" name="TextBox 23"/>
          <p:cNvSpPr txBox="1">
            <a:spLocks noChangeArrowheads="1"/>
          </p:cNvSpPr>
          <p:nvPr/>
        </p:nvSpPr>
        <p:spPr bwMode="auto">
          <a:xfrm>
            <a:off x="5454650" y="2660650"/>
            <a:ext cx="692150" cy="307975"/>
          </a:xfrm>
          <a:prstGeom prst="rect">
            <a:avLst/>
          </a:prstGeom>
          <a:noFill/>
          <a:ln w="9525">
            <a:noFill/>
            <a:miter lim="800000"/>
            <a:headEnd/>
            <a:tailEnd/>
          </a:ln>
        </p:spPr>
        <p:txBody>
          <a:bodyPr>
            <a:spAutoFit/>
          </a:bodyPr>
          <a:lstStyle/>
          <a:p>
            <a:r>
              <a:rPr lang="en-US" sz="1400" i="1"/>
              <a:t>F</a:t>
            </a:r>
            <a:r>
              <a:rPr lang="en-US" sz="1400" baseline="-25000"/>
              <a:t>2</a:t>
            </a:r>
            <a:r>
              <a:rPr lang="en-US" sz="800" i="1"/>
              <a:t> </a:t>
            </a:r>
            <a:r>
              <a:rPr lang="en-US" sz="1400"/>
              <a:t>(d</a:t>
            </a:r>
            <a:r>
              <a:rPr lang="en-US" sz="1400" i="1"/>
              <a:t>t</a:t>
            </a:r>
            <a:r>
              <a:rPr lang="en-US" sz="1400"/>
              <a:t>)</a:t>
            </a:r>
          </a:p>
        </p:txBody>
      </p:sp>
      <p:sp>
        <p:nvSpPr>
          <p:cNvPr id="38964" name="TextBox 23"/>
          <p:cNvSpPr txBox="1">
            <a:spLocks noChangeArrowheads="1"/>
          </p:cNvSpPr>
          <p:nvPr/>
        </p:nvSpPr>
        <p:spPr bwMode="auto">
          <a:xfrm>
            <a:off x="6453188" y="4043363"/>
            <a:ext cx="692150" cy="307975"/>
          </a:xfrm>
          <a:prstGeom prst="rect">
            <a:avLst/>
          </a:prstGeom>
          <a:noFill/>
          <a:ln w="9525">
            <a:noFill/>
            <a:miter lim="800000"/>
            <a:headEnd/>
            <a:tailEnd/>
          </a:ln>
        </p:spPr>
        <p:txBody>
          <a:bodyPr>
            <a:spAutoFit/>
          </a:bodyPr>
          <a:lstStyle/>
          <a:p>
            <a:r>
              <a:rPr lang="en-US" sz="1400" i="1"/>
              <a:t>F</a:t>
            </a:r>
            <a:r>
              <a:rPr lang="en-US" sz="1400" baseline="-25000"/>
              <a:t>3</a:t>
            </a:r>
            <a:r>
              <a:rPr lang="en-US" sz="800" i="1"/>
              <a:t> </a:t>
            </a:r>
            <a:r>
              <a:rPr lang="en-US" sz="1400"/>
              <a:t>(d</a:t>
            </a:r>
            <a:r>
              <a:rPr lang="en-US" sz="1400" i="1"/>
              <a:t>t</a:t>
            </a:r>
            <a:r>
              <a:rPr lang="en-US" sz="1400"/>
              <a:t>)</a:t>
            </a:r>
          </a:p>
        </p:txBody>
      </p:sp>
      <p:sp>
        <p:nvSpPr>
          <p:cNvPr id="65" name="Rectangle 64"/>
          <p:cNvSpPr/>
          <p:nvPr/>
        </p:nvSpPr>
        <p:spPr>
          <a:xfrm>
            <a:off x="231775" y="3957638"/>
            <a:ext cx="2803525" cy="960437"/>
          </a:xfrm>
          <a:prstGeom prst="rect">
            <a:avLst/>
          </a:prstGeom>
          <a:noFill/>
          <a:ln w="12700" cmpd="sng">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8966" name="Text Box 41"/>
          <p:cNvSpPr txBox="1">
            <a:spLocks noChangeArrowheads="1"/>
          </p:cNvSpPr>
          <p:nvPr/>
        </p:nvSpPr>
        <p:spPr bwMode="auto">
          <a:xfrm>
            <a:off x="590550" y="609600"/>
            <a:ext cx="7924800" cy="457200"/>
          </a:xfrm>
          <a:prstGeom prst="rect">
            <a:avLst/>
          </a:prstGeom>
          <a:noFill/>
          <a:ln w="9525">
            <a:noFill/>
            <a:miter lim="800000"/>
            <a:headEnd/>
            <a:tailEnd/>
          </a:ln>
        </p:spPr>
        <p:txBody>
          <a:bodyPr>
            <a:spAutoFit/>
          </a:bodyPr>
          <a:lstStyle/>
          <a:p>
            <a:pPr algn="ctr" eaLnBrk="0" hangingPunct="0">
              <a:spcBef>
                <a:spcPct val="50000"/>
              </a:spcBef>
            </a:pPr>
            <a:r>
              <a:rPr lang="en-US" sz="2400" b="1">
                <a:latin typeface="Corbel" pitchFamily="34" charset="0"/>
              </a:rPr>
              <a:t>Simulate how molecules move</a:t>
            </a:r>
          </a:p>
        </p:txBody>
      </p:sp>
      <p:cxnSp>
        <p:nvCxnSpPr>
          <p:cNvPr id="3" name="Curved Connector 2"/>
          <p:cNvCxnSpPr/>
          <p:nvPr/>
        </p:nvCxnSpPr>
        <p:spPr>
          <a:xfrm rot="10800000" flipV="1">
            <a:off x="1901825" y="1854200"/>
            <a:ext cx="977900" cy="498475"/>
          </a:xfrm>
          <a:prstGeom prst="curvedConnector3">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8968" name="TextBox 56"/>
          <p:cNvSpPr txBox="1">
            <a:spLocks noChangeArrowheads="1"/>
          </p:cNvSpPr>
          <p:nvPr/>
        </p:nvSpPr>
        <p:spPr bwMode="auto">
          <a:xfrm>
            <a:off x="2803525" y="1662113"/>
            <a:ext cx="1652588" cy="368300"/>
          </a:xfrm>
          <a:prstGeom prst="rect">
            <a:avLst/>
          </a:prstGeom>
          <a:noFill/>
          <a:ln w="9525">
            <a:noFill/>
            <a:miter lim="800000"/>
            <a:headEnd/>
            <a:tailEnd/>
          </a:ln>
        </p:spPr>
        <p:txBody>
          <a:bodyPr>
            <a:spAutoFit/>
          </a:bodyPr>
          <a:lstStyle/>
          <a:p>
            <a:r>
              <a:rPr lang="en-US" b="1"/>
              <a:t>This is a car</a:t>
            </a:r>
          </a:p>
        </p:txBody>
      </p:sp>
      <p:sp>
        <p:nvSpPr>
          <p:cNvPr id="38969" name="TextBox 56"/>
          <p:cNvSpPr txBox="1">
            <a:spLocks noChangeArrowheads="1"/>
          </p:cNvSpPr>
          <p:nvPr/>
        </p:nvSpPr>
        <p:spPr bwMode="auto">
          <a:xfrm>
            <a:off x="3841750" y="5502275"/>
            <a:ext cx="5032375" cy="366713"/>
          </a:xfrm>
          <a:prstGeom prst="rect">
            <a:avLst/>
          </a:prstGeom>
          <a:noFill/>
          <a:ln w="9525">
            <a:noFill/>
            <a:miter lim="800000"/>
            <a:headEnd/>
            <a:tailEnd/>
          </a:ln>
        </p:spPr>
        <p:txBody>
          <a:bodyPr>
            <a:spAutoFit/>
          </a:bodyPr>
          <a:lstStyle/>
          <a:p>
            <a:pPr algn="ctr"/>
            <a:r>
              <a:rPr lang="en-US" b="1"/>
              <a:t>Your system looks more like this…</a:t>
            </a:r>
          </a:p>
        </p:txBody>
      </p:sp>
      <p:sp>
        <p:nvSpPr>
          <p:cNvPr id="38970" name="Text Box 4"/>
          <p:cNvSpPr txBox="1">
            <a:spLocks noChangeArrowheads="1"/>
          </p:cNvSpPr>
          <p:nvPr/>
        </p:nvSpPr>
        <p:spPr bwMode="auto">
          <a:xfrm>
            <a:off x="0" y="152400"/>
            <a:ext cx="9144000" cy="579438"/>
          </a:xfrm>
          <a:prstGeom prst="rect">
            <a:avLst/>
          </a:prstGeom>
          <a:noFill/>
          <a:ln w="9525">
            <a:noFill/>
            <a:miter lim="800000"/>
            <a:headEnd/>
            <a:tailEnd/>
          </a:ln>
        </p:spPr>
        <p:txBody>
          <a:bodyPr>
            <a:spAutoFit/>
          </a:bodyPr>
          <a:lstStyle/>
          <a:p>
            <a:pPr algn="ctr" eaLnBrk="0" hangingPunct="0">
              <a:spcBef>
                <a:spcPct val="50000"/>
              </a:spcBef>
            </a:pPr>
            <a:r>
              <a:rPr lang="en-US" sz="3200" b="1">
                <a:latin typeface="Corbel" pitchFamily="34" charset="0"/>
              </a:rPr>
              <a:t> Molecular dynamics simulations</a:t>
            </a:r>
          </a:p>
        </p:txBody>
      </p:sp>
      <p:cxnSp>
        <p:nvCxnSpPr>
          <p:cNvPr id="6" name="Straight Connector 5"/>
          <p:cNvCxnSpPr/>
          <p:nvPr/>
        </p:nvCxnSpPr>
        <p:spPr>
          <a:xfrm>
            <a:off x="3611563" y="625475"/>
            <a:ext cx="1690687"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5356225" y="625475"/>
            <a:ext cx="2057400" cy="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sp>
        <p:nvSpPr>
          <p:cNvPr id="62" name="TextBox 56"/>
          <p:cNvSpPr txBox="1">
            <a:spLocks noChangeArrowheads="1"/>
          </p:cNvSpPr>
          <p:nvPr/>
        </p:nvSpPr>
        <p:spPr bwMode="auto">
          <a:xfrm>
            <a:off x="193830" y="5080415"/>
            <a:ext cx="3072400" cy="523220"/>
          </a:xfrm>
          <a:prstGeom prst="rect">
            <a:avLst/>
          </a:prstGeom>
          <a:noFill/>
          <a:ln w="9525">
            <a:noFill/>
            <a:miter lim="800000"/>
            <a:headEnd/>
            <a:tailEnd/>
          </a:ln>
        </p:spPr>
        <p:txBody>
          <a:bodyPr wrap="square">
            <a:spAutoFit/>
          </a:bodyPr>
          <a:lstStyle/>
          <a:p>
            <a:r>
              <a:rPr lang="en-US" sz="1400" b="1" dirty="0" smtClean="0"/>
              <a:t>Can predict the position and speed of the car at any time.</a:t>
            </a:r>
            <a:endParaRPr lang="en-US" sz="1400" b="1" dirty="0"/>
          </a:p>
        </p:txBody>
      </p:sp>
    </p:spTree>
    <p:extLst>
      <p:ext uri="{BB962C8B-B14F-4D97-AF65-F5344CB8AC3E}">
        <p14:creationId xmlns:p14="http://schemas.microsoft.com/office/powerpoint/2010/main" val="235299004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1" descr="race-car-0.jpeg"/>
          <p:cNvPicPr>
            <a:picLocks noChangeAspect="1"/>
          </p:cNvPicPr>
          <p:nvPr/>
        </p:nvPicPr>
        <p:blipFill>
          <a:blip r:embed="rId3"/>
          <a:srcRect t="38699" b="31844"/>
          <a:stretch>
            <a:fillRect/>
          </a:stretch>
        </p:blipFill>
        <p:spPr bwMode="auto">
          <a:xfrm>
            <a:off x="458788" y="2122488"/>
            <a:ext cx="922337" cy="273050"/>
          </a:xfrm>
          <a:prstGeom prst="rect">
            <a:avLst/>
          </a:prstGeom>
          <a:noFill/>
          <a:ln w="9525">
            <a:noFill/>
            <a:miter lim="800000"/>
            <a:headEnd/>
            <a:tailEnd/>
          </a:ln>
        </p:spPr>
      </p:pic>
      <p:sp>
        <p:nvSpPr>
          <p:cNvPr id="40962" name="TextBox 21"/>
          <p:cNvSpPr txBox="1">
            <a:spLocks noChangeArrowheads="1"/>
          </p:cNvSpPr>
          <p:nvPr/>
        </p:nvSpPr>
        <p:spPr bwMode="auto">
          <a:xfrm>
            <a:off x="1154113" y="1585913"/>
            <a:ext cx="614362" cy="307975"/>
          </a:xfrm>
          <a:prstGeom prst="rect">
            <a:avLst/>
          </a:prstGeom>
          <a:noFill/>
          <a:ln w="9525">
            <a:noFill/>
            <a:miter lim="800000"/>
            <a:headEnd/>
            <a:tailEnd/>
          </a:ln>
        </p:spPr>
        <p:txBody>
          <a:bodyPr>
            <a:spAutoFit/>
          </a:bodyPr>
          <a:lstStyle/>
          <a:p>
            <a:pPr algn="ctr"/>
            <a:r>
              <a:rPr lang="en-US" sz="1400"/>
              <a:t>km</a:t>
            </a:r>
          </a:p>
        </p:txBody>
      </p:sp>
      <p:sp>
        <p:nvSpPr>
          <p:cNvPr id="40963" name="TextBox 22"/>
          <p:cNvSpPr txBox="1">
            <a:spLocks noChangeArrowheads="1"/>
          </p:cNvSpPr>
          <p:nvPr/>
        </p:nvSpPr>
        <p:spPr bwMode="auto">
          <a:xfrm>
            <a:off x="1154113" y="1798638"/>
            <a:ext cx="614362" cy="307975"/>
          </a:xfrm>
          <a:prstGeom prst="rect">
            <a:avLst/>
          </a:prstGeom>
          <a:noFill/>
          <a:ln w="9525">
            <a:noFill/>
            <a:miter lim="800000"/>
            <a:headEnd/>
            <a:tailEnd/>
          </a:ln>
        </p:spPr>
        <p:txBody>
          <a:bodyPr>
            <a:spAutoFit/>
          </a:bodyPr>
          <a:lstStyle/>
          <a:p>
            <a:pPr algn="ctr"/>
            <a:r>
              <a:rPr lang="en-US" sz="1400"/>
              <a:t>hr</a:t>
            </a:r>
          </a:p>
        </p:txBody>
      </p:sp>
      <p:sp>
        <p:nvSpPr>
          <p:cNvPr id="40964" name="TextBox 23"/>
          <p:cNvSpPr txBox="1">
            <a:spLocks noChangeArrowheads="1"/>
          </p:cNvSpPr>
          <p:nvPr/>
        </p:nvSpPr>
        <p:spPr bwMode="auto">
          <a:xfrm>
            <a:off x="309563" y="1671638"/>
            <a:ext cx="576262" cy="306387"/>
          </a:xfrm>
          <a:prstGeom prst="rect">
            <a:avLst/>
          </a:prstGeom>
          <a:noFill/>
          <a:ln w="9525">
            <a:noFill/>
            <a:miter lim="800000"/>
            <a:headEnd/>
            <a:tailEnd/>
          </a:ln>
        </p:spPr>
        <p:txBody>
          <a:bodyPr>
            <a:spAutoFit/>
          </a:bodyPr>
          <a:lstStyle/>
          <a:p>
            <a:r>
              <a:rPr lang="en-US" sz="1400" i="1"/>
              <a:t>v</a:t>
            </a:r>
            <a:r>
              <a:rPr lang="en-US" sz="800" i="1"/>
              <a:t> </a:t>
            </a:r>
            <a:r>
              <a:rPr lang="en-US" sz="1400"/>
              <a:t>(0)</a:t>
            </a:r>
          </a:p>
        </p:txBody>
      </p:sp>
      <p:sp>
        <p:nvSpPr>
          <p:cNvPr id="40965" name="TextBox 4"/>
          <p:cNvSpPr txBox="1">
            <a:spLocks noChangeArrowheads="1"/>
          </p:cNvSpPr>
          <p:nvPr/>
        </p:nvSpPr>
        <p:spPr bwMode="auto">
          <a:xfrm>
            <a:off x="693738" y="3482975"/>
            <a:ext cx="306387" cy="307975"/>
          </a:xfrm>
          <a:prstGeom prst="rect">
            <a:avLst/>
          </a:prstGeom>
          <a:noFill/>
          <a:ln w="9525">
            <a:noFill/>
            <a:miter lim="800000"/>
            <a:headEnd/>
            <a:tailEnd/>
          </a:ln>
        </p:spPr>
        <p:txBody>
          <a:bodyPr>
            <a:spAutoFit/>
          </a:bodyPr>
          <a:lstStyle/>
          <a:p>
            <a:r>
              <a:rPr lang="en-US" sz="1400"/>
              <a:t>= </a:t>
            </a:r>
          </a:p>
        </p:txBody>
      </p:sp>
      <p:cxnSp>
        <p:nvCxnSpPr>
          <p:cNvPr id="9" name="Straight Connector 8"/>
          <p:cNvCxnSpPr/>
          <p:nvPr/>
        </p:nvCxnSpPr>
        <p:spPr>
          <a:xfrm>
            <a:off x="1303338" y="1858963"/>
            <a:ext cx="315912"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0967" name="TextBox 33"/>
          <p:cNvSpPr txBox="1">
            <a:spLocks noChangeArrowheads="1"/>
          </p:cNvSpPr>
          <p:nvPr/>
        </p:nvSpPr>
        <p:spPr bwMode="auto">
          <a:xfrm>
            <a:off x="693738" y="1666875"/>
            <a:ext cx="766762" cy="307975"/>
          </a:xfrm>
          <a:prstGeom prst="rect">
            <a:avLst/>
          </a:prstGeom>
          <a:noFill/>
          <a:ln w="9525">
            <a:noFill/>
            <a:miter lim="800000"/>
            <a:headEnd/>
            <a:tailEnd/>
          </a:ln>
        </p:spPr>
        <p:txBody>
          <a:bodyPr>
            <a:spAutoFit/>
          </a:bodyPr>
          <a:lstStyle/>
          <a:p>
            <a:r>
              <a:rPr lang="en-US" sz="1400">
                <a:solidFill>
                  <a:schemeClr val="bg1"/>
                </a:solidFill>
              </a:rPr>
              <a:t>=</a:t>
            </a:r>
            <a:r>
              <a:rPr lang="en-US" sz="800">
                <a:solidFill>
                  <a:schemeClr val="bg1"/>
                </a:solidFill>
              </a:rPr>
              <a:t> </a:t>
            </a:r>
            <a:r>
              <a:rPr lang="en-US" sz="1400"/>
              <a:t>100</a:t>
            </a:r>
          </a:p>
        </p:txBody>
      </p:sp>
      <p:sp>
        <p:nvSpPr>
          <p:cNvPr id="40968" name="TextBox 34"/>
          <p:cNvSpPr txBox="1">
            <a:spLocks noChangeArrowheads="1"/>
          </p:cNvSpPr>
          <p:nvPr/>
        </p:nvSpPr>
        <p:spPr bwMode="auto">
          <a:xfrm>
            <a:off x="693738" y="2868613"/>
            <a:ext cx="1228725" cy="307975"/>
          </a:xfrm>
          <a:prstGeom prst="rect">
            <a:avLst/>
          </a:prstGeom>
          <a:noFill/>
          <a:ln w="9525">
            <a:noFill/>
            <a:miter lim="800000"/>
            <a:headEnd/>
            <a:tailEnd/>
          </a:ln>
        </p:spPr>
        <p:txBody>
          <a:bodyPr>
            <a:spAutoFit/>
          </a:bodyPr>
          <a:lstStyle/>
          <a:p>
            <a:r>
              <a:rPr lang="en-US" sz="1400"/>
              <a:t>= 1000 kg</a:t>
            </a:r>
          </a:p>
        </p:txBody>
      </p:sp>
      <p:sp>
        <p:nvSpPr>
          <p:cNvPr id="40969" name="TextBox 35"/>
          <p:cNvSpPr txBox="1">
            <a:spLocks noChangeArrowheads="1"/>
          </p:cNvSpPr>
          <p:nvPr/>
        </p:nvSpPr>
        <p:spPr bwMode="auto">
          <a:xfrm>
            <a:off x="693738" y="3136900"/>
            <a:ext cx="1193800" cy="307975"/>
          </a:xfrm>
          <a:prstGeom prst="rect">
            <a:avLst/>
          </a:prstGeom>
          <a:noFill/>
          <a:ln w="9525">
            <a:noFill/>
            <a:miter lim="800000"/>
            <a:headEnd/>
            <a:tailEnd/>
          </a:ln>
        </p:spPr>
        <p:txBody>
          <a:bodyPr>
            <a:spAutoFit/>
          </a:bodyPr>
          <a:lstStyle/>
          <a:p>
            <a:r>
              <a:rPr lang="en-US" sz="1400"/>
              <a:t>= </a:t>
            </a:r>
            <a:r>
              <a:rPr lang="en-US" sz="1400">
                <a:latin typeface="MS Gothic" pitchFamily="49" charset="-128"/>
                <a:ea typeface="MS Gothic" pitchFamily="49" charset="-128"/>
              </a:rPr>
              <a:t>−</a:t>
            </a:r>
            <a:r>
              <a:rPr lang="en-US" sz="1400"/>
              <a:t>7000 N</a:t>
            </a:r>
          </a:p>
        </p:txBody>
      </p:sp>
      <p:sp>
        <p:nvSpPr>
          <p:cNvPr id="40970" name="TextBox 36"/>
          <p:cNvSpPr txBox="1">
            <a:spLocks noChangeArrowheads="1"/>
          </p:cNvSpPr>
          <p:nvPr/>
        </p:nvSpPr>
        <p:spPr bwMode="auto">
          <a:xfrm>
            <a:off x="1500188" y="3376613"/>
            <a:ext cx="614362" cy="307975"/>
          </a:xfrm>
          <a:prstGeom prst="rect">
            <a:avLst/>
          </a:prstGeom>
          <a:noFill/>
          <a:ln w="9525">
            <a:noFill/>
            <a:miter lim="800000"/>
            <a:headEnd/>
            <a:tailEnd/>
          </a:ln>
        </p:spPr>
        <p:txBody>
          <a:bodyPr>
            <a:spAutoFit/>
          </a:bodyPr>
          <a:lstStyle/>
          <a:p>
            <a:pPr algn="ctr"/>
            <a:r>
              <a:rPr lang="en-US" sz="1400"/>
              <a:t>m</a:t>
            </a:r>
          </a:p>
        </p:txBody>
      </p:sp>
      <p:sp>
        <p:nvSpPr>
          <p:cNvPr id="40971" name="TextBox 37"/>
          <p:cNvSpPr txBox="1">
            <a:spLocks noChangeArrowheads="1"/>
          </p:cNvSpPr>
          <p:nvPr/>
        </p:nvSpPr>
        <p:spPr bwMode="auto">
          <a:xfrm>
            <a:off x="1500188" y="3616325"/>
            <a:ext cx="614362" cy="306388"/>
          </a:xfrm>
          <a:prstGeom prst="rect">
            <a:avLst/>
          </a:prstGeom>
          <a:noFill/>
          <a:ln w="9525">
            <a:noFill/>
            <a:miter lim="800000"/>
            <a:headEnd/>
            <a:tailEnd/>
          </a:ln>
        </p:spPr>
        <p:txBody>
          <a:bodyPr>
            <a:spAutoFit/>
          </a:bodyPr>
          <a:lstStyle/>
          <a:p>
            <a:pPr algn="ctr"/>
            <a:r>
              <a:rPr lang="en-US" sz="1400"/>
              <a:t>s</a:t>
            </a:r>
            <a:r>
              <a:rPr lang="en-US" sz="1400" baseline="30000"/>
              <a:t>2</a:t>
            </a:r>
          </a:p>
        </p:txBody>
      </p:sp>
      <p:cxnSp>
        <p:nvCxnSpPr>
          <p:cNvPr id="39" name="Straight Connector 38"/>
          <p:cNvCxnSpPr/>
          <p:nvPr/>
        </p:nvCxnSpPr>
        <p:spPr>
          <a:xfrm>
            <a:off x="1657350" y="3654425"/>
            <a:ext cx="300038"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0973" name="TextBox 44"/>
          <p:cNvSpPr txBox="1">
            <a:spLocks noChangeArrowheads="1"/>
          </p:cNvSpPr>
          <p:nvPr/>
        </p:nvSpPr>
        <p:spPr bwMode="auto">
          <a:xfrm>
            <a:off x="461963" y="2868613"/>
            <a:ext cx="576262" cy="307975"/>
          </a:xfrm>
          <a:prstGeom prst="rect">
            <a:avLst/>
          </a:prstGeom>
          <a:noFill/>
          <a:ln w="9525">
            <a:noFill/>
            <a:miter lim="800000"/>
            <a:headEnd/>
            <a:tailEnd/>
          </a:ln>
        </p:spPr>
        <p:txBody>
          <a:bodyPr>
            <a:spAutoFit/>
          </a:bodyPr>
          <a:lstStyle/>
          <a:p>
            <a:r>
              <a:rPr lang="en-US" sz="1400" i="1"/>
              <a:t>m</a:t>
            </a:r>
            <a:endParaRPr lang="en-US" sz="1400"/>
          </a:p>
        </p:txBody>
      </p:sp>
      <p:sp>
        <p:nvSpPr>
          <p:cNvPr id="40974" name="TextBox 45"/>
          <p:cNvSpPr txBox="1">
            <a:spLocks noChangeArrowheads="1"/>
          </p:cNvSpPr>
          <p:nvPr/>
        </p:nvSpPr>
        <p:spPr bwMode="auto">
          <a:xfrm>
            <a:off x="501650" y="3136900"/>
            <a:ext cx="344488" cy="307975"/>
          </a:xfrm>
          <a:prstGeom prst="rect">
            <a:avLst/>
          </a:prstGeom>
          <a:noFill/>
          <a:ln w="9525">
            <a:noFill/>
            <a:miter lim="800000"/>
            <a:headEnd/>
            <a:tailEnd/>
          </a:ln>
        </p:spPr>
        <p:txBody>
          <a:bodyPr>
            <a:spAutoFit/>
          </a:bodyPr>
          <a:lstStyle/>
          <a:p>
            <a:r>
              <a:rPr lang="en-US" sz="1400" i="1"/>
              <a:t>F</a:t>
            </a:r>
          </a:p>
        </p:txBody>
      </p:sp>
      <p:sp>
        <p:nvSpPr>
          <p:cNvPr id="40975" name="TextBox 46"/>
          <p:cNvSpPr txBox="1">
            <a:spLocks noChangeArrowheads="1"/>
          </p:cNvSpPr>
          <p:nvPr/>
        </p:nvSpPr>
        <p:spPr bwMode="auto">
          <a:xfrm>
            <a:off x="501650" y="3482975"/>
            <a:ext cx="306388" cy="306388"/>
          </a:xfrm>
          <a:prstGeom prst="rect">
            <a:avLst/>
          </a:prstGeom>
          <a:noFill/>
          <a:ln w="9525">
            <a:noFill/>
            <a:miter lim="800000"/>
            <a:headEnd/>
            <a:tailEnd/>
          </a:ln>
        </p:spPr>
        <p:txBody>
          <a:bodyPr>
            <a:spAutoFit/>
          </a:bodyPr>
          <a:lstStyle/>
          <a:p>
            <a:r>
              <a:rPr lang="en-US" sz="1400" i="1"/>
              <a:t>a</a:t>
            </a:r>
          </a:p>
        </p:txBody>
      </p:sp>
      <p:sp>
        <p:nvSpPr>
          <p:cNvPr id="40976" name="TextBox 53"/>
          <p:cNvSpPr txBox="1">
            <a:spLocks noChangeArrowheads="1"/>
          </p:cNvSpPr>
          <p:nvPr/>
        </p:nvSpPr>
        <p:spPr bwMode="auto">
          <a:xfrm>
            <a:off x="1879600" y="1584325"/>
            <a:ext cx="614363" cy="307975"/>
          </a:xfrm>
          <a:prstGeom prst="rect">
            <a:avLst/>
          </a:prstGeom>
          <a:noFill/>
          <a:ln w="9525">
            <a:noFill/>
            <a:miter lim="800000"/>
            <a:headEnd/>
            <a:tailEnd/>
          </a:ln>
        </p:spPr>
        <p:txBody>
          <a:bodyPr>
            <a:spAutoFit/>
          </a:bodyPr>
          <a:lstStyle/>
          <a:p>
            <a:pPr algn="ctr"/>
            <a:r>
              <a:rPr lang="en-US" sz="1400"/>
              <a:t>m</a:t>
            </a:r>
          </a:p>
        </p:txBody>
      </p:sp>
      <p:sp>
        <p:nvSpPr>
          <p:cNvPr id="40977" name="TextBox 54"/>
          <p:cNvSpPr txBox="1">
            <a:spLocks noChangeArrowheads="1"/>
          </p:cNvSpPr>
          <p:nvPr/>
        </p:nvSpPr>
        <p:spPr bwMode="auto">
          <a:xfrm>
            <a:off x="1879600" y="1798638"/>
            <a:ext cx="614363" cy="307975"/>
          </a:xfrm>
          <a:prstGeom prst="rect">
            <a:avLst/>
          </a:prstGeom>
          <a:noFill/>
          <a:ln w="9525">
            <a:noFill/>
            <a:miter lim="800000"/>
            <a:headEnd/>
            <a:tailEnd/>
          </a:ln>
        </p:spPr>
        <p:txBody>
          <a:bodyPr>
            <a:spAutoFit/>
          </a:bodyPr>
          <a:lstStyle/>
          <a:p>
            <a:pPr algn="ctr"/>
            <a:r>
              <a:rPr lang="en-US" sz="1400"/>
              <a:t>s</a:t>
            </a:r>
          </a:p>
        </p:txBody>
      </p:sp>
      <p:cxnSp>
        <p:nvCxnSpPr>
          <p:cNvPr id="56" name="Straight Connector 55"/>
          <p:cNvCxnSpPr/>
          <p:nvPr/>
        </p:nvCxnSpPr>
        <p:spPr>
          <a:xfrm>
            <a:off x="2076450" y="1857375"/>
            <a:ext cx="220663"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0979" name="TextBox 56"/>
          <p:cNvSpPr txBox="1">
            <a:spLocks noChangeArrowheads="1"/>
          </p:cNvSpPr>
          <p:nvPr/>
        </p:nvSpPr>
        <p:spPr bwMode="auto">
          <a:xfrm>
            <a:off x="1568450" y="1665288"/>
            <a:ext cx="738188" cy="307975"/>
          </a:xfrm>
          <a:prstGeom prst="rect">
            <a:avLst/>
          </a:prstGeom>
          <a:noFill/>
          <a:ln w="9525">
            <a:noFill/>
            <a:miter lim="800000"/>
            <a:headEnd/>
            <a:tailEnd/>
          </a:ln>
        </p:spPr>
        <p:txBody>
          <a:bodyPr>
            <a:spAutoFit/>
          </a:bodyPr>
          <a:lstStyle/>
          <a:p>
            <a:r>
              <a:rPr lang="en-US" sz="1400"/>
              <a:t>=</a:t>
            </a:r>
            <a:r>
              <a:rPr lang="en-US" sz="800"/>
              <a:t> </a:t>
            </a:r>
            <a:r>
              <a:rPr lang="en-US" sz="1400"/>
              <a:t>28</a:t>
            </a:r>
          </a:p>
        </p:txBody>
      </p:sp>
      <p:sp>
        <p:nvSpPr>
          <p:cNvPr id="40980" name="TextBox 33"/>
          <p:cNvSpPr txBox="1">
            <a:spLocks noChangeArrowheads="1"/>
          </p:cNvSpPr>
          <p:nvPr/>
        </p:nvSpPr>
        <p:spPr bwMode="auto">
          <a:xfrm>
            <a:off x="693738" y="1671638"/>
            <a:ext cx="766762" cy="307975"/>
          </a:xfrm>
          <a:prstGeom prst="rect">
            <a:avLst/>
          </a:prstGeom>
          <a:noFill/>
          <a:ln w="9525">
            <a:noFill/>
            <a:miter lim="800000"/>
            <a:headEnd/>
            <a:tailEnd/>
          </a:ln>
        </p:spPr>
        <p:txBody>
          <a:bodyPr>
            <a:spAutoFit/>
          </a:bodyPr>
          <a:lstStyle/>
          <a:p>
            <a:r>
              <a:rPr lang="en-US" sz="1400"/>
              <a:t>=</a:t>
            </a:r>
          </a:p>
        </p:txBody>
      </p:sp>
      <p:sp>
        <p:nvSpPr>
          <p:cNvPr id="40981" name="TextBox 23"/>
          <p:cNvSpPr txBox="1">
            <a:spLocks noChangeArrowheads="1"/>
          </p:cNvSpPr>
          <p:nvPr/>
        </p:nvSpPr>
        <p:spPr bwMode="auto">
          <a:xfrm>
            <a:off x="309563" y="3965575"/>
            <a:ext cx="576262" cy="306388"/>
          </a:xfrm>
          <a:prstGeom prst="rect">
            <a:avLst/>
          </a:prstGeom>
          <a:noFill/>
          <a:ln w="9525">
            <a:noFill/>
            <a:miter lim="800000"/>
            <a:headEnd/>
            <a:tailEnd/>
          </a:ln>
        </p:spPr>
        <p:txBody>
          <a:bodyPr>
            <a:spAutoFit/>
          </a:bodyPr>
          <a:lstStyle/>
          <a:p>
            <a:r>
              <a:rPr lang="en-US" sz="1400" i="1"/>
              <a:t>v</a:t>
            </a:r>
            <a:r>
              <a:rPr lang="en-US" sz="800" i="1"/>
              <a:t> </a:t>
            </a:r>
            <a:r>
              <a:rPr lang="en-US" sz="1400"/>
              <a:t>(</a:t>
            </a:r>
            <a:r>
              <a:rPr lang="en-US" sz="1400" i="1"/>
              <a:t>t</a:t>
            </a:r>
            <a:r>
              <a:rPr lang="en-US" sz="1400"/>
              <a:t>)</a:t>
            </a:r>
          </a:p>
        </p:txBody>
      </p:sp>
      <p:sp>
        <p:nvSpPr>
          <p:cNvPr id="40982" name="TextBox 33"/>
          <p:cNvSpPr txBox="1">
            <a:spLocks noChangeArrowheads="1"/>
          </p:cNvSpPr>
          <p:nvPr/>
        </p:nvSpPr>
        <p:spPr bwMode="auto">
          <a:xfrm>
            <a:off x="693738" y="3960813"/>
            <a:ext cx="1881187" cy="307975"/>
          </a:xfrm>
          <a:prstGeom prst="rect">
            <a:avLst/>
          </a:prstGeom>
          <a:noFill/>
          <a:ln w="9525">
            <a:noFill/>
            <a:miter lim="800000"/>
            <a:headEnd/>
            <a:tailEnd/>
          </a:ln>
        </p:spPr>
        <p:txBody>
          <a:bodyPr>
            <a:spAutoFit/>
          </a:bodyPr>
          <a:lstStyle/>
          <a:p>
            <a:r>
              <a:rPr lang="en-US" sz="1400">
                <a:solidFill>
                  <a:schemeClr val="bg1"/>
                </a:solidFill>
              </a:rPr>
              <a:t>=</a:t>
            </a:r>
            <a:r>
              <a:rPr lang="en-US" sz="800">
                <a:solidFill>
                  <a:schemeClr val="bg1"/>
                </a:solidFill>
              </a:rPr>
              <a:t> </a:t>
            </a:r>
            <a:r>
              <a:rPr lang="en-US" sz="1400" i="1"/>
              <a:t>v</a:t>
            </a:r>
            <a:r>
              <a:rPr lang="en-US" sz="1400"/>
              <a:t>(0)</a:t>
            </a:r>
            <a:r>
              <a:rPr lang="en-US" sz="1400">
                <a:latin typeface="MS Gothic" pitchFamily="49" charset="-128"/>
                <a:ea typeface="MS Gothic" pitchFamily="49" charset="-128"/>
              </a:rPr>
              <a:t>+</a:t>
            </a:r>
            <a:r>
              <a:rPr lang="en-US" sz="1400" i="1"/>
              <a:t>at = </a:t>
            </a:r>
            <a:r>
              <a:rPr lang="en-US" sz="1400"/>
              <a:t>28</a:t>
            </a:r>
            <a:r>
              <a:rPr lang="en-US" sz="1400">
                <a:latin typeface="MS Gothic" pitchFamily="49" charset="-128"/>
                <a:ea typeface="MS Gothic" pitchFamily="49" charset="-128"/>
              </a:rPr>
              <a:t>−</a:t>
            </a:r>
            <a:r>
              <a:rPr lang="en-US" sz="1400"/>
              <a:t>7</a:t>
            </a:r>
            <a:r>
              <a:rPr lang="en-US" sz="1400" i="1"/>
              <a:t>t</a:t>
            </a:r>
          </a:p>
        </p:txBody>
      </p:sp>
      <p:sp>
        <p:nvSpPr>
          <p:cNvPr id="40983" name="TextBox 33"/>
          <p:cNvSpPr txBox="1">
            <a:spLocks noChangeArrowheads="1"/>
          </p:cNvSpPr>
          <p:nvPr/>
        </p:nvSpPr>
        <p:spPr bwMode="auto">
          <a:xfrm>
            <a:off x="692150" y="3963988"/>
            <a:ext cx="269875" cy="307975"/>
          </a:xfrm>
          <a:prstGeom prst="rect">
            <a:avLst/>
          </a:prstGeom>
          <a:noFill/>
          <a:ln w="9525">
            <a:noFill/>
            <a:miter lim="800000"/>
            <a:headEnd/>
            <a:tailEnd/>
          </a:ln>
        </p:spPr>
        <p:txBody>
          <a:bodyPr>
            <a:spAutoFit/>
          </a:bodyPr>
          <a:lstStyle/>
          <a:p>
            <a:r>
              <a:rPr lang="en-US" sz="1400"/>
              <a:t>=</a:t>
            </a:r>
          </a:p>
        </p:txBody>
      </p:sp>
      <p:sp>
        <p:nvSpPr>
          <p:cNvPr id="40984" name="TextBox 23"/>
          <p:cNvSpPr txBox="1">
            <a:spLocks noChangeArrowheads="1"/>
          </p:cNvSpPr>
          <p:nvPr/>
        </p:nvSpPr>
        <p:spPr bwMode="auto">
          <a:xfrm>
            <a:off x="309563" y="4430713"/>
            <a:ext cx="576262" cy="306387"/>
          </a:xfrm>
          <a:prstGeom prst="rect">
            <a:avLst/>
          </a:prstGeom>
          <a:noFill/>
          <a:ln w="9525">
            <a:noFill/>
            <a:miter lim="800000"/>
            <a:headEnd/>
            <a:tailEnd/>
          </a:ln>
        </p:spPr>
        <p:txBody>
          <a:bodyPr>
            <a:spAutoFit/>
          </a:bodyPr>
          <a:lstStyle/>
          <a:p>
            <a:r>
              <a:rPr lang="en-US" sz="1400" i="1"/>
              <a:t>x</a:t>
            </a:r>
            <a:r>
              <a:rPr lang="en-US" sz="800" i="1"/>
              <a:t> </a:t>
            </a:r>
            <a:r>
              <a:rPr lang="en-US" sz="1400"/>
              <a:t>(</a:t>
            </a:r>
            <a:r>
              <a:rPr lang="en-US" sz="1400" i="1"/>
              <a:t>t</a:t>
            </a:r>
            <a:r>
              <a:rPr lang="en-US" sz="1400"/>
              <a:t>)</a:t>
            </a:r>
          </a:p>
        </p:txBody>
      </p:sp>
      <p:sp>
        <p:nvSpPr>
          <p:cNvPr id="40985" name="TextBox 33"/>
          <p:cNvSpPr txBox="1">
            <a:spLocks noChangeArrowheads="1"/>
          </p:cNvSpPr>
          <p:nvPr/>
        </p:nvSpPr>
        <p:spPr bwMode="auto">
          <a:xfrm>
            <a:off x="1743075" y="4425950"/>
            <a:ext cx="1370013" cy="307975"/>
          </a:xfrm>
          <a:prstGeom prst="rect">
            <a:avLst/>
          </a:prstGeom>
          <a:noFill/>
          <a:ln w="9525">
            <a:noFill/>
            <a:miter lim="800000"/>
            <a:headEnd/>
            <a:tailEnd/>
          </a:ln>
        </p:spPr>
        <p:txBody>
          <a:bodyPr>
            <a:spAutoFit/>
          </a:bodyPr>
          <a:lstStyle/>
          <a:p>
            <a:r>
              <a:rPr lang="en-US" sz="1400">
                <a:solidFill>
                  <a:schemeClr val="bg1"/>
                </a:solidFill>
              </a:rPr>
              <a:t>=</a:t>
            </a:r>
            <a:r>
              <a:rPr lang="en-US" sz="800">
                <a:solidFill>
                  <a:schemeClr val="bg1"/>
                </a:solidFill>
              </a:rPr>
              <a:t> </a:t>
            </a:r>
            <a:r>
              <a:rPr lang="en-US" sz="1400"/>
              <a:t>28</a:t>
            </a:r>
            <a:r>
              <a:rPr lang="en-US" sz="1400" i="1"/>
              <a:t>t</a:t>
            </a:r>
            <a:r>
              <a:rPr lang="en-US" sz="1400"/>
              <a:t> </a:t>
            </a:r>
            <a:r>
              <a:rPr lang="en-US" sz="1400">
                <a:latin typeface="MS Gothic" pitchFamily="49" charset="-128"/>
                <a:ea typeface="MS Gothic" pitchFamily="49" charset="-128"/>
              </a:rPr>
              <a:t>−</a:t>
            </a:r>
            <a:r>
              <a:rPr lang="en-US" sz="1400"/>
              <a:t>      </a:t>
            </a:r>
            <a:r>
              <a:rPr lang="en-US" sz="1400" i="1"/>
              <a:t>t </a:t>
            </a:r>
            <a:r>
              <a:rPr lang="en-US" sz="1400" baseline="30000"/>
              <a:t>2</a:t>
            </a:r>
          </a:p>
        </p:txBody>
      </p:sp>
      <p:sp>
        <p:nvSpPr>
          <p:cNvPr id="40986" name="TextBox 33"/>
          <p:cNvSpPr txBox="1">
            <a:spLocks noChangeArrowheads="1"/>
          </p:cNvSpPr>
          <p:nvPr/>
        </p:nvSpPr>
        <p:spPr bwMode="auto">
          <a:xfrm>
            <a:off x="1743075" y="4430713"/>
            <a:ext cx="268288" cy="307975"/>
          </a:xfrm>
          <a:prstGeom prst="rect">
            <a:avLst/>
          </a:prstGeom>
          <a:noFill/>
          <a:ln w="9525">
            <a:noFill/>
            <a:miter lim="800000"/>
            <a:headEnd/>
            <a:tailEnd/>
          </a:ln>
        </p:spPr>
        <p:txBody>
          <a:bodyPr>
            <a:spAutoFit/>
          </a:bodyPr>
          <a:lstStyle/>
          <a:p>
            <a:r>
              <a:rPr lang="en-US" sz="1400"/>
              <a:t>=</a:t>
            </a:r>
          </a:p>
        </p:txBody>
      </p:sp>
      <p:sp>
        <p:nvSpPr>
          <p:cNvPr id="40987" name="TextBox 53"/>
          <p:cNvSpPr txBox="1">
            <a:spLocks noChangeArrowheads="1"/>
          </p:cNvSpPr>
          <p:nvPr/>
        </p:nvSpPr>
        <p:spPr bwMode="auto">
          <a:xfrm>
            <a:off x="2281238" y="4310063"/>
            <a:ext cx="614362" cy="307975"/>
          </a:xfrm>
          <a:prstGeom prst="rect">
            <a:avLst/>
          </a:prstGeom>
          <a:noFill/>
          <a:ln w="9525">
            <a:noFill/>
            <a:miter lim="800000"/>
            <a:headEnd/>
            <a:tailEnd/>
          </a:ln>
        </p:spPr>
        <p:txBody>
          <a:bodyPr>
            <a:spAutoFit/>
          </a:bodyPr>
          <a:lstStyle/>
          <a:p>
            <a:pPr algn="ctr"/>
            <a:r>
              <a:rPr lang="en-US" sz="1400"/>
              <a:t>7</a:t>
            </a:r>
          </a:p>
        </p:txBody>
      </p:sp>
      <p:sp>
        <p:nvSpPr>
          <p:cNvPr id="40988" name="TextBox 54"/>
          <p:cNvSpPr txBox="1">
            <a:spLocks noChangeArrowheads="1"/>
          </p:cNvSpPr>
          <p:nvPr/>
        </p:nvSpPr>
        <p:spPr bwMode="auto">
          <a:xfrm>
            <a:off x="2281238" y="4524375"/>
            <a:ext cx="614362" cy="307975"/>
          </a:xfrm>
          <a:prstGeom prst="rect">
            <a:avLst/>
          </a:prstGeom>
          <a:noFill/>
          <a:ln w="9525">
            <a:noFill/>
            <a:miter lim="800000"/>
            <a:headEnd/>
            <a:tailEnd/>
          </a:ln>
        </p:spPr>
        <p:txBody>
          <a:bodyPr>
            <a:spAutoFit/>
          </a:bodyPr>
          <a:lstStyle/>
          <a:p>
            <a:pPr algn="ctr"/>
            <a:r>
              <a:rPr lang="en-US" sz="1400"/>
              <a:t>2</a:t>
            </a:r>
          </a:p>
        </p:txBody>
      </p:sp>
      <p:cxnSp>
        <p:nvCxnSpPr>
          <p:cNvPr id="36" name="Straight Connector 35"/>
          <p:cNvCxnSpPr/>
          <p:nvPr/>
        </p:nvCxnSpPr>
        <p:spPr>
          <a:xfrm>
            <a:off x="2479675" y="4583113"/>
            <a:ext cx="217488"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0990" name="TextBox 59"/>
          <p:cNvSpPr txBox="1">
            <a:spLocks noChangeArrowheads="1"/>
          </p:cNvSpPr>
          <p:nvPr/>
        </p:nvSpPr>
        <p:spPr bwMode="auto">
          <a:xfrm>
            <a:off x="246063" y="2495550"/>
            <a:ext cx="600075" cy="306388"/>
          </a:xfrm>
          <a:prstGeom prst="rect">
            <a:avLst/>
          </a:prstGeom>
          <a:noFill/>
          <a:ln w="9525">
            <a:noFill/>
            <a:miter lim="800000"/>
            <a:headEnd/>
            <a:tailEnd/>
          </a:ln>
        </p:spPr>
        <p:txBody>
          <a:bodyPr>
            <a:spAutoFit/>
          </a:bodyPr>
          <a:lstStyle/>
          <a:p>
            <a:pPr algn="r"/>
            <a:r>
              <a:rPr lang="en-US" sz="1400" i="1"/>
              <a:t>x</a:t>
            </a:r>
            <a:r>
              <a:rPr lang="en-US" sz="800" i="1"/>
              <a:t> </a:t>
            </a:r>
            <a:r>
              <a:rPr lang="en-US" sz="1400"/>
              <a:t>(0)</a:t>
            </a:r>
          </a:p>
        </p:txBody>
      </p:sp>
      <p:sp>
        <p:nvSpPr>
          <p:cNvPr id="40991" name="TextBox 61"/>
          <p:cNvSpPr txBox="1">
            <a:spLocks noChangeArrowheads="1"/>
          </p:cNvSpPr>
          <p:nvPr/>
        </p:nvSpPr>
        <p:spPr bwMode="auto">
          <a:xfrm>
            <a:off x="688975" y="2490788"/>
            <a:ext cx="768350" cy="307975"/>
          </a:xfrm>
          <a:prstGeom prst="rect">
            <a:avLst/>
          </a:prstGeom>
          <a:noFill/>
          <a:ln w="9525">
            <a:noFill/>
            <a:miter lim="800000"/>
            <a:headEnd/>
            <a:tailEnd/>
          </a:ln>
        </p:spPr>
        <p:txBody>
          <a:bodyPr>
            <a:spAutoFit/>
          </a:bodyPr>
          <a:lstStyle/>
          <a:p>
            <a:r>
              <a:rPr lang="en-US" sz="1400"/>
              <a:t>= 0 m</a:t>
            </a:r>
          </a:p>
        </p:txBody>
      </p:sp>
      <p:sp>
        <p:nvSpPr>
          <p:cNvPr id="40992" name="TextBox 37"/>
          <p:cNvSpPr txBox="1">
            <a:spLocks noChangeArrowheads="1"/>
          </p:cNvSpPr>
          <p:nvPr/>
        </p:nvSpPr>
        <p:spPr bwMode="auto">
          <a:xfrm>
            <a:off x="769938" y="3621088"/>
            <a:ext cx="614362" cy="306387"/>
          </a:xfrm>
          <a:prstGeom prst="rect">
            <a:avLst/>
          </a:prstGeom>
          <a:noFill/>
          <a:ln w="9525">
            <a:noFill/>
            <a:miter lim="800000"/>
            <a:headEnd/>
            <a:tailEnd/>
          </a:ln>
        </p:spPr>
        <p:txBody>
          <a:bodyPr>
            <a:spAutoFit/>
          </a:bodyPr>
          <a:lstStyle/>
          <a:p>
            <a:pPr algn="ctr"/>
            <a:r>
              <a:rPr lang="en-US" sz="1400" i="1"/>
              <a:t>m</a:t>
            </a:r>
            <a:endParaRPr lang="en-US" sz="1400" i="1" baseline="30000"/>
          </a:p>
        </p:txBody>
      </p:sp>
      <p:cxnSp>
        <p:nvCxnSpPr>
          <p:cNvPr id="44" name="Straight Connector 43"/>
          <p:cNvCxnSpPr/>
          <p:nvPr/>
        </p:nvCxnSpPr>
        <p:spPr>
          <a:xfrm>
            <a:off x="966788" y="3659188"/>
            <a:ext cx="220662"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0994" name="TextBox 4"/>
          <p:cNvSpPr txBox="1">
            <a:spLocks noChangeArrowheads="1"/>
          </p:cNvSpPr>
          <p:nvPr/>
        </p:nvSpPr>
        <p:spPr bwMode="auto">
          <a:xfrm>
            <a:off x="1154113" y="3482975"/>
            <a:ext cx="576262" cy="307975"/>
          </a:xfrm>
          <a:prstGeom prst="rect">
            <a:avLst/>
          </a:prstGeom>
          <a:noFill/>
          <a:ln w="9525">
            <a:noFill/>
            <a:miter lim="800000"/>
            <a:headEnd/>
            <a:tailEnd/>
          </a:ln>
        </p:spPr>
        <p:txBody>
          <a:bodyPr>
            <a:spAutoFit/>
          </a:bodyPr>
          <a:lstStyle/>
          <a:p>
            <a:r>
              <a:rPr lang="en-US" sz="1400"/>
              <a:t>= </a:t>
            </a:r>
            <a:r>
              <a:rPr lang="en-US" sz="1400">
                <a:latin typeface="MS Gothic" pitchFamily="49" charset="-128"/>
                <a:ea typeface="MS Gothic" pitchFamily="49" charset="-128"/>
              </a:rPr>
              <a:t>−</a:t>
            </a:r>
            <a:r>
              <a:rPr lang="en-US" sz="1400"/>
              <a:t>7</a:t>
            </a:r>
          </a:p>
        </p:txBody>
      </p:sp>
      <p:sp>
        <p:nvSpPr>
          <p:cNvPr id="40995" name="TextBox 45"/>
          <p:cNvSpPr txBox="1">
            <a:spLocks noChangeArrowheads="1"/>
          </p:cNvSpPr>
          <p:nvPr/>
        </p:nvSpPr>
        <p:spPr bwMode="auto">
          <a:xfrm>
            <a:off x="923925" y="3389313"/>
            <a:ext cx="344488" cy="307975"/>
          </a:xfrm>
          <a:prstGeom prst="rect">
            <a:avLst/>
          </a:prstGeom>
          <a:noFill/>
          <a:ln w="9525">
            <a:noFill/>
            <a:miter lim="800000"/>
            <a:headEnd/>
            <a:tailEnd/>
          </a:ln>
        </p:spPr>
        <p:txBody>
          <a:bodyPr>
            <a:spAutoFit/>
          </a:bodyPr>
          <a:lstStyle/>
          <a:p>
            <a:r>
              <a:rPr lang="en-US" sz="1400" i="1"/>
              <a:t>F</a:t>
            </a:r>
          </a:p>
        </p:txBody>
      </p:sp>
      <p:pic>
        <p:nvPicPr>
          <p:cNvPr id="40996" name="Picture 1" descr="integral_sign.png"/>
          <p:cNvPicPr>
            <a:picLocks noChangeAspect="1"/>
          </p:cNvPicPr>
          <p:nvPr/>
        </p:nvPicPr>
        <p:blipFill>
          <a:blip r:embed="rId4"/>
          <a:srcRect/>
          <a:stretch>
            <a:fillRect/>
          </a:stretch>
        </p:blipFill>
        <p:spPr bwMode="auto">
          <a:xfrm>
            <a:off x="808038" y="4333875"/>
            <a:ext cx="322262" cy="515938"/>
          </a:xfrm>
          <a:prstGeom prst="rect">
            <a:avLst/>
          </a:prstGeom>
          <a:noFill/>
          <a:ln w="9525">
            <a:noFill/>
            <a:miter lim="800000"/>
            <a:headEnd/>
            <a:tailEnd/>
          </a:ln>
        </p:spPr>
      </p:pic>
      <p:sp>
        <p:nvSpPr>
          <p:cNvPr id="40997" name="TextBox 33"/>
          <p:cNvSpPr txBox="1">
            <a:spLocks noChangeArrowheads="1"/>
          </p:cNvSpPr>
          <p:nvPr/>
        </p:nvSpPr>
        <p:spPr bwMode="auto">
          <a:xfrm>
            <a:off x="693738" y="4422775"/>
            <a:ext cx="268287" cy="307975"/>
          </a:xfrm>
          <a:prstGeom prst="rect">
            <a:avLst/>
          </a:prstGeom>
          <a:noFill/>
          <a:ln w="9525">
            <a:noFill/>
            <a:miter lim="800000"/>
            <a:headEnd/>
            <a:tailEnd/>
          </a:ln>
        </p:spPr>
        <p:txBody>
          <a:bodyPr>
            <a:spAutoFit/>
          </a:bodyPr>
          <a:lstStyle/>
          <a:p>
            <a:r>
              <a:rPr lang="en-US" sz="1400"/>
              <a:t>=</a:t>
            </a:r>
          </a:p>
        </p:txBody>
      </p:sp>
      <p:sp>
        <p:nvSpPr>
          <p:cNvPr id="40998" name="TextBox 33"/>
          <p:cNvSpPr txBox="1">
            <a:spLocks noChangeArrowheads="1"/>
          </p:cNvSpPr>
          <p:nvPr/>
        </p:nvSpPr>
        <p:spPr bwMode="auto">
          <a:xfrm>
            <a:off x="885825" y="4657725"/>
            <a:ext cx="306388" cy="261938"/>
          </a:xfrm>
          <a:prstGeom prst="rect">
            <a:avLst/>
          </a:prstGeom>
          <a:noFill/>
          <a:ln w="9525">
            <a:noFill/>
            <a:miter lim="800000"/>
            <a:headEnd/>
            <a:tailEnd/>
          </a:ln>
        </p:spPr>
        <p:txBody>
          <a:bodyPr>
            <a:spAutoFit/>
          </a:bodyPr>
          <a:lstStyle/>
          <a:p>
            <a:r>
              <a:rPr lang="en-US" sz="1100"/>
              <a:t>0</a:t>
            </a:r>
            <a:endParaRPr lang="en-US" sz="1100" i="1"/>
          </a:p>
        </p:txBody>
      </p:sp>
      <p:sp>
        <p:nvSpPr>
          <p:cNvPr id="40999" name="TextBox 33"/>
          <p:cNvSpPr txBox="1">
            <a:spLocks noChangeArrowheads="1"/>
          </p:cNvSpPr>
          <p:nvPr/>
        </p:nvSpPr>
        <p:spPr bwMode="auto">
          <a:xfrm>
            <a:off x="1038225" y="4273550"/>
            <a:ext cx="307975" cy="261938"/>
          </a:xfrm>
          <a:prstGeom prst="rect">
            <a:avLst/>
          </a:prstGeom>
          <a:noFill/>
          <a:ln w="9525">
            <a:noFill/>
            <a:miter lim="800000"/>
            <a:headEnd/>
            <a:tailEnd/>
          </a:ln>
        </p:spPr>
        <p:txBody>
          <a:bodyPr>
            <a:spAutoFit/>
          </a:bodyPr>
          <a:lstStyle/>
          <a:p>
            <a:r>
              <a:rPr lang="en-US" sz="1100" i="1"/>
              <a:t>t</a:t>
            </a:r>
          </a:p>
        </p:txBody>
      </p:sp>
      <p:sp>
        <p:nvSpPr>
          <p:cNvPr id="41000" name="TextBox 33"/>
          <p:cNvSpPr txBox="1">
            <a:spLocks noChangeArrowheads="1"/>
          </p:cNvSpPr>
          <p:nvPr/>
        </p:nvSpPr>
        <p:spPr bwMode="auto">
          <a:xfrm>
            <a:off x="1077913" y="4435475"/>
            <a:ext cx="920750" cy="307975"/>
          </a:xfrm>
          <a:prstGeom prst="rect">
            <a:avLst/>
          </a:prstGeom>
          <a:noFill/>
          <a:ln w="9525">
            <a:noFill/>
            <a:miter lim="800000"/>
            <a:headEnd/>
            <a:tailEnd/>
          </a:ln>
        </p:spPr>
        <p:txBody>
          <a:bodyPr>
            <a:spAutoFit/>
          </a:bodyPr>
          <a:lstStyle/>
          <a:p>
            <a:r>
              <a:rPr lang="en-US" sz="1400" i="1"/>
              <a:t>v</a:t>
            </a:r>
            <a:r>
              <a:rPr lang="en-US" sz="1400"/>
              <a:t>(</a:t>
            </a:r>
            <a:r>
              <a:rPr lang="en-US" sz="1400" i="1"/>
              <a:t>t’</a:t>
            </a:r>
            <a:r>
              <a:rPr lang="en-US" sz="1400"/>
              <a:t> )d</a:t>
            </a:r>
            <a:r>
              <a:rPr lang="en-US" sz="1400" i="1"/>
              <a:t>t’</a:t>
            </a:r>
          </a:p>
        </p:txBody>
      </p:sp>
      <p:sp>
        <p:nvSpPr>
          <p:cNvPr id="41001" name="Oval 24"/>
          <p:cNvSpPr>
            <a:spLocks noChangeAspect="1" noChangeArrowheads="1"/>
          </p:cNvSpPr>
          <p:nvPr/>
        </p:nvSpPr>
        <p:spPr bwMode="auto">
          <a:xfrm>
            <a:off x="5535613" y="3505200"/>
            <a:ext cx="457200" cy="457200"/>
          </a:xfrm>
          <a:prstGeom prst="ellipse">
            <a:avLst/>
          </a:prstGeom>
          <a:solidFill>
            <a:srgbClr val="FFFFFF"/>
          </a:solidFill>
          <a:ln w="19050">
            <a:solidFill>
              <a:schemeClr val="tx1"/>
            </a:solidFill>
            <a:round/>
            <a:headEnd/>
            <a:tailEnd/>
          </a:ln>
        </p:spPr>
        <p:txBody>
          <a:bodyPr wrap="none" anchor="ctr"/>
          <a:lstStyle/>
          <a:p>
            <a:pPr algn="ctr"/>
            <a:r>
              <a:rPr lang="en-US" sz="1400">
                <a:latin typeface="Arial" charset="0"/>
              </a:rPr>
              <a:t>Na</a:t>
            </a:r>
            <a:r>
              <a:rPr lang="en-US" sz="1400" baseline="30000">
                <a:latin typeface="Arial" charset="0"/>
              </a:rPr>
              <a:t>+</a:t>
            </a:r>
          </a:p>
        </p:txBody>
      </p:sp>
      <p:sp>
        <p:nvSpPr>
          <p:cNvPr id="41002" name="Oval 27"/>
          <p:cNvSpPr>
            <a:spLocks noChangeArrowheads="1"/>
          </p:cNvSpPr>
          <p:nvPr/>
        </p:nvSpPr>
        <p:spPr bwMode="auto">
          <a:xfrm>
            <a:off x="5992813" y="2162175"/>
            <a:ext cx="584200" cy="585788"/>
          </a:xfrm>
          <a:prstGeom prst="ellipse">
            <a:avLst/>
          </a:prstGeom>
          <a:solidFill>
            <a:schemeClr val="bg1"/>
          </a:solidFill>
          <a:ln w="19050">
            <a:solidFill>
              <a:schemeClr val="tx1"/>
            </a:solidFill>
            <a:round/>
            <a:headEnd/>
            <a:tailEnd/>
          </a:ln>
        </p:spPr>
        <p:txBody>
          <a:bodyPr wrap="none" anchor="ctr"/>
          <a:lstStyle/>
          <a:p>
            <a:pPr algn="ctr" fontAlgn="ctr"/>
            <a:r>
              <a:rPr lang="en-US">
                <a:latin typeface="Arial" charset="0"/>
                <a:cs typeface="Arial" charset="0"/>
              </a:rPr>
              <a:t>Cl</a:t>
            </a:r>
            <a:r>
              <a:rPr lang="en-US" baseline="30000">
                <a:latin typeface="Arial" charset="0"/>
                <a:cs typeface="Arial" charset="0"/>
              </a:rPr>
              <a:t>-</a:t>
            </a:r>
          </a:p>
        </p:txBody>
      </p:sp>
      <p:sp>
        <p:nvSpPr>
          <p:cNvPr id="41003" name="Oval 27"/>
          <p:cNvSpPr>
            <a:spLocks noChangeArrowheads="1"/>
          </p:cNvSpPr>
          <p:nvPr/>
        </p:nvSpPr>
        <p:spPr bwMode="auto">
          <a:xfrm>
            <a:off x="6891338" y="4349750"/>
            <a:ext cx="585787" cy="585788"/>
          </a:xfrm>
          <a:prstGeom prst="ellipse">
            <a:avLst/>
          </a:prstGeom>
          <a:solidFill>
            <a:schemeClr val="bg1"/>
          </a:solidFill>
          <a:ln w="19050">
            <a:solidFill>
              <a:schemeClr val="tx1"/>
            </a:solidFill>
            <a:round/>
            <a:headEnd/>
            <a:tailEnd/>
          </a:ln>
        </p:spPr>
        <p:txBody>
          <a:bodyPr wrap="none" anchor="ctr"/>
          <a:lstStyle/>
          <a:p>
            <a:pPr algn="ctr" fontAlgn="ctr"/>
            <a:r>
              <a:rPr lang="en-US">
                <a:latin typeface="Arial" charset="0"/>
                <a:cs typeface="Arial" charset="0"/>
              </a:rPr>
              <a:t>Cl</a:t>
            </a:r>
            <a:r>
              <a:rPr lang="en-US" baseline="30000">
                <a:latin typeface="Arial" charset="0"/>
                <a:cs typeface="Arial" charset="0"/>
              </a:rPr>
              <a:t>-</a:t>
            </a:r>
          </a:p>
        </p:txBody>
      </p:sp>
      <p:sp>
        <p:nvSpPr>
          <p:cNvPr id="41004" name="TextBox 23"/>
          <p:cNvSpPr txBox="1">
            <a:spLocks noChangeArrowheads="1"/>
          </p:cNvSpPr>
          <p:nvPr/>
        </p:nvSpPr>
        <p:spPr bwMode="auto">
          <a:xfrm>
            <a:off x="5570538" y="1816100"/>
            <a:ext cx="1458912" cy="307975"/>
          </a:xfrm>
          <a:prstGeom prst="rect">
            <a:avLst/>
          </a:prstGeom>
          <a:noFill/>
          <a:ln w="9525">
            <a:noFill/>
            <a:miter lim="800000"/>
            <a:headEnd/>
            <a:tailEnd/>
          </a:ln>
        </p:spPr>
        <p:txBody>
          <a:bodyPr>
            <a:spAutoFit/>
          </a:bodyPr>
          <a:lstStyle/>
          <a:p>
            <a:pPr algn="ctr"/>
            <a:r>
              <a:rPr lang="en-US" sz="1400" i="1"/>
              <a:t>x</a:t>
            </a:r>
            <a:r>
              <a:rPr lang="en-US" sz="1400" baseline="-25000"/>
              <a:t>2</a:t>
            </a:r>
            <a:r>
              <a:rPr lang="en-US" sz="1400"/>
              <a:t>(d</a:t>
            </a:r>
            <a:r>
              <a:rPr lang="en-US" sz="1400" i="1"/>
              <a:t>t</a:t>
            </a:r>
            <a:r>
              <a:rPr lang="en-US" sz="1400"/>
              <a:t>),</a:t>
            </a:r>
            <a:r>
              <a:rPr lang="en-US" sz="1400" i="1"/>
              <a:t> v</a:t>
            </a:r>
            <a:r>
              <a:rPr lang="en-US" sz="1400" baseline="-25000"/>
              <a:t>2</a:t>
            </a:r>
            <a:r>
              <a:rPr lang="en-US" sz="1400"/>
              <a:t>(d</a:t>
            </a:r>
            <a:r>
              <a:rPr lang="en-US" sz="1400" i="1"/>
              <a:t>t</a:t>
            </a:r>
            <a:r>
              <a:rPr lang="en-US" sz="1400"/>
              <a:t>)</a:t>
            </a:r>
          </a:p>
        </p:txBody>
      </p:sp>
      <p:sp>
        <p:nvSpPr>
          <p:cNvPr id="41005" name="TextBox 23"/>
          <p:cNvSpPr txBox="1">
            <a:spLocks noChangeArrowheads="1"/>
          </p:cNvSpPr>
          <p:nvPr/>
        </p:nvSpPr>
        <p:spPr bwMode="auto">
          <a:xfrm>
            <a:off x="6453188" y="4905375"/>
            <a:ext cx="1460500" cy="307975"/>
          </a:xfrm>
          <a:prstGeom prst="rect">
            <a:avLst/>
          </a:prstGeom>
          <a:noFill/>
          <a:ln w="9525">
            <a:noFill/>
            <a:miter lim="800000"/>
            <a:headEnd/>
            <a:tailEnd/>
          </a:ln>
        </p:spPr>
        <p:txBody>
          <a:bodyPr>
            <a:spAutoFit/>
          </a:bodyPr>
          <a:lstStyle/>
          <a:p>
            <a:pPr algn="ctr"/>
            <a:r>
              <a:rPr lang="en-US" sz="1400" i="1"/>
              <a:t>x</a:t>
            </a:r>
            <a:r>
              <a:rPr lang="en-US" sz="1400" baseline="-25000"/>
              <a:t>3</a:t>
            </a:r>
            <a:r>
              <a:rPr lang="en-US" sz="1400"/>
              <a:t>(d</a:t>
            </a:r>
            <a:r>
              <a:rPr lang="en-US" sz="1400" i="1"/>
              <a:t>t</a:t>
            </a:r>
            <a:r>
              <a:rPr lang="en-US" sz="1400"/>
              <a:t>),</a:t>
            </a:r>
            <a:r>
              <a:rPr lang="en-US" sz="1400" i="1"/>
              <a:t> v</a:t>
            </a:r>
            <a:r>
              <a:rPr lang="en-US" sz="1400" baseline="-25000"/>
              <a:t>3</a:t>
            </a:r>
            <a:r>
              <a:rPr lang="en-US" sz="1400"/>
              <a:t>(d</a:t>
            </a:r>
            <a:r>
              <a:rPr lang="en-US" sz="1400" i="1"/>
              <a:t>t</a:t>
            </a:r>
            <a:r>
              <a:rPr lang="en-US" sz="1400"/>
              <a:t>)</a:t>
            </a:r>
          </a:p>
        </p:txBody>
      </p:sp>
      <p:sp>
        <p:nvSpPr>
          <p:cNvPr id="41006" name="TextBox 23"/>
          <p:cNvSpPr txBox="1">
            <a:spLocks noChangeArrowheads="1"/>
          </p:cNvSpPr>
          <p:nvPr/>
        </p:nvSpPr>
        <p:spPr bwMode="auto">
          <a:xfrm>
            <a:off x="5032375" y="3927475"/>
            <a:ext cx="1460500" cy="307975"/>
          </a:xfrm>
          <a:prstGeom prst="rect">
            <a:avLst/>
          </a:prstGeom>
          <a:noFill/>
          <a:ln w="9525">
            <a:noFill/>
            <a:miter lim="800000"/>
            <a:headEnd/>
            <a:tailEnd/>
          </a:ln>
        </p:spPr>
        <p:txBody>
          <a:bodyPr>
            <a:spAutoFit/>
          </a:bodyPr>
          <a:lstStyle/>
          <a:p>
            <a:pPr algn="ctr"/>
            <a:r>
              <a:rPr lang="en-US" sz="1400" i="1"/>
              <a:t>x</a:t>
            </a:r>
            <a:r>
              <a:rPr lang="en-US" sz="1400" baseline="-25000"/>
              <a:t>1</a:t>
            </a:r>
            <a:r>
              <a:rPr lang="en-US" sz="1400"/>
              <a:t>(d</a:t>
            </a:r>
            <a:r>
              <a:rPr lang="en-US" sz="1400" i="1"/>
              <a:t>t</a:t>
            </a:r>
            <a:r>
              <a:rPr lang="en-US" sz="1400"/>
              <a:t>),</a:t>
            </a:r>
            <a:r>
              <a:rPr lang="en-US" sz="1400" i="1"/>
              <a:t> v</a:t>
            </a:r>
            <a:r>
              <a:rPr lang="en-US" sz="1400" baseline="-25000"/>
              <a:t>1</a:t>
            </a:r>
            <a:r>
              <a:rPr lang="en-US" sz="1400"/>
              <a:t>(d</a:t>
            </a:r>
            <a:r>
              <a:rPr lang="en-US" sz="1400" i="1"/>
              <a:t>t</a:t>
            </a:r>
            <a:r>
              <a:rPr lang="en-US" sz="1400"/>
              <a:t>)</a:t>
            </a:r>
          </a:p>
        </p:txBody>
      </p:sp>
      <p:cxnSp>
        <p:nvCxnSpPr>
          <p:cNvPr id="55" name="Straight Arrow Connector 54"/>
          <p:cNvCxnSpPr/>
          <p:nvPr/>
        </p:nvCxnSpPr>
        <p:spPr>
          <a:xfrm flipV="1">
            <a:off x="5992813" y="3429000"/>
            <a:ext cx="230187" cy="19843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41008" name="TextBox 23"/>
          <p:cNvSpPr txBox="1">
            <a:spLocks noChangeArrowheads="1"/>
          </p:cNvSpPr>
          <p:nvPr/>
        </p:nvSpPr>
        <p:spPr bwMode="auto">
          <a:xfrm>
            <a:off x="6164263" y="3352800"/>
            <a:ext cx="690562" cy="306388"/>
          </a:xfrm>
          <a:prstGeom prst="rect">
            <a:avLst/>
          </a:prstGeom>
          <a:noFill/>
          <a:ln w="9525">
            <a:noFill/>
            <a:miter lim="800000"/>
            <a:headEnd/>
            <a:tailEnd/>
          </a:ln>
        </p:spPr>
        <p:txBody>
          <a:bodyPr>
            <a:spAutoFit/>
          </a:bodyPr>
          <a:lstStyle/>
          <a:p>
            <a:r>
              <a:rPr lang="en-US" sz="1400" i="1"/>
              <a:t>F</a:t>
            </a:r>
            <a:r>
              <a:rPr lang="en-US" sz="1400" baseline="-25000"/>
              <a:t>1</a:t>
            </a:r>
            <a:r>
              <a:rPr lang="en-US" sz="800" i="1"/>
              <a:t> </a:t>
            </a:r>
            <a:r>
              <a:rPr lang="en-US" sz="1400"/>
              <a:t>(d</a:t>
            </a:r>
            <a:r>
              <a:rPr lang="en-US" sz="1400" i="1"/>
              <a:t>t</a:t>
            </a:r>
            <a:r>
              <a:rPr lang="en-US" sz="1400"/>
              <a:t>)</a:t>
            </a:r>
          </a:p>
        </p:txBody>
      </p:sp>
      <p:cxnSp>
        <p:nvCxnSpPr>
          <p:cNvPr id="58" name="Straight Arrow Connector 57"/>
          <p:cNvCxnSpPr/>
          <p:nvPr/>
        </p:nvCxnSpPr>
        <p:spPr>
          <a:xfrm flipH="1" flipV="1">
            <a:off x="6530975" y="4351338"/>
            <a:ext cx="361950" cy="1524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flipH="1">
            <a:off x="5954713" y="2738438"/>
            <a:ext cx="230187" cy="49847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41011" name="TextBox 23"/>
          <p:cNvSpPr txBox="1">
            <a:spLocks noChangeArrowheads="1"/>
          </p:cNvSpPr>
          <p:nvPr/>
        </p:nvSpPr>
        <p:spPr bwMode="auto">
          <a:xfrm>
            <a:off x="5454650" y="2660650"/>
            <a:ext cx="692150" cy="307975"/>
          </a:xfrm>
          <a:prstGeom prst="rect">
            <a:avLst/>
          </a:prstGeom>
          <a:noFill/>
          <a:ln w="9525">
            <a:noFill/>
            <a:miter lim="800000"/>
            <a:headEnd/>
            <a:tailEnd/>
          </a:ln>
        </p:spPr>
        <p:txBody>
          <a:bodyPr>
            <a:spAutoFit/>
          </a:bodyPr>
          <a:lstStyle/>
          <a:p>
            <a:r>
              <a:rPr lang="en-US" sz="1400" i="1"/>
              <a:t>F</a:t>
            </a:r>
            <a:r>
              <a:rPr lang="en-US" sz="1400" baseline="-25000"/>
              <a:t>2</a:t>
            </a:r>
            <a:r>
              <a:rPr lang="en-US" sz="800" i="1"/>
              <a:t> </a:t>
            </a:r>
            <a:r>
              <a:rPr lang="en-US" sz="1400"/>
              <a:t>(d</a:t>
            </a:r>
            <a:r>
              <a:rPr lang="en-US" sz="1400" i="1"/>
              <a:t>t</a:t>
            </a:r>
            <a:r>
              <a:rPr lang="en-US" sz="1400"/>
              <a:t>)</a:t>
            </a:r>
          </a:p>
        </p:txBody>
      </p:sp>
      <p:sp>
        <p:nvSpPr>
          <p:cNvPr id="41012" name="TextBox 23"/>
          <p:cNvSpPr txBox="1">
            <a:spLocks noChangeArrowheads="1"/>
          </p:cNvSpPr>
          <p:nvPr/>
        </p:nvSpPr>
        <p:spPr bwMode="auto">
          <a:xfrm>
            <a:off x="6453188" y="4043363"/>
            <a:ext cx="692150" cy="307975"/>
          </a:xfrm>
          <a:prstGeom prst="rect">
            <a:avLst/>
          </a:prstGeom>
          <a:noFill/>
          <a:ln w="9525">
            <a:noFill/>
            <a:miter lim="800000"/>
            <a:headEnd/>
            <a:tailEnd/>
          </a:ln>
        </p:spPr>
        <p:txBody>
          <a:bodyPr>
            <a:spAutoFit/>
          </a:bodyPr>
          <a:lstStyle/>
          <a:p>
            <a:r>
              <a:rPr lang="en-US" sz="1400" i="1"/>
              <a:t>F</a:t>
            </a:r>
            <a:r>
              <a:rPr lang="en-US" sz="1400" baseline="-25000"/>
              <a:t>3</a:t>
            </a:r>
            <a:r>
              <a:rPr lang="en-US" sz="800" i="1"/>
              <a:t> </a:t>
            </a:r>
            <a:r>
              <a:rPr lang="en-US" sz="1400"/>
              <a:t>(d</a:t>
            </a:r>
            <a:r>
              <a:rPr lang="en-US" sz="1400" i="1"/>
              <a:t>t</a:t>
            </a:r>
            <a:r>
              <a:rPr lang="en-US" sz="1400"/>
              <a:t>)</a:t>
            </a:r>
          </a:p>
        </p:txBody>
      </p:sp>
      <p:sp>
        <p:nvSpPr>
          <p:cNvPr id="65" name="Rectangle 64"/>
          <p:cNvSpPr/>
          <p:nvPr/>
        </p:nvSpPr>
        <p:spPr>
          <a:xfrm>
            <a:off x="231775" y="3957638"/>
            <a:ext cx="2803525" cy="960437"/>
          </a:xfrm>
          <a:prstGeom prst="rect">
            <a:avLst/>
          </a:prstGeom>
          <a:noFill/>
          <a:ln w="12700" cmpd="sng">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1014" name="Text Box 41"/>
          <p:cNvSpPr txBox="1">
            <a:spLocks noChangeArrowheads="1"/>
          </p:cNvSpPr>
          <p:nvPr/>
        </p:nvSpPr>
        <p:spPr bwMode="auto">
          <a:xfrm>
            <a:off x="590550" y="609600"/>
            <a:ext cx="7924800" cy="457200"/>
          </a:xfrm>
          <a:prstGeom prst="rect">
            <a:avLst/>
          </a:prstGeom>
          <a:noFill/>
          <a:ln w="9525">
            <a:noFill/>
            <a:miter lim="800000"/>
            <a:headEnd/>
            <a:tailEnd/>
          </a:ln>
        </p:spPr>
        <p:txBody>
          <a:bodyPr>
            <a:spAutoFit/>
          </a:bodyPr>
          <a:lstStyle/>
          <a:p>
            <a:pPr algn="ctr" eaLnBrk="0" hangingPunct="0">
              <a:spcBef>
                <a:spcPct val="50000"/>
              </a:spcBef>
            </a:pPr>
            <a:r>
              <a:rPr lang="en-US" sz="2400" b="1">
                <a:latin typeface="Corbel" pitchFamily="34" charset="0"/>
              </a:rPr>
              <a:t>Simulate how molecules move</a:t>
            </a:r>
          </a:p>
        </p:txBody>
      </p:sp>
      <p:cxnSp>
        <p:nvCxnSpPr>
          <p:cNvPr id="3" name="Curved Connector 2"/>
          <p:cNvCxnSpPr/>
          <p:nvPr/>
        </p:nvCxnSpPr>
        <p:spPr>
          <a:xfrm rot="10800000" flipV="1">
            <a:off x="1901825" y="1854200"/>
            <a:ext cx="977900" cy="498475"/>
          </a:xfrm>
          <a:prstGeom prst="curvedConnector3">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1016" name="TextBox 56"/>
          <p:cNvSpPr txBox="1">
            <a:spLocks noChangeArrowheads="1"/>
          </p:cNvSpPr>
          <p:nvPr/>
        </p:nvSpPr>
        <p:spPr bwMode="auto">
          <a:xfrm>
            <a:off x="2803525" y="1662113"/>
            <a:ext cx="1652588" cy="368300"/>
          </a:xfrm>
          <a:prstGeom prst="rect">
            <a:avLst/>
          </a:prstGeom>
          <a:noFill/>
          <a:ln w="9525">
            <a:noFill/>
            <a:miter lim="800000"/>
            <a:headEnd/>
            <a:tailEnd/>
          </a:ln>
        </p:spPr>
        <p:txBody>
          <a:bodyPr>
            <a:spAutoFit/>
          </a:bodyPr>
          <a:lstStyle/>
          <a:p>
            <a:r>
              <a:rPr lang="en-US" b="1"/>
              <a:t>This is a car</a:t>
            </a:r>
          </a:p>
        </p:txBody>
      </p:sp>
      <p:sp>
        <p:nvSpPr>
          <p:cNvPr id="41017" name="TextBox 56"/>
          <p:cNvSpPr txBox="1">
            <a:spLocks noChangeArrowheads="1"/>
          </p:cNvSpPr>
          <p:nvPr/>
        </p:nvSpPr>
        <p:spPr bwMode="auto">
          <a:xfrm>
            <a:off x="3841750" y="5502275"/>
            <a:ext cx="5032375" cy="366713"/>
          </a:xfrm>
          <a:prstGeom prst="rect">
            <a:avLst/>
          </a:prstGeom>
          <a:noFill/>
          <a:ln w="9525">
            <a:noFill/>
            <a:miter lim="800000"/>
            <a:headEnd/>
            <a:tailEnd/>
          </a:ln>
        </p:spPr>
        <p:txBody>
          <a:bodyPr>
            <a:spAutoFit/>
          </a:bodyPr>
          <a:lstStyle/>
          <a:p>
            <a:pPr algn="ctr"/>
            <a:r>
              <a:rPr lang="en-US" b="1"/>
              <a:t>Your system looks more like this…</a:t>
            </a:r>
          </a:p>
        </p:txBody>
      </p:sp>
      <p:sp>
        <p:nvSpPr>
          <p:cNvPr id="41018" name="Text Box 4"/>
          <p:cNvSpPr txBox="1">
            <a:spLocks noChangeArrowheads="1"/>
          </p:cNvSpPr>
          <p:nvPr/>
        </p:nvSpPr>
        <p:spPr bwMode="auto">
          <a:xfrm>
            <a:off x="0" y="152400"/>
            <a:ext cx="9144000" cy="579438"/>
          </a:xfrm>
          <a:prstGeom prst="rect">
            <a:avLst/>
          </a:prstGeom>
          <a:noFill/>
          <a:ln w="9525">
            <a:noFill/>
            <a:miter lim="800000"/>
            <a:headEnd/>
            <a:tailEnd/>
          </a:ln>
        </p:spPr>
        <p:txBody>
          <a:bodyPr>
            <a:spAutoFit/>
          </a:bodyPr>
          <a:lstStyle/>
          <a:p>
            <a:pPr algn="ctr" eaLnBrk="0" hangingPunct="0">
              <a:spcBef>
                <a:spcPct val="50000"/>
              </a:spcBef>
            </a:pPr>
            <a:r>
              <a:rPr lang="en-US" sz="3200" b="1">
                <a:latin typeface="Corbel" pitchFamily="34" charset="0"/>
              </a:rPr>
              <a:t> Molecular dynamics simulations</a:t>
            </a:r>
          </a:p>
        </p:txBody>
      </p:sp>
      <p:cxnSp>
        <p:nvCxnSpPr>
          <p:cNvPr id="6" name="Straight Connector 5"/>
          <p:cNvCxnSpPr/>
          <p:nvPr/>
        </p:nvCxnSpPr>
        <p:spPr>
          <a:xfrm>
            <a:off x="3611563" y="625475"/>
            <a:ext cx="1690687"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5356225" y="625475"/>
            <a:ext cx="2057400" cy="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sp>
        <p:nvSpPr>
          <p:cNvPr id="62" name="TextBox 56"/>
          <p:cNvSpPr txBox="1">
            <a:spLocks noChangeArrowheads="1"/>
          </p:cNvSpPr>
          <p:nvPr/>
        </p:nvSpPr>
        <p:spPr bwMode="auto">
          <a:xfrm>
            <a:off x="193830" y="5080415"/>
            <a:ext cx="3072400" cy="523220"/>
          </a:xfrm>
          <a:prstGeom prst="rect">
            <a:avLst/>
          </a:prstGeom>
          <a:noFill/>
          <a:ln w="9525">
            <a:noFill/>
            <a:miter lim="800000"/>
            <a:headEnd/>
            <a:tailEnd/>
          </a:ln>
        </p:spPr>
        <p:txBody>
          <a:bodyPr wrap="square">
            <a:spAutoFit/>
          </a:bodyPr>
          <a:lstStyle/>
          <a:p>
            <a:r>
              <a:rPr lang="en-US" sz="1400" b="1" dirty="0" smtClean="0"/>
              <a:t>Can predict the position and speed of the car at any time.</a:t>
            </a:r>
            <a:endParaRPr lang="en-US" sz="1400" b="1" dirty="0"/>
          </a:p>
        </p:txBody>
      </p:sp>
    </p:spTree>
    <p:extLst>
      <p:ext uri="{BB962C8B-B14F-4D97-AF65-F5344CB8AC3E}">
        <p14:creationId xmlns:p14="http://schemas.microsoft.com/office/powerpoint/2010/main" val="247005623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1" descr="race-car-0.jpeg"/>
          <p:cNvPicPr>
            <a:picLocks noChangeAspect="1"/>
          </p:cNvPicPr>
          <p:nvPr/>
        </p:nvPicPr>
        <p:blipFill>
          <a:blip r:embed="rId3"/>
          <a:srcRect t="38699" b="31844"/>
          <a:stretch>
            <a:fillRect/>
          </a:stretch>
        </p:blipFill>
        <p:spPr bwMode="auto">
          <a:xfrm>
            <a:off x="458788" y="2122488"/>
            <a:ext cx="922337" cy="273050"/>
          </a:xfrm>
          <a:prstGeom prst="rect">
            <a:avLst/>
          </a:prstGeom>
          <a:noFill/>
          <a:ln w="9525">
            <a:noFill/>
            <a:miter lim="800000"/>
            <a:headEnd/>
            <a:tailEnd/>
          </a:ln>
        </p:spPr>
      </p:pic>
      <p:sp>
        <p:nvSpPr>
          <p:cNvPr id="43010" name="TextBox 21"/>
          <p:cNvSpPr txBox="1">
            <a:spLocks noChangeArrowheads="1"/>
          </p:cNvSpPr>
          <p:nvPr/>
        </p:nvSpPr>
        <p:spPr bwMode="auto">
          <a:xfrm>
            <a:off x="1154113" y="1585913"/>
            <a:ext cx="614362" cy="307975"/>
          </a:xfrm>
          <a:prstGeom prst="rect">
            <a:avLst/>
          </a:prstGeom>
          <a:noFill/>
          <a:ln w="9525">
            <a:noFill/>
            <a:miter lim="800000"/>
            <a:headEnd/>
            <a:tailEnd/>
          </a:ln>
        </p:spPr>
        <p:txBody>
          <a:bodyPr>
            <a:spAutoFit/>
          </a:bodyPr>
          <a:lstStyle/>
          <a:p>
            <a:pPr algn="ctr"/>
            <a:r>
              <a:rPr lang="en-US" sz="1400"/>
              <a:t>km</a:t>
            </a:r>
          </a:p>
        </p:txBody>
      </p:sp>
      <p:sp>
        <p:nvSpPr>
          <p:cNvPr id="43011" name="TextBox 22"/>
          <p:cNvSpPr txBox="1">
            <a:spLocks noChangeArrowheads="1"/>
          </p:cNvSpPr>
          <p:nvPr/>
        </p:nvSpPr>
        <p:spPr bwMode="auto">
          <a:xfrm>
            <a:off x="1154113" y="1798638"/>
            <a:ext cx="614362" cy="307975"/>
          </a:xfrm>
          <a:prstGeom prst="rect">
            <a:avLst/>
          </a:prstGeom>
          <a:noFill/>
          <a:ln w="9525">
            <a:noFill/>
            <a:miter lim="800000"/>
            <a:headEnd/>
            <a:tailEnd/>
          </a:ln>
        </p:spPr>
        <p:txBody>
          <a:bodyPr>
            <a:spAutoFit/>
          </a:bodyPr>
          <a:lstStyle/>
          <a:p>
            <a:pPr algn="ctr"/>
            <a:r>
              <a:rPr lang="en-US" sz="1400"/>
              <a:t>hr</a:t>
            </a:r>
          </a:p>
        </p:txBody>
      </p:sp>
      <p:sp>
        <p:nvSpPr>
          <p:cNvPr id="43012" name="TextBox 23"/>
          <p:cNvSpPr txBox="1">
            <a:spLocks noChangeArrowheads="1"/>
          </p:cNvSpPr>
          <p:nvPr/>
        </p:nvSpPr>
        <p:spPr bwMode="auto">
          <a:xfrm>
            <a:off x="309563" y="1671638"/>
            <a:ext cx="576262" cy="306387"/>
          </a:xfrm>
          <a:prstGeom prst="rect">
            <a:avLst/>
          </a:prstGeom>
          <a:noFill/>
          <a:ln w="9525">
            <a:noFill/>
            <a:miter lim="800000"/>
            <a:headEnd/>
            <a:tailEnd/>
          </a:ln>
        </p:spPr>
        <p:txBody>
          <a:bodyPr>
            <a:spAutoFit/>
          </a:bodyPr>
          <a:lstStyle/>
          <a:p>
            <a:r>
              <a:rPr lang="en-US" sz="1400" i="1"/>
              <a:t>v</a:t>
            </a:r>
            <a:r>
              <a:rPr lang="en-US" sz="800" i="1"/>
              <a:t> </a:t>
            </a:r>
            <a:r>
              <a:rPr lang="en-US" sz="1400"/>
              <a:t>(0)</a:t>
            </a:r>
          </a:p>
        </p:txBody>
      </p:sp>
      <p:sp>
        <p:nvSpPr>
          <p:cNvPr id="43013" name="TextBox 4"/>
          <p:cNvSpPr txBox="1">
            <a:spLocks noChangeArrowheads="1"/>
          </p:cNvSpPr>
          <p:nvPr/>
        </p:nvSpPr>
        <p:spPr bwMode="auto">
          <a:xfrm>
            <a:off x="693738" y="3482975"/>
            <a:ext cx="306387" cy="307975"/>
          </a:xfrm>
          <a:prstGeom prst="rect">
            <a:avLst/>
          </a:prstGeom>
          <a:noFill/>
          <a:ln w="9525">
            <a:noFill/>
            <a:miter lim="800000"/>
            <a:headEnd/>
            <a:tailEnd/>
          </a:ln>
        </p:spPr>
        <p:txBody>
          <a:bodyPr>
            <a:spAutoFit/>
          </a:bodyPr>
          <a:lstStyle/>
          <a:p>
            <a:r>
              <a:rPr lang="en-US" sz="1400"/>
              <a:t>= </a:t>
            </a:r>
          </a:p>
        </p:txBody>
      </p:sp>
      <p:cxnSp>
        <p:nvCxnSpPr>
          <p:cNvPr id="9" name="Straight Connector 8"/>
          <p:cNvCxnSpPr/>
          <p:nvPr/>
        </p:nvCxnSpPr>
        <p:spPr>
          <a:xfrm>
            <a:off x="1303338" y="1858963"/>
            <a:ext cx="315912"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3015" name="TextBox 33"/>
          <p:cNvSpPr txBox="1">
            <a:spLocks noChangeArrowheads="1"/>
          </p:cNvSpPr>
          <p:nvPr/>
        </p:nvSpPr>
        <p:spPr bwMode="auto">
          <a:xfrm>
            <a:off x="693738" y="1666875"/>
            <a:ext cx="766762" cy="307975"/>
          </a:xfrm>
          <a:prstGeom prst="rect">
            <a:avLst/>
          </a:prstGeom>
          <a:noFill/>
          <a:ln w="9525">
            <a:noFill/>
            <a:miter lim="800000"/>
            <a:headEnd/>
            <a:tailEnd/>
          </a:ln>
        </p:spPr>
        <p:txBody>
          <a:bodyPr>
            <a:spAutoFit/>
          </a:bodyPr>
          <a:lstStyle/>
          <a:p>
            <a:r>
              <a:rPr lang="en-US" sz="1400">
                <a:solidFill>
                  <a:schemeClr val="bg1"/>
                </a:solidFill>
              </a:rPr>
              <a:t>=</a:t>
            </a:r>
            <a:r>
              <a:rPr lang="en-US" sz="800">
                <a:solidFill>
                  <a:schemeClr val="bg1"/>
                </a:solidFill>
              </a:rPr>
              <a:t> </a:t>
            </a:r>
            <a:r>
              <a:rPr lang="en-US" sz="1400"/>
              <a:t>100</a:t>
            </a:r>
          </a:p>
        </p:txBody>
      </p:sp>
      <p:sp>
        <p:nvSpPr>
          <p:cNvPr id="43016" name="TextBox 34"/>
          <p:cNvSpPr txBox="1">
            <a:spLocks noChangeArrowheads="1"/>
          </p:cNvSpPr>
          <p:nvPr/>
        </p:nvSpPr>
        <p:spPr bwMode="auto">
          <a:xfrm>
            <a:off x="693738" y="2868613"/>
            <a:ext cx="1228725" cy="307975"/>
          </a:xfrm>
          <a:prstGeom prst="rect">
            <a:avLst/>
          </a:prstGeom>
          <a:noFill/>
          <a:ln w="9525">
            <a:noFill/>
            <a:miter lim="800000"/>
            <a:headEnd/>
            <a:tailEnd/>
          </a:ln>
        </p:spPr>
        <p:txBody>
          <a:bodyPr>
            <a:spAutoFit/>
          </a:bodyPr>
          <a:lstStyle/>
          <a:p>
            <a:r>
              <a:rPr lang="en-US" sz="1400"/>
              <a:t>= 1000 kg</a:t>
            </a:r>
          </a:p>
        </p:txBody>
      </p:sp>
      <p:sp>
        <p:nvSpPr>
          <p:cNvPr id="43017" name="TextBox 35"/>
          <p:cNvSpPr txBox="1">
            <a:spLocks noChangeArrowheads="1"/>
          </p:cNvSpPr>
          <p:nvPr/>
        </p:nvSpPr>
        <p:spPr bwMode="auto">
          <a:xfrm>
            <a:off x="693738" y="3136900"/>
            <a:ext cx="1193800" cy="307975"/>
          </a:xfrm>
          <a:prstGeom prst="rect">
            <a:avLst/>
          </a:prstGeom>
          <a:noFill/>
          <a:ln w="9525">
            <a:noFill/>
            <a:miter lim="800000"/>
            <a:headEnd/>
            <a:tailEnd/>
          </a:ln>
        </p:spPr>
        <p:txBody>
          <a:bodyPr>
            <a:spAutoFit/>
          </a:bodyPr>
          <a:lstStyle/>
          <a:p>
            <a:r>
              <a:rPr lang="en-US" sz="1400"/>
              <a:t>= </a:t>
            </a:r>
            <a:r>
              <a:rPr lang="en-US" sz="1400">
                <a:latin typeface="MS Gothic" pitchFamily="49" charset="-128"/>
                <a:ea typeface="MS Gothic" pitchFamily="49" charset="-128"/>
              </a:rPr>
              <a:t>−</a:t>
            </a:r>
            <a:r>
              <a:rPr lang="en-US" sz="1400"/>
              <a:t>7000 N</a:t>
            </a:r>
          </a:p>
        </p:txBody>
      </p:sp>
      <p:sp>
        <p:nvSpPr>
          <p:cNvPr id="43018" name="TextBox 36"/>
          <p:cNvSpPr txBox="1">
            <a:spLocks noChangeArrowheads="1"/>
          </p:cNvSpPr>
          <p:nvPr/>
        </p:nvSpPr>
        <p:spPr bwMode="auto">
          <a:xfrm>
            <a:off x="1500188" y="3376613"/>
            <a:ext cx="614362" cy="307975"/>
          </a:xfrm>
          <a:prstGeom prst="rect">
            <a:avLst/>
          </a:prstGeom>
          <a:noFill/>
          <a:ln w="9525">
            <a:noFill/>
            <a:miter lim="800000"/>
            <a:headEnd/>
            <a:tailEnd/>
          </a:ln>
        </p:spPr>
        <p:txBody>
          <a:bodyPr>
            <a:spAutoFit/>
          </a:bodyPr>
          <a:lstStyle/>
          <a:p>
            <a:pPr algn="ctr"/>
            <a:r>
              <a:rPr lang="en-US" sz="1400"/>
              <a:t>m</a:t>
            </a:r>
          </a:p>
        </p:txBody>
      </p:sp>
      <p:sp>
        <p:nvSpPr>
          <p:cNvPr id="43019" name="TextBox 37"/>
          <p:cNvSpPr txBox="1">
            <a:spLocks noChangeArrowheads="1"/>
          </p:cNvSpPr>
          <p:nvPr/>
        </p:nvSpPr>
        <p:spPr bwMode="auto">
          <a:xfrm>
            <a:off x="1500188" y="3616325"/>
            <a:ext cx="614362" cy="306388"/>
          </a:xfrm>
          <a:prstGeom prst="rect">
            <a:avLst/>
          </a:prstGeom>
          <a:noFill/>
          <a:ln w="9525">
            <a:noFill/>
            <a:miter lim="800000"/>
            <a:headEnd/>
            <a:tailEnd/>
          </a:ln>
        </p:spPr>
        <p:txBody>
          <a:bodyPr>
            <a:spAutoFit/>
          </a:bodyPr>
          <a:lstStyle/>
          <a:p>
            <a:pPr algn="ctr"/>
            <a:r>
              <a:rPr lang="en-US" sz="1400"/>
              <a:t>s</a:t>
            </a:r>
            <a:r>
              <a:rPr lang="en-US" sz="1400" baseline="30000"/>
              <a:t>2</a:t>
            </a:r>
          </a:p>
        </p:txBody>
      </p:sp>
      <p:cxnSp>
        <p:nvCxnSpPr>
          <p:cNvPr id="39" name="Straight Connector 38"/>
          <p:cNvCxnSpPr/>
          <p:nvPr/>
        </p:nvCxnSpPr>
        <p:spPr>
          <a:xfrm>
            <a:off x="1657350" y="3654425"/>
            <a:ext cx="300038"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3021" name="TextBox 44"/>
          <p:cNvSpPr txBox="1">
            <a:spLocks noChangeArrowheads="1"/>
          </p:cNvSpPr>
          <p:nvPr/>
        </p:nvSpPr>
        <p:spPr bwMode="auto">
          <a:xfrm>
            <a:off x="461963" y="2868613"/>
            <a:ext cx="576262" cy="307975"/>
          </a:xfrm>
          <a:prstGeom prst="rect">
            <a:avLst/>
          </a:prstGeom>
          <a:noFill/>
          <a:ln w="9525">
            <a:noFill/>
            <a:miter lim="800000"/>
            <a:headEnd/>
            <a:tailEnd/>
          </a:ln>
        </p:spPr>
        <p:txBody>
          <a:bodyPr>
            <a:spAutoFit/>
          </a:bodyPr>
          <a:lstStyle/>
          <a:p>
            <a:r>
              <a:rPr lang="en-US" sz="1400" i="1"/>
              <a:t>m</a:t>
            </a:r>
            <a:endParaRPr lang="en-US" sz="1400"/>
          </a:p>
        </p:txBody>
      </p:sp>
      <p:sp>
        <p:nvSpPr>
          <p:cNvPr id="43022" name="TextBox 45"/>
          <p:cNvSpPr txBox="1">
            <a:spLocks noChangeArrowheads="1"/>
          </p:cNvSpPr>
          <p:nvPr/>
        </p:nvSpPr>
        <p:spPr bwMode="auto">
          <a:xfrm>
            <a:off x="501650" y="3136900"/>
            <a:ext cx="344488" cy="307975"/>
          </a:xfrm>
          <a:prstGeom prst="rect">
            <a:avLst/>
          </a:prstGeom>
          <a:noFill/>
          <a:ln w="9525">
            <a:noFill/>
            <a:miter lim="800000"/>
            <a:headEnd/>
            <a:tailEnd/>
          </a:ln>
        </p:spPr>
        <p:txBody>
          <a:bodyPr>
            <a:spAutoFit/>
          </a:bodyPr>
          <a:lstStyle/>
          <a:p>
            <a:r>
              <a:rPr lang="en-US" sz="1400" i="1"/>
              <a:t>F</a:t>
            </a:r>
          </a:p>
        </p:txBody>
      </p:sp>
      <p:sp>
        <p:nvSpPr>
          <p:cNvPr id="43023" name="TextBox 46"/>
          <p:cNvSpPr txBox="1">
            <a:spLocks noChangeArrowheads="1"/>
          </p:cNvSpPr>
          <p:nvPr/>
        </p:nvSpPr>
        <p:spPr bwMode="auto">
          <a:xfrm>
            <a:off x="501650" y="3482975"/>
            <a:ext cx="306388" cy="306388"/>
          </a:xfrm>
          <a:prstGeom prst="rect">
            <a:avLst/>
          </a:prstGeom>
          <a:noFill/>
          <a:ln w="9525">
            <a:noFill/>
            <a:miter lim="800000"/>
            <a:headEnd/>
            <a:tailEnd/>
          </a:ln>
        </p:spPr>
        <p:txBody>
          <a:bodyPr>
            <a:spAutoFit/>
          </a:bodyPr>
          <a:lstStyle/>
          <a:p>
            <a:r>
              <a:rPr lang="en-US" sz="1400" i="1"/>
              <a:t>a</a:t>
            </a:r>
          </a:p>
        </p:txBody>
      </p:sp>
      <p:sp>
        <p:nvSpPr>
          <p:cNvPr id="43024" name="TextBox 53"/>
          <p:cNvSpPr txBox="1">
            <a:spLocks noChangeArrowheads="1"/>
          </p:cNvSpPr>
          <p:nvPr/>
        </p:nvSpPr>
        <p:spPr bwMode="auto">
          <a:xfrm>
            <a:off x="1879600" y="1584325"/>
            <a:ext cx="614363" cy="307975"/>
          </a:xfrm>
          <a:prstGeom prst="rect">
            <a:avLst/>
          </a:prstGeom>
          <a:noFill/>
          <a:ln w="9525">
            <a:noFill/>
            <a:miter lim="800000"/>
            <a:headEnd/>
            <a:tailEnd/>
          </a:ln>
        </p:spPr>
        <p:txBody>
          <a:bodyPr>
            <a:spAutoFit/>
          </a:bodyPr>
          <a:lstStyle/>
          <a:p>
            <a:pPr algn="ctr"/>
            <a:r>
              <a:rPr lang="en-US" sz="1400"/>
              <a:t>m</a:t>
            </a:r>
          </a:p>
        </p:txBody>
      </p:sp>
      <p:sp>
        <p:nvSpPr>
          <p:cNvPr id="43025" name="TextBox 54"/>
          <p:cNvSpPr txBox="1">
            <a:spLocks noChangeArrowheads="1"/>
          </p:cNvSpPr>
          <p:nvPr/>
        </p:nvSpPr>
        <p:spPr bwMode="auto">
          <a:xfrm>
            <a:off x="1879600" y="1798638"/>
            <a:ext cx="614363" cy="307975"/>
          </a:xfrm>
          <a:prstGeom prst="rect">
            <a:avLst/>
          </a:prstGeom>
          <a:noFill/>
          <a:ln w="9525">
            <a:noFill/>
            <a:miter lim="800000"/>
            <a:headEnd/>
            <a:tailEnd/>
          </a:ln>
        </p:spPr>
        <p:txBody>
          <a:bodyPr>
            <a:spAutoFit/>
          </a:bodyPr>
          <a:lstStyle/>
          <a:p>
            <a:pPr algn="ctr"/>
            <a:r>
              <a:rPr lang="en-US" sz="1400"/>
              <a:t>s</a:t>
            </a:r>
          </a:p>
        </p:txBody>
      </p:sp>
      <p:cxnSp>
        <p:nvCxnSpPr>
          <p:cNvPr id="56" name="Straight Connector 55"/>
          <p:cNvCxnSpPr/>
          <p:nvPr/>
        </p:nvCxnSpPr>
        <p:spPr>
          <a:xfrm>
            <a:off x="2076450" y="1857375"/>
            <a:ext cx="220663"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3027" name="TextBox 56"/>
          <p:cNvSpPr txBox="1">
            <a:spLocks noChangeArrowheads="1"/>
          </p:cNvSpPr>
          <p:nvPr/>
        </p:nvSpPr>
        <p:spPr bwMode="auto">
          <a:xfrm>
            <a:off x="1568450" y="1665288"/>
            <a:ext cx="738188" cy="307975"/>
          </a:xfrm>
          <a:prstGeom prst="rect">
            <a:avLst/>
          </a:prstGeom>
          <a:noFill/>
          <a:ln w="9525">
            <a:noFill/>
            <a:miter lim="800000"/>
            <a:headEnd/>
            <a:tailEnd/>
          </a:ln>
        </p:spPr>
        <p:txBody>
          <a:bodyPr>
            <a:spAutoFit/>
          </a:bodyPr>
          <a:lstStyle/>
          <a:p>
            <a:r>
              <a:rPr lang="en-US" sz="1400"/>
              <a:t>=</a:t>
            </a:r>
            <a:r>
              <a:rPr lang="en-US" sz="800"/>
              <a:t> </a:t>
            </a:r>
            <a:r>
              <a:rPr lang="en-US" sz="1400"/>
              <a:t>28</a:t>
            </a:r>
          </a:p>
        </p:txBody>
      </p:sp>
      <p:sp>
        <p:nvSpPr>
          <p:cNvPr id="43028" name="TextBox 33"/>
          <p:cNvSpPr txBox="1">
            <a:spLocks noChangeArrowheads="1"/>
          </p:cNvSpPr>
          <p:nvPr/>
        </p:nvSpPr>
        <p:spPr bwMode="auto">
          <a:xfrm>
            <a:off x="693738" y="1671638"/>
            <a:ext cx="766762" cy="307975"/>
          </a:xfrm>
          <a:prstGeom prst="rect">
            <a:avLst/>
          </a:prstGeom>
          <a:noFill/>
          <a:ln w="9525">
            <a:noFill/>
            <a:miter lim="800000"/>
            <a:headEnd/>
            <a:tailEnd/>
          </a:ln>
        </p:spPr>
        <p:txBody>
          <a:bodyPr>
            <a:spAutoFit/>
          </a:bodyPr>
          <a:lstStyle/>
          <a:p>
            <a:r>
              <a:rPr lang="en-US" sz="1400"/>
              <a:t>=</a:t>
            </a:r>
          </a:p>
        </p:txBody>
      </p:sp>
      <p:sp>
        <p:nvSpPr>
          <p:cNvPr id="43029" name="TextBox 23"/>
          <p:cNvSpPr txBox="1">
            <a:spLocks noChangeArrowheads="1"/>
          </p:cNvSpPr>
          <p:nvPr/>
        </p:nvSpPr>
        <p:spPr bwMode="auto">
          <a:xfrm>
            <a:off x="309563" y="3965575"/>
            <a:ext cx="576262" cy="306388"/>
          </a:xfrm>
          <a:prstGeom prst="rect">
            <a:avLst/>
          </a:prstGeom>
          <a:noFill/>
          <a:ln w="9525">
            <a:noFill/>
            <a:miter lim="800000"/>
            <a:headEnd/>
            <a:tailEnd/>
          </a:ln>
        </p:spPr>
        <p:txBody>
          <a:bodyPr>
            <a:spAutoFit/>
          </a:bodyPr>
          <a:lstStyle/>
          <a:p>
            <a:r>
              <a:rPr lang="en-US" sz="1400" i="1"/>
              <a:t>v</a:t>
            </a:r>
            <a:r>
              <a:rPr lang="en-US" sz="800" i="1"/>
              <a:t> </a:t>
            </a:r>
            <a:r>
              <a:rPr lang="en-US" sz="1400"/>
              <a:t>(</a:t>
            </a:r>
            <a:r>
              <a:rPr lang="en-US" sz="1400" i="1"/>
              <a:t>t</a:t>
            </a:r>
            <a:r>
              <a:rPr lang="en-US" sz="1400"/>
              <a:t>)</a:t>
            </a:r>
          </a:p>
        </p:txBody>
      </p:sp>
      <p:sp>
        <p:nvSpPr>
          <p:cNvPr id="43030" name="TextBox 33"/>
          <p:cNvSpPr txBox="1">
            <a:spLocks noChangeArrowheads="1"/>
          </p:cNvSpPr>
          <p:nvPr/>
        </p:nvSpPr>
        <p:spPr bwMode="auto">
          <a:xfrm>
            <a:off x="693738" y="3960813"/>
            <a:ext cx="1881187" cy="307975"/>
          </a:xfrm>
          <a:prstGeom prst="rect">
            <a:avLst/>
          </a:prstGeom>
          <a:noFill/>
          <a:ln w="9525">
            <a:noFill/>
            <a:miter lim="800000"/>
            <a:headEnd/>
            <a:tailEnd/>
          </a:ln>
        </p:spPr>
        <p:txBody>
          <a:bodyPr>
            <a:spAutoFit/>
          </a:bodyPr>
          <a:lstStyle/>
          <a:p>
            <a:r>
              <a:rPr lang="en-US" sz="1400">
                <a:solidFill>
                  <a:schemeClr val="bg1"/>
                </a:solidFill>
              </a:rPr>
              <a:t>=</a:t>
            </a:r>
            <a:r>
              <a:rPr lang="en-US" sz="800">
                <a:solidFill>
                  <a:schemeClr val="bg1"/>
                </a:solidFill>
              </a:rPr>
              <a:t> </a:t>
            </a:r>
            <a:r>
              <a:rPr lang="en-US" sz="1400" i="1"/>
              <a:t>v</a:t>
            </a:r>
            <a:r>
              <a:rPr lang="en-US" sz="1400"/>
              <a:t>(0)</a:t>
            </a:r>
            <a:r>
              <a:rPr lang="en-US" sz="1400">
                <a:latin typeface="MS Gothic" pitchFamily="49" charset="-128"/>
                <a:ea typeface="MS Gothic" pitchFamily="49" charset="-128"/>
              </a:rPr>
              <a:t>+</a:t>
            </a:r>
            <a:r>
              <a:rPr lang="en-US" sz="1400" i="1"/>
              <a:t>at = </a:t>
            </a:r>
            <a:r>
              <a:rPr lang="en-US" sz="1400"/>
              <a:t>28</a:t>
            </a:r>
            <a:r>
              <a:rPr lang="en-US" sz="1400">
                <a:latin typeface="MS Gothic" pitchFamily="49" charset="-128"/>
                <a:ea typeface="MS Gothic" pitchFamily="49" charset="-128"/>
              </a:rPr>
              <a:t>−</a:t>
            </a:r>
            <a:r>
              <a:rPr lang="en-US" sz="1400"/>
              <a:t>7</a:t>
            </a:r>
            <a:r>
              <a:rPr lang="en-US" sz="1400" i="1"/>
              <a:t>t</a:t>
            </a:r>
          </a:p>
        </p:txBody>
      </p:sp>
      <p:sp>
        <p:nvSpPr>
          <p:cNvPr id="43031" name="TextBox 33"/>
          <p:cNvSpPr txBox="1">
            <a:spLocks noChangeArrowheads="1"/>
          </p:cNvSpPr>
          <p:nvPr/>
        </p:nvSpPr>
        <p:spPr bwMode="auto">
          <a:xfrm>
            <a:off x="692150" y="3963988"/>
            <a:ext cx="269875" cy="307975"/>
          </a:xfrm>
          <a:prstGeom prst="rect">
            <a:avLst/>
          </a:prstGeom>
          <a:noFill/>
          <a:ln w="9525">
            <a:noFill/>
            <a:miter lim="800000"/>
            <a:headEnd/>
            <a:tailEnd/>
          </a:ln>
        </p:spPr>
        <p:txBody>
          <a:bodyPr>
            <a:spAutoFit/>
          </a:bodyPr>
          <a:lstStyle/>
          <a:p>
            <a:r>
              <a:rPr lang="en-US" sz="1400"/>
              <a:t>=</a:t>
            </a:r>
          </a:p>
        </p:txBody>
      </p:sp>
      <p:sp>
        <p:nvSpPr>
          <p:cNvPr id="43032" name="TextBox 23"/>
          <p:cNvSpPr txBox="1">
            <a:spLocks noChangeArrowheads="1"/>
          </p:cNvSpPr>
          <p:nvPr/>
        </p:nvSpPr>
        <p:spPr bwMode="auto">
          <a:xfrm>
            <a:off x="309563" y="4430713"/>
            <a:ext cx="576262" cy="306387"/>
          </a:xfrm>
          <a:prstGeom prst="rect">
            <a:avLst/>
          </a:prstGeom>
          <a:noFill/>
          <a:ln w="9525">
            <a:noFill/>
            <a:miter lim="800000"/>
            <a:headEnd/>
            <a:tailEnd/>
          </a:ln>
        </p:spPr>
        <p:txBody>
          <a:bodyPr>
            <a:spAutoFit/>
          </a:bodyPr>
          <a:lstStyle/>
          <a:p>
            <a:r>
              <a:rPr lang="en-US" sz="1400" i="1"/>
              <a:t>x</a:t>
            </a:r>
            <a:r>
              <a:rPr lang="en-US" sz="800" i="1"/>
              <a:t> </a:t>
            </a:r>
            <a:r>
              <a:rPr lang="en-US" sz="1400"/>
              <a:t>(</a:t>
            </a:r>
            <a:r>
              <a:rPr lang="en-US" sz="1400" i="1"/>
              <a:t>t</a:t>
            </a:r>
            <a:r>
              <a:rPr lang="en-US" sz="1400"/>
              <a:t>)</a:t>
            </a:r>
          </a:p>
        </p:txBody>
      </p:sp>
      <p:sp>
        <p:nvSpPr>
          <p:cNvPr id="43033" name="TextBox 33"/>
          <p:cNvSpPr txBox="1">
            <a:spLocks noChangeArrowheads="1"/>
          </p:cNvSpPr>
          <p:nvPr/>
        </p:nvSpPr>
        <p:spPr bwMode="auto">
          <a:xfrm>
            <a:off x="1743075" y="4425950"/>
            <a:ext cx="1370013" cy="307975"/>
          </a:xfrm>
          <a:prstGeom prst="rect">
            <a:avLst/>
          </a:prstGeom>
          <a:noFill/>
          <a:ln w="9525">
            <a:noFill/>
            <a:miter lim="800000"/>
            <a:headEnd/>
            <a:tailEnd/>
          </a:ln>
        </p:spPr>
        <p:txBody>
          <a:bodyPr>
            <a:spAutoFit/>
          </a:bodyPr>
          <a:lstStyle/>
          <a:p>
            <a:r>
              <a:rPr lang="en-US" sz="1400">
                <a:solidFill>
                  <a:schemeClr val="bg1"/>
                </a:solidFill>
              </a:rPr>
              <a:t>=</a:t>
            </a:r>
            <a:r>
              <a:rPr lang="en-US" sz="800">
                <a:solidFill>
                  <a:schemeClr val="bg1"/>
                </a:solidFill>
              </a:rPr>
              <a:t> </a:t>
            </a:r>
            <a:r>
              <a:rPr lang="en-US" sz="1400"/>
              <a:t>28</a:t>
            </a:r>
            <a:r>
              <a:rPr lang="en-US" sz="1400" i="1"/>
              <a:t>t</a:t>
            </a:r>
            <a:r>
              <a:rPr lang="en-US" sz="1400"/>
              <a:t> </a:t>
            </a:r>
            <a:r>
              <a:rPr lang="en-US" sz="1400">
                <a:latin typeface="MS Gothic" pitchFamily="49" charset="-128"/>
                <a:ea typeface="MS Gothic" pitchFamily="49" charset="-128"/>
              </a:rPr>
              <a:t>−</a:t>
            </a:r>
            <a:r>
              <a:rPr lang="en-US" sz="1400"/>
              <a:t>      </a:t>
            </a:r>
            <a:r>
              <a:rPr lang="en-US" sz="1400" i="1"/>
              <a:t>t </a:t>
            </a:r>
            <a:r>
              <a:rPr lang="en-US" sz="1400" baseline="30000"/>
              <a:t>2</a:t>
            </a:r>
          </a:p>
        </p:txBody>
      </p:sp>
      <p:sp>
        <p:nvSpPr>
          <p:cNvPr id="43034" name="TextBox 33"/>
          <p:cNvSpPr txBox="1">
            <a:spLocks noChangeArrowheads="1"/>
          </p:cNvSpPr>
          <p:nvPr/>
        </p:nvSpPr>
        <p:spPr bwMode="auto">
          <a:xfrm>
            <a:off x="1743075" y="4430713"/>
            <a:ext cx="268288" cy="307975"/>
          </a:xfrm>
          <a:prstGeom prst="rect">
            <a:avLst/>
          </a:prstGeom>
          <a:noFill/>
          <a:ln w="9525">
            <a:noFill/>
            <a:miter lim="800000"/>
            <a:headEnd/>
            <a:tailEnd/>
          </a:ln>
        </p:spPr>
        <p:txBody>
          <a:bodyPr>
            <a:spAutoFit/>
          </a:bodyPr>
          <a:lstStyle/>
          <a:p>
            <a:r>
              <a:rPr lang="en-US" sz="1400"/>
              <a:t>=</a:t>
            </a:r>
          </a:p>
        </p:txBody>
      </p:sp>
      <p:sp>
        <p:nvSpPr>
          <p:cNvPr id="43035" name="TextBox 53"/>
          <p:cNvSpPr txBox="1">
            <a:spLocks noChangeArrowheads="1"/>
          </p:cNvSpPr>
          <p:nvPr/>
        </p:nvSpPr>
        <p:spPr bwMode="auto">
          <a:xfrm>
            <a:off x="2281238" y="4310063"/>
            <a:ext cx="614362" cy="307975"/>
          </a:xfrm>
          <a:prstGeom prst="rect">
            <a:avLst/>
          </a:prstGeom>
          <a:noFill/>
          <a:ln w="9525">
            <a:noFill/>
            <a:miter lim="800000"/>
            <a:headEnd/>
            <a:tailEnd/>
          </a:ln>
        </p:spPr>
        <p:txBody>
          <a:bodyPr>
            <a:spAutoFit/>
          </a:bodyPr>
          <a:lstStyle/>
          <a:p>
            <a:pPr algn="ctr"/>
            <a:r>
              <a:rPr lang="en-US" sz="1400"/>
              <a:t>7</a:t>
            </a:r>
          </a:p>
        </p:txBody>
      </p:sp>
      <p:sp>
        <p:nvSpPr>
          <p:cNvPr id="43036" name="TextBox 54"/>
          <p:cNvSpPr txBox="1">
            <a:spLocks noChangeArrowheads="1"/>
          </p:cNvSpPr>
          <p:nvPr/>
        </p:nvSpPr>
        <p:spPr bwMode="auto">
          <a:xfrm>
            <a:off x="2281238" y="4524375"/>
            <a:ext cx="614362" cy="307975"/>
          </a:xfrm>
          <a:prstGeom prst="rect">
            <a:avLst/>
          </a:prstGeom>
          <a:noFill/>
          <a:ln w="9525">
            <a:noFill/>
            <a:miter lim="800000"/>
            <a:headEnd/>
            <a:tailEnd/>
          </a:ln>
        </p:spPr>
        <p:txBody>
          <a:bodyPr>
            <a:spAutoFit/>
          </a:bodyPr>
          <a:lstStyle/>
          <a:p>
            <a:pPr algn="ctr"/>
            <a:r>
              <a:rPr lang="en-US" sz="1400"/>
              <a:t>2</a:t>
            </a:r>
          </a:p>
        </p:txBody>
      </p:sp>
      <p:cxnSp>
        <p:nvCxnSpPr>
          <p:cNvPr id="36" name="Straight Connector 35"/>
          <p:cNvCxnSpPr/>
          <p:nvPr/>
        </p:nvCxnSpPr>
        <p:spPr>
          <a:xfrm>
            <a:off x="2479675" y="4583113"/>
            <a:ext cx="217488"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3038" name="TextBox 59"/>
          <p:cNvSpPr txBox="1">
            <a:spLocks noChangeArrowheads="1"/>
          </p:cNvSpPr>
          <p:nvPr/>
        </p:nvSpPr>
        <p:spPr bwMode="auto">
          <a:xfrm>
            <a:off x="246063" y="2495550"/>
            <a:ext cx="600075" cy="306388"/>
          </a:xfrm>
          <a:prstGeom prst="rect">
            <a:avLst/>
          </a:prstGeom>
          <a:noFill/>
          <a:ln w="9525">
            <a:noFill/>
            <a:miter lim="800000"/>
            <a:headEnd/>
            <a:tailEnd/>
          </a:ln>
        </p:spPr>
        <p:txBody>
          <a:bodyPr>
            <a:spAutoFit/>
          </a:bodyPr>
          <a:lstStyle/>
          <a:p>
            <a:pPr algn="r"/>
            <a:r>
              <a:rPr lang="en-US" sz="1400" i="1"/>
              <a:t>x</a:t>
            </a:r>
            <a:r>
              <a:rPr lang="en-US" sz="800" i="1"/>
              <a:t> </a:t>
            </a:r>
            <a:r>
              <a:rPr lang="en-US" sz="1400"/>
              <a:t>(0)</a:t>
            </a:r>
          </a:p>
        </p:txBody>
      </p:sp>
      <p:sp>
        <p:nvSpPr>
          <p:cNvPr id="43039" name="TextBox 61"/>
          <p:cNvSpPr txBox="1">
            <a:spLocks noChangeArrowheads="1"/>
          </p:cNvSpPr>
          <p:nvPr/>
        </p:nvSpPr>
        <p:spPr bwMode="auto">
          <a:xfrm>
            <a:off x="688975" y="2490788"/>
            <a:ext cx="768350" cy="307975"/>
          </a:xfrm>
          <a:prstGeom prst="rect">
            <a:avLst/>
          </a:prstGeom>
          <a:noFill/>
          <a:ln w="9525">
            <a:noFill/>
            <a:miter lim="800000"/>
            <a:headEnd/>
            <a:tailEnd/>
          </a:ln>
        </p:spPr>
        <p:txBody>
          <a:bodyPr>
            <a:spAutoFit/>
          </a:bodyPr>
          <a:lstStyle/>
          <a:p>
            <a:r>
              <a:rPr lang="en-US" sz="1400"/>
              <a:t>= 0 m</a:t>
            </a:r>
          </a:p>
        </p:txBody>
      </p:sp>
      <p:sp>
        <p:nvSpPr>
          <p:cNvPr id="43040" name="TextBox 37"/>
          <p:cNvSpPr txBox="1">
            <a:spLocks noChangeArrowheads="1"/>
          </p:cNvSpPr>
          <p:nvPr/>
        </p:nvSpPr>
        <p:spPr bwMode="auto">
          <a:xfrm>
            <a:off x="769938" y="3621088"/>
            <a:ext cx="614362" cy="306387"/>
          </a:xfrm>
          <a:prstGeom prst="rect">
            <a:avLst/>
          </a:prstGeom>
          <a:noFill/>
          <a:ln w="9525">
            <a:noFill/>
            <a:miter lim="800000"/>
            <a:headEnd/>
            <a:tailEnd/>
          </a:ln>
        </p:spPr>
        <p:txBody>
          <a:bodyPr>
            <a:spAutoFit/>
          </a:bodyPr>
          <a:lstStyle/>
          <a:p>
            <a:pPr algn="ctr"/>
            <a:r>
              <a:rPr lang="en-US" sz="1400" i="1"/>
              <a:t>m</a:t>
            </a:r>
            <a:endParaRPr lang="en-US" sz="1400" i="1" baseline="30000"/>
          </a:p>
        </p:txBody>
      </p:sp>
      <p:cxnSp>
        <p:nvCxnSpPr>
          <p:cNvPr id="44" name="Straight Connector 43"/>
          <p:cNvCxnSpPr/>
          <p:nvPr/>
        </p:nvCxnSpPr>
        <p:spPr>
          <a:xfrm>
            <a:off x="966788" y="3659188"/>
            <a:ext cx="220662"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3042" name="TextBox 4"/>
          <p:cNvSpPr txBox="1">
            <a:spLocks noChangeArrowheads="1"/>
          </p:cNvSpPr>
          <p:nvPr/>
        </p:nvSpPr>
        <p:spPr bwMode="auto">
          <a:xfrm>
            <a:off x="1154113" y="3482975"/>
            <a:ext cx="576262" cy="307975"/>
          </a:xfrm>
          <a:prstGeom prst="rect">
            <a:avLst/>
          </a:prstGeom>
          <a:noFill/>
          <a:ln w="9525">
            <a:noFill/>
            <a:miter lim="800000"/>
            <a:headEnd/>
            <a:tailEnd/>
          </a:ln>
        </p:spPr>
        <p:txBody>
          <a:bodyPr>
            <a:spAutoFit/>
          </a:bodyPr>
          <a:lstStyle/>
          <a:p>
            <a:r>
              <a:rPr lang="en-US" sz="1400"/>
              <a:t>= </a:t>
            </a:r>
            <a:r>
              <a:rPr lang="en-US" sz="1400">
                <a:latin typeface="MS Gothic" pitchFamily="49" charset="-128"/>
                <a:ea typeface="MS Gothic" pitchFamily="49" charset="-128"/>
              </a:rPr>
              <a:t>−</a:t>
            </a:r>
            <a:r>
              <a:rPr lang="en-US" sz="1400"/>
              <a:t>7</a:t>
            </a:r>
          </a:p>
        </p:txBody>
      </p:sp>
      <p:sp>
        <p:nvSpPr>
          <p:cNvPr id="43043" name="TextBox 45"/>
          <p:cNvSpPr txBox="1">
            <a:spLocks noChangeArrowheads="1"/>
          </p:cNvSpPr>
          <p:nvPr/>
        </p:nvSpPr>
        <p:spPr bwMode="auto">
          <a:xfrm>
            <a:off x="923925" y="3389313"/>
            <a:ext cx="344488" cy="307975"/>
          </a:xfrm>
          <a:prstGeom prst="rect">
            <a:avLst/>
          </a:prstGeom>
          <a:noFill/>
          <a:ln w="9525">
            <a:noFill/>
            <a:miter lim="800000"/>
            <a:headEnd/>
            <a:tailEnd/>
          </a:ln>
        </p:spPr>
        <p:txBody>
          <a:bodyPr>
            <a:spAutoFit/>
          </a:bodyPr>
          <a:lstStyle/>
          <a:p>
            <a:r>
              <a:rPr lang="en-US" sz="1400" i="1"/>
              <a:t>F</a:t>
            </a:r>
          </a:p>
        </p:txBody>
      </p:sp>
      <p:pic>
        <p:nvPicPr>
          <p:cNvPr id="43044" name="Picture 1" descr="integral_sign.png"/>
          <p:cNvPicPr>
            <a:picLocks noChangeAspect="1"/>
          </p:cNvPicPr>
          <p:nvPr/>
        </p:nvPicPr>
        <p:blipFill>
          <a:blip r:embed="rId4"/>
          <a:srcRect/>
          <a:stretch>
            <a:fillRect/>
          </a:stretch>
        </p:blipFill>
        <p:spPr bwMode="auto">
          <a:xfrm>
            <a:off x="808038" y="4333875"/>
            <a:ext cx="322262" cy="515938"/>
          </a:xfrm>
          <a:prstGeom prst="rect">
            <a:avLst/>
          </a:prstGeom>
          <a:noFill/>
          <a:ln w="9525">
            <a:noFill/>
            <a:miter lim="800000"/>
            <a:headEnd/>
            <a:tailEnd/>
          </a:ln>
        </p:spPr>
      </p:pic>
      <p:sp>
        <p:nvSpPr>
          <p:cNvPr id="43045" name="TextBox 33"/>
          <p:cNvSpPr txBox="1">
            <a:spLocks noChangeArrowheads="1"/>
          </p:cNvSpPr>
          <p:nvPr/>
        </p:nvSpPr>
        <p:spPr bwMode="auto">
          <a:xfrm>
            <a:off x="693738" y="4422775"/>
            <a:ext cx="268287" cy="307975"/>
          </a:xfrm>
          <a:prstGeom prst="rect">
            <a:avLst/>
          </a:prstGeom>
          <a:noFill/>
          <a:ln w="9525">
            <a:noFill/>
            <a:miter lim="800000"/>
            <a:headEnd/>
            <a:tailEnd/>
          </a:ln>
        </p:spPr>
        <p:txBody>
          <a:bodyPr>
            <a:spAutoFit/>
          </a:bodyPr>
          <a:lstStyle/>
          <a:p>
            <a:r>
              <a:rPr lang="en-US" sz="1400"/>
              <a:t>=</a:t>
            </a:r>
          </a:p>
        </p:txBody>
      </p:sp>
      <p:sp>
        <p:nvSpPr>
          <p:cNvPr id="43046" name="TextBox 33"/>
          <p:cNvSpPr txBox="1">
            <a:spLocks noChangeArrowheads="1"/>
          </p:cNvSpPr>
          <p:nvPr/>
        </p:nvSpPr>
        <p:spPr bwMode="auto">
          <a:xfrm>
            <a:off x="885825" y="4657725"/>
            <a:ext cx="306388" cy="261938"/>
          </a:xfrm>
          <a:prstGeom prst="rect">
            <a:avLst/>
          </a:prstGeom>
          <a:noFill/>
          <a:ln w="9525">
            <a:noFill/>
            <a:miter lim="800000"/>
            <a:headEnd/>
            <a:tailEnd/>
          </a:ln>
        </p:spPr>
        <p:txBody>
          <a:bodyPr>
            <a:spAutoFit/>
          </a:bodyPr>
          <a:lstStyle/>
          <a:p>
            <a:r>
              <a:rPr lang="en-US" sz="1100"/>
              <a:t>0</a:t>
            </a:r>
            <a:endParaRPr lang="en-US" sz="1100" i="1"/>
          </a:p>
        </p:txBody>
      </p:sp>
      <p:sp>
        <p:nvSpPr>
          <p:cNvPr id="43047" name="TextBox 33"/>
          <p:cNvSpPr txBox="1">
            <a:spLocks noChangeArrowheads="1"/>
          </p:cNvSpPr>
          <p:nvPr/>
        </p:nvSpPr>
        <p:spPr bwMode="auto">
          <a:xfrm>
            <a:off x="1038225" y="4273550"/>
            <a:ext cx="307975" cy="261938"/>
          </a:xfrm>
          <a:prstGeom prst="rect">
            <a:avLst/>
          </a:prstGeom>
          <a:noFill/>
          <a:ln w="9525">
            <a:noFill/>
            <a:miter lim="800000"/>
            <a:headEnd/>
            <a:tailEnd/>
          </a:ln>
        </p:spPr>
        <p:txBody>
          <a:bodyPr>
            <a:spAutoFit/>
          </a:bodyPr>
          <a:lstStyle/>
          <a:p>
            <a:r>
              <a:rPr lang="en-US" sz="1100" i="1"/>
              <a:t>t</a:t>
            </a:r>
          </a:p>
        </p:txBody>
      </p:sp>
      <p:sp>
        <p:nvSpPr>
          <p:cNvPr id="43048" name="TextBox 33"/>
          <p:cNvSpPr txBox="1">
            <a:spLocks noChangeArrowheads="1"/>
          </p:cNvSpPr>
          <p:nvPr/>
        </p:nvSpPr>
        <p:spPr bwMode="auto">
          <a:xfrm>
            <a:off x="1077913" y="4435475"/>
            <a:ext cx="920750" cy="307975"/>
          </a:xfrm>
          <a:prstGeom prst="rect">
            <a:avLst/>
          </a:prstGeom>
          <a:noFill/>
          <a:ln w="9525">
            <a:noFill/>
            <a:miter lim="800000"/>
            <a:headEnd/>
            <a:tailEnd/>
          </a:ln>
        </p:spPr>
        <p:txBody>
          <a:bodyPr>
            <a:spAutoFit/>
          </a:bodyPr>
          <a:lstStyle/>
          <a:p>
            <a:r>
              <a:rPr lang="en-US" sz="1400" i="1"/>
              <a:t>v</a:t>
            </a:r>
            <a:r>
              <a:rPr lang="en-US" sz="1400"/>
              <a:t>(</a:t>
            </a:r>
            <a:r>
              <a:rPr lang="en-US" sz="1400" i="1"/>
              <a:t>t’</a:t>
            </a:r>
            <a:r>
              <a:rPr lang="en-US" sz="1400"/>
              <a:t> )d</a:t>
            </a:r>
            <a:r>
              <a:rPr lang="en-US" sz="1400" i="1"/>
              <a:t>t’</a:t>
            </a:r>
          </a:p>
        </p:txBody>
      </p:sp>
      <p:sp>
        <p:nvSpPr>
          <p:cNvPr id="43049" name="Oval 24"/>
          <p:cNvSpPr>
            <a:spLocks noChangeAspect="1" noChangeArrowheads="1"/>
          </p:cNvSpPr>
          <p:nvPr/>
        </p:nvSpPr>
        <p:spPr bwMode="auto">
          <a:xfrm>
            <a:off x="5651500" y="3429000"/>
            <a:ext cx="457200" cy="457200"/>
          </a:xfrm>
          <a:prstGeom prst="ellipse">
            <a:avLst/>
          </a:prstGeom>
          <a:solidFill>
            <a:srgbClr val="FFFFFF"/>
          </a:solidFill>
          <a:ln w="19050">
            <a:solidFill>
              <a:schemeClr val="tx1"/>
            </a:solidFill>
            <a:round/>
            <a:headEnd/>
            <a:tailEnd/>
          </a:ln>
        </p:spPr>
        <p:txBody>
          <a:bodyPr wrap="none" anchor="ctr"/>
          <a:lstStyle/>
          <a:p>
            <a:pPr algn="ctr"/>
            <a:r>
              <a:rPr lang="en-US" sz="1400">
                <a:latin typeface="Arial" charset="0"/>
              </a:rPr>
              <a:t>Na</a:t>
            </a:r>
            <a:r>
              <a:rPr lang="en-US" sz="1400" baseline="30000">
                <a:latin typeface="Arial" charset="0"/>
              </a:rPr>
              <a:t>+</a:t>
            </a:r>
          </a:p>
        </p:txBody>
      </p:sp>
      <p:sp>
        <p:nvSpPr>
          <p:cNvPr id="43050" name="Oval 27"/>
          <p:cNvSpPr>
            <a:spLocks noChangeArrowheads="1"/>
          </p:cNvSpPr>
          <p:nvPr/>
        </p:nvSpPr>
        <p:spPr bwMode="auto">
          <a:xfrm>
            <a:off x="5992813" y="2266950"/>
            <a:ext cx="584200" cy="585788"/>
          </a:xfrm>
          <a:prstGeom prst="ellipse">
            <a:avLst/>
          </a:prstGeom>
          <a:solidFill>
            <a:schemeClr val="bg1"/>
          </a:solidFill>
          <a:ln w="19050">
            <a:solidFill>
              <a:schemeClr val="tx1"/>
            </a:solidFill>
            <a:round/>
            <a:headEnd/>
            <a:tailEnd/>
          </a:ln>
        </p:spPr>
        <p:txBody>
          <a:bodyPr wrap="none" anchor="ctr"/>
          <a:lstStyle/>
          <a:p>
            <a:pPr algn="ctr" fontAlgn="ctr"/>
            <a:r>
              <a:rPr lang="en-US">
                <a:latin typeface="Arial" charset="0"/>
                <a:cs typeface="Arial" charset="0"/>
              </a:rPr>
              <a:t>Cl</a:t>
            </a:r>
            <a:r>
              <a:rPr lang="en-US" baseline="30000">
                <a:latin typeface="Arial" charset="0"/>
                <a:cs typeface="Arial" charset="0"/>
              </a:rPr>
              <a:t>-</a:t>
            </a:r>
          </a:p>
        </p:txBody>
      </p:sp>
      <p:sp>
        <p:nvSpPr>
          <p:cNvPr id="43051" name="Oval 27"/>
          <p:cNvSpPr>
            <a:spLocks noChangeArrowheads="1"/>
          </p:cNvSpPr>
          <p:nvPr/>
        </p:nvSpPr>
        <p:spPr bwMode="auto">
          <a:xfrm>
            <a:off x="6853238" y="4273550"/>
            <a:ext cx="585787" cy="585788"/>
          </a:xfrm>
          <a:prstGeom prst="ellipse">
            <a:avLst/>
          </a:prstGeom>
          <a:solidFill>
            <a:schemeClr val="bg1"/>
          </a:solidFill>
          <a:ln w="19050">
            <a:solidFill>
              <a:schemeClr val="tx1"/>
            </a:solidFill>
            <a:round/>
            <a:headEnd/>
            <a:tailEnd/>
          </a:ln>
        </p:spPr>
        <p:txBody>
          <a:bodyPr wrap="none" anchor="ctr"/>
          <a:lstStyle/>
          <a:p>
            <a:pPr algn="ctr" fontAlgn="ctr"/>
            <a:r>
              <a:rPr lang="en-US">
                <a:latin typeface="Arial" charset="0"/>
                <a:cs typeface="Arial" charset="0"/>
              </a:rPr>
              <a:t>Cl</a:t>
            </a:r>
            <a:r>
              <a:rPr lang="en-US" baseline="30000">
                <a:latin typeface="Arial" charset="0"/>
                <a:cs typeface="Arial" charset="0"/>
              </a:rPr>
              <a:t>-</a:t>
            </a:r>
          </a:p>
        </p:txBody>
      </p:sp>
      <p:sp>
        <p:nvSpPr>
          <p:cNvPr id="43052" name="TextBox 23"/>
          <p:cNvSpPr txBox="1">
            <a:spLocks noChangeArrowheads="1"/>
          </p:cNvSpPr>
          <p:nvPr/>
        </p:nvSpPr>
        <p:spPr bwMode="auto">
          <a:xfrm>
            <a:off x="5378450" y="1920875"/>
            <a:ext cx="1804988" cy="307975"/>
          </a:xfrm>
          <a:prstGeom prst="rect">
            <a:avLst/>
          </a:prstGeom>
          <a:noFill/>
          <a:ln w="9525">
            <a:noFill/>
            <a:miter lim="800000"/>
            <a:headEnd/>
            <a:tailEnd/>
          </a:ln>
        </p:spPr>
        <p:txBody>
          <a:bodyPr>
            <a:spAutoFit/>
          </a:bodyPr>
          <a:lstStyle/>
          <a:p>
            <a:pPr algn="ctr"/>
            <a:r>
              <a:rPr lang="en-US" sz="1400" i="1"/>
              <a:t>x</a:t>
            </a:r>
            <a:r>
              <a:rPr lang="en-US" sz="1400" baseline="-25000"/>
              <a:t>2</a:t>
            </a:r>
            <a:r>
              <a:rPr lang="en-US" sz="1400"/>
              <a:t>(2*d</a:t>
            </a:r>
            <a:r>
              <a:rPr lang="en-US" sz="1400" i="1"/>
              <a:t>t</a:t>
            </a:r>
            <a:r>
              <a:rPr lang="en-US" sz="1400"/>
              <a:t>),</a:t>
            </a:r>
            <a:r>
              <a:rPr lang="en-US" sz="1400" i="1"/>
              <a:t> v</a:t>
            </a:r>
            <a:r>
              <a:rPr lang="en-US" sz="1400" baseline="-25000"/>
              <a:t>2</a:t>
            </a:r>
            <a:r>
              <a:rPr lang="en-US" sz="1400"/>
              <a:t>(2*d</a:t>
            </a:r>
            <a:r>
              <a:rPr lang="en-US" sz="1400" i="1"/>
              <a:t>t</a:t>
            </a:r>
            <a:r>
              <a:rPr lang="en-US" sz="1400"/>
              <a:t>)</a:t>
            </a:r>
          </a:p>
        </p:txBody>
      </p:sp>
      <p:sp>
        <p:nvSpPr>
          <p:cNvPr id="43053" name="TextBox 23"/>
          <p:cNvSpPr txBox="1">
            <a:spLocks noChangeArrowheads="1"/>
          </p:cNvSpPr>
          <p:nvPr/>
        </p:nvSpPr>
        <p:spPr bwMode="auto">
          <a:xfrm>
            <a:off x="5916613" y="4829175"/>
            <a:ext cx="2457450" cy="307975"/>
          </a:xfrm>
          <a:prstGeom prst="rect">
            <a:avLst/>
          </a:prstGeom>
          <a:noFill/>
          <a:ln w="9525">
            <a:noFill/>
            <a:miter lim="800000"/>
            <a:headEnd/>
            <a:tailEnd/>
          </a:ln>
        </p:spPr>
        <p:txBody>
          <a:bodyPr>
            <a:spAutoFit/>
          </a:bodyPr>
          <a:lstStyle/>
          <a:p>
            <a:pPr algn="ctr"/>
            <a:r>
              <a:rPr lang="en-US" sz="1400" i="1"/>
              <a:t>x</a:t>
            </a:r>
            <a:r>
              <a:rPr lang="en-US" sz="1400" baseline="-25000"/>
              <a:t>3</a:t>
            </a:r>
            <a:r>
              <a:rPr lang="en-US" sz="1400"/>
              <a:t>(2*d</a:t>
            </a:r>
            <a:r>
              <a:rPr lang="en-US" sz="1400" i="1"/>
              <a:t>t</a:t>
            </a:r>
            <a:r>
              <a:rPr lang="en-US" sz="1400"/>
              <a:t>),</a:t>
            </a:r>
            <a:r>
              <a:rPr lang="en-US" sz="1400" i="1"/>
              <a:t> v</a:t>
            </a:r>
            <a:r>
              <a:rPr lang="en-US" sz="1400" baseline="-25000"/>
              <a:t>3</a:t>
            </a:r>
            <a:r>
              <a:rPr lang="en-US" sz="1400"/>
              <a:t>(2*d</a:t>
            </a:r>
            <a:r>
              <a:rPr lang="en-US" sz="1400" i="1"/>
              <a:t>t</a:t>
            </a:r>
            <a:r>
              <a:rPr lang="en-US" sz="1400"/>
              <a:t>)</a:t>
            </a:r>
          </a:p>
        </p:txBody>
      </p:sp>
      <p:sp>
        <p:nvSpPr>
          <p:cNvPr id="43054" name="TextBox 23"/>
          <p:cNvSpPr txBox="1">
            <a:spLocks noChangeArrowheads="1"/>
          </p:cNvSpPr>
          <p:nvPr/>
        </p:nvSpPr>
        <p:spPr bwMode="auto">
          <a:xfrm>
            <a:off x="4918075" y="3851275"/>
            <a:ext cx="1958975" cy="307975"/>
          </a:xfrm>
          <a:prstGeom prst="rect">
            <a:avLst/>
          </a:prstGeom>
          <a:noFill/>
          <a:ln w="9525">
            <a:noFill/>
            <a:miter lim="800000"/>
            <a:headEnd/>
            <a:tailEnd/>
          </a:ln>
        </p:spPr>
        <p:txBody>
          <a:bodyPr>
            <a:spAutoFit/>
          </a:bodyPr>
          <a:lstStyle/>
          <a:p>
            <a:pPr algn="ctr"/>
            <a:r>
              <a:rPr lang="en-US" sz="1400" i="1"/>
              <a:t>x</a:t>
            </a:r>
            <a:r>
              <a:rPr lang="en-US" sz="1400" baseline="-25000"/>
              <a:t>1</a:t>
            </a:r>
            <a:r>
              <a:rPr lang="en-US" sz="1400"/>
              <a:t>(2*d</a:t>
            </a:r>
            <a:r>
              <a:rPr lang="en-US" sz="1400" i="1"/>
              <a:t>t</a:t>
            </a:r>
            <a:r>
              <a:rPr lang="en-US" sz="1400"/>
              <a:t>),</a:t>
            </a:r>
            <a:r>
              <a:rPr lang="en-US" sz="1400" i="1"/>
              <a:t> v</a:t>
            </a:r>
            <a:r>
              <a:rPr lang="en-US" sz="1400" baseline="-25000"/>
              <a:t>1</a:t>
            </a:r>
            <a:r>
              <a:rPr lang="en-US" sz="1400"/>
              <a:t>(2*d</a:t>
            </a:r>
            <a:r>
              <a:rPr lang="en-US" sz="1400" i="1"/>
              <a:t>t</a:t>
            </a:r>
            <a:r>
              <a:rPr lang="en-US" sz="1400"/>
              <a:t>)</a:t>
            </a:r>
          </a:p>
        </p:txBody>
      </p:sp>
      <p:sp>
        <p:nvSpPr>
          <p:cNvPr id="58" name="Rectangle 57"/>
          <p:cNvSpPr/>
          <p:nvPr/>
        </p:nvSpPr>
        <p:spPr>
          <a:xfrm>
            <a:off x="231775" y="3957638"/>
            <a:ext cx="2803525" cy="960437"/>
          </a:xfrm>
          <a:prstGeom prst="rect">
            <a:avLst/>
          </a:prstGeom>
          <a:noFill/>
          <a:ln w="12700" cmpd="sng">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3056" name="Text Box 41"/>
          <p:cNvSpPr txBox="1">
            <a:spLocks noChangeArrowheads="1"/>
          </p:cNvSpPr>
          <p:nvPr/>
        </p:nvSpPr>
        <p:spPr bwMode="auto">
          <a:xfrm>
            <a:off x="590550" y="609600"/>
            <a:ext cx="7924800" cy="457200"/>
          </a:xfrm>
          <a:prstGeom prst="rect">
            <a:avLst/>
          </a:prstGeom>
          <a:noFill/>
          <a:ln w="9525">
            <a:noFill/>
            <a:miter lim="800000"/>
            <a:headEnd/>
            <a:tailEnd/>
          </a:ln>
        </p:spPr>
        <p:txBody>
          <a:bodyPr>
            <a:spAutoFit/>
          </a:bodyPr>
          <a:lstStyle/>
          <a:p>
            <a:pPr algn="ctr" eaLnBrk="0" hangingPunct="0">
              <a:spcBef>
                <a:spcPct val="50000"/>
              </a:spcBef>
            </a:pPr>
            <a:r>
              <a:rPr lang="en-US" sz="2400" b="1">
                <a:latin typeface="Corbel" pitchFamily="34" charset="0"/>
              </a:rPr>
              <a:t>Simulate how molecules move</a:t>
            </a:r>
          </a:p>
        </p:txBody>
      </p:sp>
      <p:cxnSp>
        <p:nvCxnSpPr>
          <p:cNvPr id="3" name="Curved Connector 2"/>
          <p:cNvCxnSpPr/>
          <p:nvPr/>
        </p:nvCxnSpPr>
        <p:spPr>
          <a:xfrm rot="10800000" flipV="1">
            <a:off x="1901825" y="1854200"/>
            <a:ext cx="977900" cy="498475"/>
          </a:xfrm>
          <a:prstGeom prst="curvedConnector3">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3058" name="TextBox 56"/>
          <p:cNvSpPr txBox="1">
            <a:spLocks noChangeArrowheads="1"/>
          </p:cNvSpPr>
          <p:nvPr/>
        </p:nvSpPr>
        <p:spPr bwMode="auto">
          <a:xfrm>
            <a:off x="2803525" y="1662113"/>
            <a:ext cx="1652588" cy="368300"/>
          </a:xfrm>
          <a:prstGeom prst="rect">
            <a:avLst/>
          </a:prstGeom>
          <a:noFill/>
          <a:ln w="9525">
            <a:noFill/>
            <a:miter lim="800000"/>
            <a:headEnd/>
            <a:tailEnd/>
          </a:ln>
        </p:spPr>
        <p:txBody>
          <a:bodyPr>
            <a:spAutoFit/>
          </a:bodyPr>
          <a:lstStyle/>
          <a:p>
            <a:r>
              <a:rPr lang="en-US" b="1"/>
              <a:t>This is a car</a:t>
            </a:r>
          </a:p>
        </p:txBody>
      </p:sp>
      <p:sp>
        <p:nvSpPr>
          <p:cNvPr id="43059" name="TextBox 56"/>
          <p:cNvSpPr txBox="1">
            <a:spLocks noChangeArrowheads="1"/>
          </p:cNvSpPr>
          <p:nvPr/>
        </p:nvSpPr>
        <p:spPr bwMode="auto">
          <a:xfrm>
            <a:off x="3841750" y="5502275"/>
            <a:ext cx="5032375" cy="366713"/>
          </a:xfrm>
          <a:prstGeom prst="rect">
            <a:avLst/>
          </a:prstGeom>
          <a:noFill/>
          <a:ln w="9525">
            <a:noFill/>
            <a:miter lim="800000"/>
            <a:headEnd/>
            <a:tailEnd/>
          </a:ln>
        </p:spPr>
        <p:txBody>
          <a:bodyPr>
            <a:spAutoFit/>
          </a:bodyPr>
          <a:lstStyle/>
          <a:p>
            <a:pPr algn="ctr"/>
            <a:r>
              <a:rPr lang="en-US" b="1"/>
              <a:t>Your system looks more like this…</a:t>
            </a:r>
          </a:p>
        </p:txBody>
      </p:sp>
      <p:sp>
        <p:nvSpPr>
          <p:cNvPr id="43060" name="Text Box 4"/>
          <p:cNvSpPr txBox="1">
            <a:spLocks noChangeArrowheads="1"/>
          </p:cNvSpPr>
          <p:nvPr/>
        </p:nvSpPr>
        <p:spPr bwMode="auto">
          <a:xfrm>
            <a:off x="0" y="152400"/>
            <a:ext cx="9144000" cy="579438"/>
          </a:xfrm>
          <a:prstGeom prst="rect">
            <a:avLst/>
          </a:prstGeom>
          <a:noFill/>
          <a:ln w="9525">
            <a:noFill/>
            <a:miter lim="800000"/>
            <a:headEnd/>
            <a:tailEnd/>
          </a:ln>
        </p:spPr>
        <p:txBody>
          <a:bodyPr>
            <a:spAutoFit/>
          </a:bodyPr>
          <a:lstStyle/>
          <a:p>
            <a:pPr algn="ctr" eaLnBrk="0" hangingPunct="0">
              <a:spcBef>
                <a:spcPct val="50000"/>
              </a:spcBef>
            </a:pPr>
            <a:r>
              <a:rPr lang="en-US" sz="3200" b="1">
                <a:latin typeface="Corbel" pitchFamily="34" charset="0"/>
              </a:rPr>
              <a:t> Molecular dynamics simulations</a:t>
            </a:r>
          </a:p>
        </p:txBody>
      </p:sp>
      <p:cxnSp>
        <p:nvCxnSpPr>
          <p:cNvPr id="6" name="Straight Connector 5"/>
          <p:cNvCxnSpPr/>
          <p:nvPr/>
        </p:nvCxnSpPr>
        <p:spPr>
          <a:xfrm>
            <a:off x="3611563" y="625475"/>
            <a:ext cx="1690687"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5356225" y="625475"/>
            <a:ext cx="2057400" cy="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sp>
        <p:nvSpPr>
          <p:cNvPr id="57" name="TextBox 56"/>
          <p:cNvSpPr txBox="1">
            <a:spLocks noChangeArrowheads="1"/>
          </p:cNvSpPr>
          <p:nvPr/>
        </p:nvSpPr>
        <p:spPr bwMode="auto">
          <a:xfrm>
            <a:off x="193830" y="5080415"/>
            <a:ext cx="3072400" cy="523220"/>
          </a:xfrm>
          <a:prstGeom prst="rect">
            <a:avLst/>
          </a:prstGeom>
          <a:noFill/>
          <a:ln w="9525">
            <a:noFill/>
            <a:miter lim="800000"/>
            <a:headEnd/>
            <a:tailEnd/>
          </a:ln>
        </p:spPr>
        <p:txBody>
          <a:bodyPr wrap="square">
            <a:spAutoFit/>
          </a:bodyPr>
          <a:lstStyle/>
          <a:p>
            <a:r>
              <a:rPr lang="en-US" sz="1400" b="1" dirty="0" smtClean="0"/>
              <a:t>Can predict the position and speed of the car at any time.</a:t>
            </a:r>
            <a:endParaRPr lang="en-US" sz="1400" b="1" dirty="0"/>
          </a:p>
        </p:txBody>
      </p:sp>
    </p:spTree>
    <p:extLst>
      <p:ext uri="{BB962C8B-B14F-4D97-AF65-F5344CB8AC3E}">
        <p14:creationId xmlns:p14="http://schemas.microsoft.com/office/powerpoint/2010/main" val="12094201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7"/>
          <p:cNvPicPr>
            <a:picLocks noChangeAspect="1" noChangeArrowheads="1"/>
          </p:cNvPicPr>
          <p:nvPr/>
        </p:nvPicPr>
        <p:blipFill>
          <a:blip r:embed="rId3"/>
          <a:srcRect/>
          <a:stretch>
            <a:fillRect/>
          </a:stretch>
        </p:blipFill>
        <p:spPr bwMode="auto">
          <a:xfrm rot="6376029">
            <a:off x="5718176" y="2166937"/>
            <a:ext cx="519112" cy="138113"/>
          </a:xfrm>
          <a:prstGeom prst="rect">
            <a:avLst/>
          </a:prstGeom>
          <a:noFill/>
          <a:ln w="9525">
            <a:noFill/>
            <a:miter lim="800000"/>
            <a:headEnd/>
            <a:tailEnd/>
          </a:ln>
        </p:spPr>
      </p:pic>
      <p:pic>
        <p:nvPicPr>
          <p:cNvPr id="45058" name="Picture 3"/>
          <p:cNvPicPr>
            <a:picLocks noChangeAspect="1" noChangeArrowheads="1"/>
          </p:cNvPicPr>
          <p:nvPr/>
        </p:nvPicPr>
        <p:blipFill>
          <a:blip r:embed="rId3"/>
          <a:srcRect/>
          <a:stretch>
            <a:fillRect/>
          </a:stretch>
        </p:blipFill>
        <p:spPr bwMode="auto">
          <a:xfrm>
            <a:off x="3254375" y="2009775"/>
            <a:ext cx="519113" cy="138113"/>
          </a:xfrm>
          <a:prstGeom prst="rect">
            <a:avLst/>
          </a:prstGeom>
          <a:noFill/>
          <a:ln w="9525">
            <a:noFill/>
            <a:miter lim="800000"/>
            <a:headEnd/>
            <a:tailEnd/>
          </a:ln>
        </p:spPr>
      </p:pic>
      <p:sp>
        <p:nvSpPr>
          <p:cNvPr id="45059" name="Oval 4"/>
          <p:cNvSpPr>
            <a:spLocks noChangeArrowheads="1"/>
          </p:cNvSpPr>
          <p:nvPr/>
        </p:nvSpPr>
        <p:spPr bwMode="auto">
          <a:xfrm>
            <a:off x="2940050" y="1925638"/>
            <a:ext cx="304800" cy="304800"/>
          </a:xfrm>
          <a:prstGeom prst="ellipse">
            <a:avLst/>
          </a:prstGeom>
          <a:solidFill>
            <a:srgbClr val="40BFBF"/>
          </a:solidFill>
          <a:ln w="19050">
            <a:solidFill>
              <a:schemeClr val="tx1"/>
            </a:solidFill>
            <a:round/>
            <a:headEnd/>
            <a:tailEnd/>
          </a:ln>
        </p:spPr>
        <p:txBody>
          <a:bodyPr wrap="none" anchor="ctr"/>
          <a:lstStyle/>
          <a:p>
            <a:endParaRPr lang="en-US"/>
          </a:p>
        </p:txBody>
      </p:sp>
      <p:sp>
        <p:nvSpPr>
          <p:cNvPr id="45060" name="Oval 5"/>
          <p:cNvSpPr>
            <a:spLocks noChangeArrowheads="1"/>
          </p:cNvSpPr>
          <p:nvPr/>
        </p:nvSpPr>
        <p:spPr bwMode="auto">
          <a:xfrm>
            <a:off x="3779838" y="1925638"/>
            <a:ext cx="304800" cy="304800"/>
          </a:xfrm>
          <a:prstGeom prst="ellipse">
            <a:avLst/>
          </a:prstGeom>
          <a:solidFill>
            <a:srgbClr val="FF0000"/>
          </a:solidFill>
          <a:ln w="19050">
            <a:solidFill>
              <a:schemeClr val="tx1"/>
            </a:solidFill>
            <a:round/>
            <a:headEnd/>
            <a:tailEnd/>
          </a:ln>
        </p:spPr>
        <p:txBody>
          <a:bodyPr wrap="none" anchor="ctr"/>
          <a:lstStyle/>
          <a:p>
            <a:endParaRPr lang="en-US"/>
          </a:p>
        </p:txBody>
      </p:sp>
      <p:pic>
        <p:nvPicPr>
          <p:cNvPr id="45061" name="Picture 7"/>
          <p:cNvPicPr>
            <a:picLocks noChangeAspect="1" noChangeArrowheads="1"/>
          </p:cNvPicPr>
          <p:nvPr/>
        </p:nvPicPr>
        <p:blipFill>
          <a:blip r:embed="rId3"/>
          <a:srcRect/>
          <a:stretch>
            <a:fillRect/>
          </a:stretch>
        </p:blipFill>
        <p:spPr bwMode="auto">
          <a:xfrm rot="-600000">
            <a:off x="5272088" y="2535238"/>
            <a:ext cx="519112" cy="138112"/>
          </a:xfrm>
          <a:prstGeom prst="rect">
            <a:avLst/>
          </a:prstGeom>
          <a:noFill/>
          <a:ln w="9525">
            <a:noFill/>
            <a:miter lim="800000"/>
            <a:headEnd/>
            <a:tailEnd/>
          </a:ln>
        </p:spPr>
      </p:pic>
      <p:sp>
        <p:nvSpPr>
          <p:cNvPr id="45062" name="Oval 8"/>
          <p:cNvSpPr>
            <a:spLocks noChangeArrowheads="1"/>
          </p:cNvSpPr>
          <p:nvPr/>
        </p:nvSpPr>
        <p:spPr bwMode="auto">
          <a:xfrm>
            <a:off x="4962525" y="2525713"/>
            <a:ext cx="304800" cy="304800"/>
          </a:xfrm>
          <a:prstGeom prst="ellipse">
            <a:avLst/>
          </a:prstGeom>
          <a:solidFill>
            <a:srgbClr val="0000FF"/>
          </a:solidFill>
          <a:ln w="19050">
            <a:solidFill>
              <a:schemeClr val="tx1"/>
            </a:solidFill>
            <a:round/>
            <a:headEnd/>
            <a:tailEnd/>
          </a:ln>
        </p:spPr>
        <p:txBody>
          <a:bodyPr wrap="none" anchor="ctr"/>
          <a:lstStyle/>
          <a:p>
            <a:endParaRPr lang="en-US"/>
          </a:p>
        </p:txBody>
      </p:sp>
      <p:sp>
        <p:nvSpPr>
          <p:cNvPr id="45063" name="Oval 9"/>
          <p:cNvSpPr>
            <a:spLocks noChangeArrowheads="1"/>
          </p:cNvSpPr>
          <p:nvPr/>
        </p:nvSpPr>
        <p:spPr bwMode="auto">
          <a:xfrm>
            <a:off x="5949950" y="1684338"/>
            <a:ext cx="304800" cy="304800"/>
          </a:xfrm>
          <a:prstGeom prst="ellipse">
            <a:avLst/>
          </a:prstGeom>
          <a:solidFill>
            <a:srgbClr val="FF0000"/>
          </a:solidFill>
          <a:ln w="19050">
            <a:solidFill>
              <a:schemeClr val="tx1"/>
            </a:solidFill>
            <a:round/>
            <a:headEnd/>
            <a:tailEnd/>
          </a:ln>
        </p:spPr>
        <p:txBody>
          <a:bodyPr wrap="none" anchor="ctr"/>
          <a:lstStyle/>
          <a:p>
            <a:endParaRPr lang="en-US"/>
          </a:p>
        </p:txBody>
      </p:sp>
      <p:sp>
        <p:nvSpPr>
          <p:cNvPr id="45064" name="Oval 10"/>
          <p:cNvSpPr>
            <a:spLocks noChangeArrowheads="1"/>
          </p:cNvSpPr>
          <p:nvPr/>
        </p:nvSpPr>
        <p:spPr bwMode="auto">
          <a:xfrm>
            <a:off x="5675313" y="2373313"/>
            <a:ext cx="304800" cy="304800"/>
          </a:xfrm>
          <a:prstGeom prst="ellipse">
            <a:avLst/>
          </a:prstGeom>
          <a:solidFill>
            <a:srgbClr val="40BFBF"/>
          </a:solidFill>
          <a:ln w="19050">
            <a:solidFill>
              <a:schemeClr val="tx1"/>
            </a:solidFill>
            <a:round/>
            <a:headEnd/>
            <a:tailEnd/>
          </a:ln>
        </p:spPr>
        <p:txBody>
          <a:bodyPr wrap="none" anchor="ctr"/>
          <a:lstStyle/>
          <a:p>
            <a:endParaRPr lang="en-US"/>
          </a:p>
        </p:txBody>
      </p:sp>
      <p:pic>
        <p:nvPicPr>
          <p:cNvPr id="45065" name="Picture 11"/>
          <p:cNvPicPr>
            <a:picLocks noChangeAspect="1" noChangeArrowheads="1"/>
          </p:cNvPicPr>
          <p:nvPr/>
        </p:nvPicPr>
        <p:blipFill>
          <a:blip r:embed="rId3"/>
          <a:srcRect/>
          <a:stretch>
            <a:fillRect/>
          </a:stretch>
        </p:blipFill>
        <p:spPr bwMode="auto">
          <a:xfrm rot="-2700000">
            <a:off x="7040563" y="2398713"/>
            <a:ext cx="519112" cy="138112"/>
          </a:xfrm>
          <a:prstGeom prst="rect">
            <a:avLst/>
          </a:prstGeom>
          <a:noFill/>
          <a:ln w="9525">
            <a:noFill/>
            <a:miter lim="800000"/>
            <a:headEnd/>
            <a:tailEnd/>
          </a:ln>
        </p:spPr>
      </p:pic>
      <p:sp>
        <p:nvSpPr>
          <p:cNvPr id="45066" name="Oval 12"/>
          <p:cNvSpPr>
            <a:spLocks noChangeArrowheads="1"/>
          </p:cNvSpPr>
          <p:nvPr/>
        </p:nvSpPr>
        <p:spPr bwMode="auto">
          <a:xfrm>
            <a:off x="6842125" y="2586038"/>
            <a:ext cx="304800" cy="304800"/>
          </a:xfrm>
          <a:prstGeom prst="ellipse">
            <a:avLst/>
          </a:prstGeom>
          <a:solidFill>
            <a:srgbClr val="40BFBF"/>
          </a:solidFill>
          <a:ln w="19050">
            <a:solidFill>
              <a:schemeClr val="tx1"/>
            </a:solidFill>
            <a:round/>
            <a:headEnd/>
            <a:tailEnd/>
          </a:ln>
        </p:spPr>
        <p:txBody>
          <a:bodyPr wrap="none" anchor="ctr"/>
          <a:lstStyle/>
          <a:p>
            <a:endParaRPr lang="en-US"/>
          </a:p>
        </p:txBody>
      </p:sp>
      <p:sp>
        <p:nvSpPr>
          <p:cNvPr id="45067" name="AutoShape 13"/>
          <p:cNvSpPr>
            <a:spLocks noChangeAspect="1" noChangeArrowheads="1"/>
          </p:cNvSpPr>
          <p:nvPr/>
        </p:nvSpPr>
        <p:spPr bwMode="auto">
          <a:xfrm rot="6240000">
            <a:off x="7977188" y="1941513"/>
            <a:ext cx="92075" cy="644525"/>
          </a:xfrm>
          <a:prstGeom prst="triangle">
            <a:avLst>
              <a:gd name="adj" fmla="val 0"/>
            </a:avLst>
          </a:prstGeom>
          <a:solidFill>
            <a:srgbClr val="000000"/>
          </a:solidFill>
          <a:ln w="9525">
            <a:noFill/>
            <a:miter lim="800000"/>
            <a:headEnd/>
            <a:tailEnd/>
          </a:ln>
        </p:spPr>
        <p:txBody>
          <a:bodyPr rot="10800000" vert="eaVert" wrap="none" anchor="ctr"/>
          <a:lstStyle/>
          <a:p>
            <a:endParaRPr lang="en-US"/>
          </a:p>
        </p:txBody>
      </p:sp>
      <p:pic>
        <p:nvPicPr>
          <p:cNvPr id="45068" name="Picture 14"/>
          <p:cNvPicPr>
            <a:picLocks noChangeAspect="1" noChangeArrowheads="1"/>
          </p:cNvPicPr>
          <p:nvPr/>
        </p:nvPicPr>
        <p:blipFill>
          <a:blip r:embed="rId3"/>
          <a:srcRect/>
          <a:stretch>
            <a:fillRect/>
          </a:stretch>
        </p:blipFill>
        <p:spPr bwMode="auto">
          <a:xfrm rot="-2700000">
            <a:off x="8321675" y="1901825"/>
            <a:ext cx="519113" cy="138113"/>
          </a:xfrm>
          <a:prstGeom prst="rect">
            <a:avLst/>
          </a:prstGeom>
          <a:noFill/>
          <a:ln w="9525">
            <a:noFill/>
            <a:miter lim="800000"/>
            <a:headEnd/>
            <a:tailEnd/>
          </a:ln>
        </p:spPr>
      </p:pic>
      <p:sp>
        <p:nvSpPr>
          <p:cNvPr id="45069" name="Oval 15"/>
          <p:cNvSpPr>
            <a:spLocks noChangeArrowheads="1"/>
          </p:cNvSpPr>
          <p:nvPr/>
        </p:nvSpPr>
        <p:spPr bwMode="auto">
          <a:xfrm>
            <a:off x="8721725" y="1514475"/>
            <a:ext cx="304800" cy="304800"/>
          </a:xfrm>
          <a:prstGeom prst="ellipse">
            <a:avLst/>
          </a:prstGeom>
          <a:solidFill>
            <a:srgbClr val="40BFBF"/>
          </a:solidFill>
          <a:ln w="19050">
            <a:solidFill>
              <a:schemeClr val="tx1"/>
            </a:solidFill>
            <a:round/>
            <a:headEnd/>
            <a:tailEnd/>
          </a:ln>
        </p:spPr>
        <p:txBody>
          <a:bodyPr wrap="none" anchor="ctr"/>
          <a:lstStyle/>
          <a:p>
            <a:endParaRPr lang="en-US"/>
          </a:p>
        </p:txBody>
      </p:sp>
      <p:sp>
        <p:nvSpPr>
          <p:cNvPr id="45070" name="Oval 16"/>
          <p:cNvSpPr>
            <a:spLocks noChangeArrowheads="1"/>
          </p:cNvSpPr>
          <p:nvPr/>
        </p:nvSpPr>
        <p:spPr bwMode="auto">
          <a:xfrm>
            <a:off x="8107363" y="2081213"/>
            <a:ext cx="304800" cy="304800"/>
          </a:xfrm>
          <a:prstGeom prst="ellipse">
            <a:avLst/>
          </a:prstGeom>
          <a:solidFill>
            <a:srgbClr val="0000FF"/>
          </a:solidFill>
          <a:ln w="19050">
            <a:solidFill>
              <a:schemeClr val="tx1"/>
            </a:solidFill>
            <a:round/>
            <a:headEnd/>
            <a:tailEnd/>
          </a:ln>
        </p:spPr>
        <p:txBody>
          <a:bodyPr wrap="none" anchor="ctr"/>
          <a:lstStyle/>
          <a:p>
            <a:endParaRPr lang="en-US"/>
          </a:p>
        </p:txBody>
      </p:sp>
      <p:sp>
        <p:nvSpPr>
          <p:cNvPr id="45071" name="Text Box 17"/>
          <p:cNvSpPr txBox="1">
            <a:spLocks noChangeArrowheads="1"/>
          </p:cNvSpPr>
          <p:nvPr/>
        </p:nvSpPr>
        <p:spPr bwMode="auto">
          <a:xfrm>
            <a:off x="5976938" y="3351213"/>
            <a:ext cx="3057525" cy="581025"/>
          </a:xfrm>
          <a:prstGeom prst="rect">
            <a:avLst/>
          </a:prstGeom>
          <a:noFill/>
          <a:ln w="9525">
            <a:noFill/>
            <a:miter lim="800000"/>
            <a:headEnd/>
            <a:tailEnd/>
          </a:ln>
        </p:spPr>
        <p:txBody>
          <a:bodyPr>
            <a:spAutoFit/>
          </a:bodyPr>
          <a:lstStyle/>
          <a:p>
            <a:pPr algn="ctr"/>
            <a:r>
              <a:rPr lang="en-US" sz="1600" b="1"/>
              <a:t>Non-bonded</a:t>
            </a:r>
          </a:p>
          <a:p>
            <a:pPr algn="ctr"/>
            <a:r>
              <a:rPr lang="en-US" sz="1600" b="1"/>
              <a:t>Van der Waals interaction</a:t>
            </a:r>
          </a:p>
        </p:txBody>
      </p:sp>
      <p:sp>
        <p:nvSpPr>
          <p:cNvPr id="45072" name="Oval 18"/>
          <p:cNvSpPr>
            <a:spLocks noChangeArrowheads="1"/>
          </p:cNvSpPr>
          <p:nvPr/>
        </p:nvSpPr>
        <p:spPr bwMode="auto">
          <a:xfrm>
            <a:off x="7431088" y="2005013"/>
            <a:ext cx="304800" cy="304800"/>
          </a:xfrm>
          <a:prstGeom prst="ellipse">
            <a:avLst/>
          </a:prstGeom>
          <a:solidFill>
            <a:srgbClr val="40BFBF"/>
          </a:solidFill>
          <a:ln w="19050">
            <a:solidFill>
              <a:schemeClr val="tx1"/>
            </a:solidFill>
            <a:round/>
            <a:headEnd/>
            <a:tailEnd/>
          </a:ln>
        </p:spPr>
        <p:txBody>
          <a:bodyPr wrap="none" anchor="ctr"/>
          <a:lstStyle/>
          <a:p>
            <a:endParaRPr lang="en-US"/>
          </a:p>
        </p:txBody>
      </p:sp>
      <p:sp>
        <p:nvSpPr>
          <p:cNvPr id="45073" name="Text Box 19"/>
          <p:cNvSpPr txBox="1">
            <a:spLocks noChangeArrowheads="1"/>
          </p:cNvSpPr>
          <p:nvPr/>
        </p:nvSpPr>
        <p:spPr bwMode="auto">
          <a:xfrm>
            <a:off x="2560638" y="1239838"/>
            <a:ext cx="1905000" cy="336550"/>
          </a:xfrm>
          <a:prstGeom prst="rect">
            <a:avLst/>
          </a:prstGeom>
          <a:noFill/>
          <a:ln w="9525">
            <a:noFill/>
            <a:miter lim="800000"/>
            <a:headEnd/>
            <a:tailEnd/>
          </a:ln>
        </p:spPr>
        <p:txBody>
          <a:bodyPr>
            <a:spAutoFit/>
          </a:bodyPr>
          <a:lstStyle/>
          <a:p>
            <a:pPr algn="ctr">
              <a:spcBef>
                <a:spcPct val="50000"/>
              </a:spcBef>
            </a:pPr>
            <a:r>
              <a:rPr lang="en-US" sz="1600" b="1"/>
              <a:t>Bond stretch</a:t>
            </a:r>
          </a:p>
        </p:txBody>
      </p:sp>
      <p:sp>
        <p:nvSpPr>
          <p:cNvPr id="45074" name="Text Box 20"/>
          <p:cNvSpPr txBox="1">
            <a:spLocks noChangeArrowheads="1"/>
          </p:cNvSpPr>
          <p:nvPr/>
        </p:nvSpPr>
        <p:spPr bwMode="auto">
          <a:xfrm>
            <a:off x="4832350" y="1239838"/>
            <a:ext cx="1828800" cy="336550"/>
          </a:xfrm>
          <a:prstGeom prst="rect">
            <a:avLst/>
          </a:prstGeom>
          <a:noFill/>
          <a:ln w="9525">
            <a:noFill/>
            <a:miter lim="800000"/>
            <a:headEnd/>
            <a:tailEnd/>
          </a:ln>
        </p:spPr>
        <p:txBody>
          <a:bodyPr>
            <a:spAutoFit/>
          </a:bodyPr>
          <a:lstStyle/>
          <a:p>
            <a:pPr algn="ctr">
              <a:spcBef>
                <a:spcPct val="50000"/>
              </a:spcBef>
            </a:pPr>
            <a:r>
              <a:rPr lang="en-US" sz="1600" b="1"/>
              <a:t>Angle bending</a:t>
            </a:r>
          </a:p>
        </p:txBody>
      </p:sp>
      <p:sp>
        <p:nvSpPr>
          <p:cNvPr id="45075" name="Text Box 21"/>
          <p:cNvSpPr txBox="1">
            <a:spLocks noChangeArrowheads="1"/>
          </p:cNvSpPr>
          <p:nvPr/>
        </p:nvSpPr>
        <p:spPr bwMode="auto">
          <a:xfrm>
            <a:off x="7285038" y="1239838"/>
            <a:ext cx="1371600" cy="336550"/>
          </a:xfrm>
          <a:prstGeom prst="rect">
            <a:avLst/>
          </a:prstGeom>
          <a:noFill/>
          <a:ln w="9525">
            <a:noFill/>
            <a:miter lim="800000"/>
            <a:headEnd/>
            <a:tailEnd/>
          </a:ln>
        </p:spPr>
        <p:txBody>
          <a:bodyPr>
            <a:spAutoFit/>
          </a:bodyPr>
          <a:lstStyle/>
          <a:p>
            <a:pPr algn="ctr">
              <a:spcBef>
                <a:spcPct val="50000"/>
              </a:spcBef>
            </a:pPr>
            <a:r>
              <a:rPr lang="en-US" sz="1600" b="1"/>
              <a:t>Torsion</a:t>
            </a:r>
          </a:p>
        </p:txBody>
      </p:sp>
      <p:sp>
        <p:nvSpPr>
          <p:cNvPr id="45076" name="Text Box 22"/>
          <p:cNvSpPr txBox="1">
            <a:spLocks noChangeArrowheads="1"/>
          </p:cNvSpPr>
          <p:nvPr/>
        </p:nvSpPr>
        <p:spPr bwMode="auto">
          <a:xfrm>
            <a:off x="2420938" y="3351213"/>
            <a:ext cx="3209925" cy="581025"/>
          </a:xfrm>
          <a:prstGeom prst="rect">
            <a:avLst/>
          </a:prstGeom>
          <a:noFill/>
          <a:ln w="9525">
            <a:noFill/>
            <a:miter lim="800000"/>
            <a:headEnd/>
            <a:tailEnd/>
          </a:ln>
        </p:spPr>
        <p:txBody>
          <a:bodyPr>
            <a:spAutoFit/>
          </a:bodyPr>
          <a:lstStyle/>
          <a:p>
            <a:pPr algn="ctr"/>
            <a:r>
              <a:rPr lang="en-US" sz="1600" b="1"/>
              <a:t>Non-bonded </a:t>
            </a:r>
          </a:p>
          <a:p>
            <a:pPr algn="ctr"/>
            <a:r>
              <a:rPr lang="en-US" sz="1600" b="1"/>
              <a:t>electrostatic interaction</a:t>
            </a:r>
          </a:p>
        </p:txBody>
      </p:sp>
      <p:pic>
        <p:nvPicPr>
          <p:cNvPr id="45077" name="Picture 23"/>
          <p:cNvPicPr>
            <a:picLocks noChangeAspect="1" noChangeArrowheads="1"/>
          </p:cNvPicPr>
          <p:nvPr/>
        </p:nvPicPr>
        <p:blipFill>
          <a:blip r:embed="rId3"/>
          <a:srcRect/>
          <a:stretch>
            <a:fillRect/>
          </a:stretch>
        </p:blipFill>
        <p:spPr bwMode="auto">
          <a:xfrm>
            <a:off x="2955925" y="4113213"/>
            <a:ext cx="519113" cy="138112"/>
          </a:xfrm>
          <a:prstGeom prst="rect">
            <a:avLst/>
          </a:prstGeom>
          <a:noFill/>
          <a:ln w="9525">
            <a:noFill/>
            <a:miter lim="800000"/>
            <a:headEnd/>
            <a:tailEnd/>
          </a:ln>
        </p:spPr>
      </p:pic>
      <p:sp>
        <p:nvSpPr>
          <p:cNvPr id="45078" name="Oval 24"/>
          <p:cNvSpPr>
            <a:spLocks noChangeArrowheads="1"/>
          </p:cNvSpPr>
          <p:nvPr/>
        </p:nvSpPr>
        <p:spPr bwMode="auto">
          <a:xfrm>
            <a:off x="3486150" y="4037013"/>
            <a:ext cx="304800" cy="304800"/>
          </a:xfrm>
          <a:prstGeom prst="ellipse">
            <a:avLst/>
          </a:prstGeom>
          <a:solidFill>
            <a:srgbClr val="FF0000"/>
          </a:solidFill>
          <a:ln w="19050">
            <a:solidFill>
              <a:schemeClr val="tx1"/>
            </a:solidFill>
            <a:round/>
            <a:headEnd/>
            <a:tailEnd/>
          </a:ln>
        </p:spPr>
        <p:txBody>
          <a:bodyPr wrap="none" anchor="ctr"/>
          <a:lstStyle/>
          <a:p>
            <a:pPr algn="ctr"/>
            <a:r>
              <a:rPr lang="en-US">
                <a:solidFill>
                  <a:schemeClr val="bg1"/>
                </a:solidFill>
                <a:latin typeface="Arial" charset="0"/>
              </a:rPr>
              <a:t>−</a:t>
            </a:r>
          </a:p>
        </p:txBody>
      </p:sp>
      <p:sp>
        <p:nvSpPr>
          <p:cNvPr id="45079" name="Oval 25"/>
          <p:cNvSpPr>
            <a:spLocks noChangeArrowheads="1"/>
          </p:cNvSpPr>
          <p:nvPr/>
        </p:nvSpPr>
        <p:spPr bwMode="auto">
          <a:xfrm>
            <a:off x="2641600" y="4037013"/>
            <a:ext cx="304800" cy="304800"/>
          </a:xfrm>
          <a:prstGeom prst="ellipse">
            <a:avLst/>
          </a:prstGeom>
          <a:solidFill>
            <a:srgbClr val="40BFBF"/>
          </a:solidFill>
          <a:ln w="19050">
            <a:solidFill>
              <a:schemeClr val="tx1"/>
            </a:solidFill>
            <a:round/>
            <a:headEnd/>
            <a:tailEnd/>
          </a:ln>
        </p:spPr>
        <p:txBody>
          <a:bodyPr wrap="none" anchor="ctr"/>
          <a:lstStyle/>
          <a:p>
            <a:endParaRPr lang="en-US"/>
          </a:p>
        </p:txBody>
      </p:sp>
      <p:pic>
        <p:nvPicPr>
          <p:cNvPr id="45080" name="Picture 26"/>
          <p:cNvPicPr>
            <a:picLocks noChangeAspect="1" noChangeArrowheads="1"/>
          </p:cNvPicPr>
          <p:nvPr/>
        </p:nvPicPr>
        <p:blipFill>
          <a:blip r:embed="rId3"/>
          <a:srcRect/>
          <a:stretch>
            <a:fillRect/>
          </a:stretch>
        </p:blipFill>
        <p:spPr bwMode="auto">
          <a:xfrm rot="2228376">
            <a:off x="4403725" y="4570413"/>
            <a:ext cx="519113" cy="138112"/>
          </a:xfrm>
          <a:prstGeom prst="rect">
            <a:avLst/>
          </a:prstGeom>
          <a:noFill/>
          <a:ln w="9525">
            <a:noFill/>
            <a:miter lim="800000"/>
            <a:headEnd/>
            <a:tailEnd/>
          </a:ln>
        </p:spPr>
      </p:pic>
      <p:sp>
        <p:nvSpPr>
          <p:cNvPr id="45081" name="Oval 27"/>
          <p:cNvSpPr>
            <a:spLocks noChangeArrowheads="1"/>
          </p:cNvSpPr>
          <p:nvPr/>
        </p:nvSpPr>
        <p:spPr bwMode="auto">
          <a:xfrm>
            <a:off x="4181475" y="4225925"/>
            <a:ext cx="304800" cy="304800"/>
          </a:xfrm>
          <a:prstGeom prst="ellipse">
            <a:avLst/>
          </a:prstGeom>
          <a:solidFill>
            <a:schemeClr val="bg1"/>
          </a:solidFill>
          <a:ln w="19050">
            <a:solidFill>
              <a:schemeClr val="tx1"/>
            </a:solidFill>
            <a:round/>
            <a:headEnd/>
            <a:tailEnd/>
          </a:ln>
        </p:spPr>
        <p:txBody>
          <a:bodyPr wrap="none" anchor="ctr"/>
          <a:lstStyle/>
          <a:p>
            <a:pPr algn="ctr" fontAlgn="ctr"/>
            <a:endParaRPr lang="en-US">
              <a:latin typeface="Arial" charset="0"/>
              <a:cs typeface="Arial" charset="0"/>
            </a:endParaRPr>
          </a:p>
        </p:txBody>
      </p:sp>
      <p:sp>
        <p:nvSpPr>
          <p:cNvPr id="45082" name="Text Box 28"/>
          <p:cNvSpPr txBox="1">
            <a:spLocks noChangeArrowheads="1"/>
          </p:cNvSpPr>
          <p:nvPr/>
        </p:nvSpPr>
        <p:spPr bwMode="auto">
          <a:xfrm>
            <a:off x="4067175" y="4176713"/>
            <a:ext cx="533400" cy="366712"/>
          </a:xfrm>
          <a:prstGeom prst="rect">
            <a:avLst/>
          </a:prstGeom>
          <a:noFill/>
          <a:ln w="9525">
            <a:noFill/>
            <a:miter lim="800000"/>
            <a:headEnd/>
            <a:tailEnd/>
          </a:ln>
        </p:spPr>
        <p:txBody>
          <a:bodyPr>
            <a:spAutoFit/>
          </a:bodyPr>
          <a:lstStyle/>
          <a:p>
            <a:pPr algn="ctr">
              <a:spcBef>
                <a:spcPct val="50000"/>
              </a:spcBef>
            </a:pPr>
            <a:r>
              <a:rPr lang="en-US">
                <a:latin typeface="Arial" charset="0"/>
                <a:cs typeface="Arial" charset="0"/>
              </a:rPr>
              <a:t>+</a:t>
            </a:r>
          </a:p>
        </p:txBody>
      </p:sp>
      <p:sp>
        <p:nvSpPr>
          <p:cNvPr id="45083" name="Oval 29"/>
          <p:cNvSpPr>
            <a:spLocks noChangeArrowheads="1"/>
          </p:cNvSpPr>
          <p:nvPr/>
        </p:nvSpPr>
        <p:spPr bwMode="auto">
          <a:xfrm>
            <a:off x="4862513" y="4718050"/>
            <a:ext cx="304800" cy="304800"/>
          </a:xfrm>
          <a:prstGeom prst="ellipse">
            <a:avLst/>
          </a:prstGeom>
          <a:solidFill>
            <a:srgbClr val="0000FF"/>
          </a:solidFill>
          <a:ln w="19050">
            <a:solidFill>
              <a:schemeClr val="tx1"/>
            </a:solidFill>
            <a:round/>
            <a:headEnd/>
            <a:tailEnd/>
          </a:ln>
        </p:spPr>
        <p:txBody>
          <a:bodyPr wrap="none" anchor="ctr"/>
          <a:lstStyle/>
          <a:p>
            <a:endParaRPr lang="en-US"/>
          </a:p>
        </p:txBody>
      </p:sp>
      <p:pic>
        <p:nvPicPr>
          <p:cNvPr id="45084" name="Picture 30"/>
          <p:cNvPicPr>
            <a:picLocks noChangeAspect="1" noChangeArrowheads="1"/>
          </p:cNvPicPr>
          <p:nvPr/>
        </p:nvPicPr>
        <p:blipFill>
          <a:blip r:embed="rId3"/>
          <a:srcRect/>
          <a:stretch>
            <a:fillRect/>
          </a:stretch>
        </p:blipFill>
        <p:spPr bwMode="auto">
          <a:xfrm rot="-2055959">
            <a:off x="8037513" y="4275138"/>
            <a:ext cx="519112" cy="138112"/>
          </a:xfrm>
          <a:prstGeom prst="rect">
            <a:avLst/>
          </a:prstGeom>
          <a:noFill/>
          <a:ln w="9525">
            <a:noFill/>
            <a:miter lim="800000"/>
            <a:headEnd/>
            <a:tailEnd/>
          </a:ln>
        </p:spPr>
      </p:pic>
      <p:sp>
        <p:nvSpPr>
          <p:cNvPr id="45085" name="Oval 31"/>
          <p:cNvSpPr>
            <a:spLocks noChangeArrowheads="1"/>
          </p:cNvSpPr>
          <p:nvPr/>
        </p:nvSpPr>
        <p:spPr bwMode="auto">
          <a:xfrm>
            <a:off x="8496300" y="3954463"/>
            <a:ext cx="304800" cy="304800"/>
          </a:xfrm>
          <a:prstGeom prst="ellipse">
            <a:avLst/>
          </a:prstGeom>
          <a:solidFill>
            <a:srgbClr val="40BFBF"/>
          </a:solidFill>
          <a:ln w="19050">
            <a:solidFill>
              <a:schemeClr val="tx1"/>
            </a:solidFill>
            <a:round/>
            <a:headEnd/>
            <a:tailEnd/>
          </a:ln>
        </p:spPr>
        <p:txBody>
          <a:bodyPr wrap="none" anchor="ctr"/>
          <a:lstStyle/>
          <a:p>
            <a:endParaRPr lang="en-US"/>
          </a:p>
        </p:txBody>
      </p:sp>
      <p:pic>
        <p:nvPicPr>
          <p:cNvPr id="45086" name="Picture 32"/>
          <p:cNvPicPr>
            <a:picLocks noChangeAspect="1" noChangeArrowheads="1"/>
          </p:cNvPicPr>
          <p:nvPr/>
        </p:nvPicPr>
        <p:blipFill>
          <a:blip r:embed="rId3"/>
          <a:srcRect/>
          <a:stretch>
            <a:fillRect/>
          </a:stretch>
        </p:blipFill>
        <p:spPr bwMode="auto">
          <a:xfrm rot="1101434">
            <a:off x="6454775" y="4418013"/>
            <a:ext cx="519113" cy="138112"/>
          </a:xfrm>
          <a:prstGeom prst="rect">
            <a:avLst/>
          </a:prstGeom>
          <a:noFill/>
          <a:ln w="9525">
            <a:noFill/>
            <a:miter lim="800000"/>
            <a:headEnd/>
            <a:tailEnd/>
          </a:ln>
        </p:spPr>
      </p:pic>
      <p:sp>
        <p:nvSpPr>
          <p:cNvPr id="45087" name="Oval 33"/>
          <p:cNvSpPr>
            <a:spLocks noChangeArrowheads="1"/>
          </p:cNvSpPr>
          <p:nvPr/>
        </p:nvSpPr>
        <p:spPr bwMode="auto">
          <a:xfrm>
            <a:off x="6172200" y="4191000"/>
            <a:ext cx="304800" cy="304800"/>
          </a:xfrm>
          <a:prstGeom prst="ellipse">
            <a:avLst/>
          </a:prstGeom>
          <a:solidFill>
            <a:srgbClr val="40BFBF"/>
          </a:solidFill>
          <a:ln w="19050">
            <a:solidFill>
              <a:schemeClr val="tx1"/>
            </a:solidFill>
            <a:round/>
            <a:headEnd/>
            <a:tailEnd/>
          </a:ln>
        </p:spPr>
        <p:txBody>
          <a:bodyPr wrap="none" anchor="ctr"/>
          <a:lstStyle/>
          <a:p>
            <a:endParaRPr lang="en-US"/>
          </a:p>
        </p:txBody>
      </p:sp>
      <p:sp>
        <p:nvSpPr>
          <p:cNvPr id="45088" name="Oval 34"/>
          <p:cNvSpPr>
            <a:spLocks noChangeArrowheads="1"/>
          </p:cNvSpPr>
          <p:nvPr/>
        </p:nvSpPr>
        <p:spPr bwMode="auto">
          <a:xfrm rot="5400000">
            <a:off x="6959600" y="4462463"/>
            <a:ext cx="304800" cy="304800"/>
          </a:xfrm>
          <a:prstGeom prst="ellipse">
            <a:avLst/>
          </a:prstGeom>
          <a:gradFill rotWithShape="1">
            <a:gsLst>
              <a:gs pos="0">
                <a:srgbClr val="A50021"/>
              </a:gs>
              <a:gs pos="100000">
                <a:srgbClr val="0000CC"/>
              </a:gs>
            </a:gsLst>
            <a:lin ang="5400000" scaled="1"/>
          </a:gradFill>
          <a:ln w="19050">
            <a:solidFill>
              <a:schemeClr val="tx1"/>
            </a:solidFill>
            <a:round/>
            <a:headEnd/>
            <a:tailEnd/>
          </a:ln>
        </p:spPr>
        <p:txBody>
          <a:bodyPr rot="10800000" vert="eaVert" wrap="none" anchor="ctr"/>
          <a:lstStyle/>
          <a:p>
            <a:endParaRPr lang="en-US"/>
          </a:p>
        </p:txBody>
      </p:sp>
      <p:sp>
        <p:nvSpPr>
          <p:cNvPr id="45089" name="Oval 35"/>
          <p:cNvSpPr>
            <a:spLocks noChangeArrowheads="1"/>
          </p:cNvSpPr>
          <p:nvPr/>
        </p:nvSpPr>
        <p:spPr bwMode="auto">
          <a:xfrm rot="5400000">
            <a:off x="7781925" y="4408488"/>
            <a:ext cx="304800" cy="304800"/>
          </a:xfrm>
          <a:prstGeom prst="ellipse">
            <a:avLst/>
          </a:prstGeom>
          <a:gradFill rotWithShape="1">
            <a:gsLst>
              <a:gs pos="0">
                <a:srgbClr val="A50021"/>
              </a:gs>
              <a:gs pos="100000">
                <a:srgbClr val="0000CC"/>
              </a:gs>
            </a:gsLst>
            <a:lin ang="5400000" scaled="1"/>
          </a:gradFill>
          <a:ln w="19050">
            <a:solidFill>
              <a:schemeClr val="tx1"/>
            </a:solidFill>
            <a:round/>
            <a:headEnd/>
            <a:tailEnd/>
          </a:ln>
        </p:spPr>
        <p:txBody>
          <a:bodyPr rot="10800000" vert="eaVert" wrap="none" anchor="ctr"/>
          <a:lstStyle/>
          <a:p>
            <a:endParaRPr lang="en-US"/>
          </a:p>
        </p:txBody>
      </p:sp>
      <p:pic>
        <p:nvPicPr>
          <p:cNvPr id="45090" name="Picture 39" descr="movie_frame29dt50_2rep"/>
          <p:cNvPicPr>
            <a:picLocks noChangeAspect="1" noChangeArrowheads="1"/>
          </p:cNvPicPr>
          <p:nvPr/>
        </p:nvPicPr>
        <p:blipFill>
          <a:blip r:embed="rId4"/>
          <a:srcRect l="26578" t="34735" r="31219" b="21938"/>
          <a:stretch>
            <a:fillRect/>
          </a:stretch>
        </p:blipFill>
        <p:spPr bwMode="auto">
          <a:xfrm>
            <a:off x="246063" y="1776413"/>
            <a:ext cx="1944687" cy="1997075"/>
          </a:xfrm>
          <a:prstGeom prst="rect">
            <a:avLst/>
          </a:prstGeom>
          <a:noFill/>
          <a:ln w="9525">
            <a:noFill/>
            <a:miter lim="800000"/>
            <a:headEnd/>
            <a:tailEnd/>
          </a:ln>
        </p:spPr>
      </p:pic>
      <p:sp>
        <p:nvSpPr>
          <p:cNvPr id="45091" name="Text Box 41"/>
          <p:cNvSpPr txBox="1">
            <a:spLocks noChangeArrowheads="1"/>
          </p:cNvSpPr>
          <p:nvPr/>
        </p:nvSpPr>
        <p:spPr bwMode="auto">
          <a:xfrm>
            <a:off x="590550" y="609600"/>
            <a:ext cx="7924800" cy="457200"/>
          </a:xfrm>
          <a:prstGeom prst="rect">
            <a:avLst/>
          </a:prstGeom>
          <a:noFill/>
          <a:ln w="9525">
            <a:noFill/>
            <a:miter lim="800000"/>
            <a:headEnd/>
            <a:tailEnd/>
          </a:ln>
        </p:spPr>
        <p:txBody>
          <a:bodyPr>
            <a:spAutoFit/>
          </a:bodyPr>
          <a:lstStyle/>
          <a:p>
            <a:pPr algn="ctr" eaLnBrk="0" hangingPunct="0">
              <a:spcBef>
                <a:spcPct val="50000"/>
              </a:spcBef>
            </a:pPr>
            <a:r>
              <a:rPr lang="en-US" sz="2400" b="1">
                <a:latin typeface="Corbel" pitchFamily="34" charset="0"/>
              </a:rPr>
              <a:t>Simulate how molecules move</a:t>
            </a:r>
          </a:p>
        </p:txBody>
      </p:sp>
      <p:cxnSp>
        <p:nvCxnSpPr>
          <p:cNvPr id="43" name="Straight Connector 42"/>
          <p:cNvCxnSpPr/>
          <p:nvPr/>
        </p:nvCxnSpPr>
        <p:spPr>
          <a:xfrm>
            <a:off x="1806575" y="625475"/>
            <a:ext cx="1736725"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4" name="Curved Connector 43"/>
          <p:cNvCxnSpPr/>
          <p:nvPr/>
        </p:nvCxnSpPr>
        <p:spPr>
          <a:xfrm flipV="1">
            <a:off x="2190750" y="5003800"/>
            <a:ext cx="460375" cy="306388"/>
          </a:xfrm>
          <a:prstGeom prst="curvedConnector3">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5" name="TextBox 56"/>
          <p:cNvSpPr txBox="1">
            <a:spLocks noChangeArrowheads="1"/>
          </p:cNvSpPr>
          <p:nvPr/>
        </p:nvSpPr>
        <p:spPr bwMode="auto">
          <a:xfrm>
            <a:off x="385763" y="5387975"/>
            <a:ext cx="5607050" cy="368300"/>
          </a:xfrm>
          <a:prstGeom prst="rect">
            <a:avLst/>
          </a:prstGeom>
          <a:noFill/>
          <a:ln w="9525">
            <a:noFill/>
            <a:miter lim="800000"/>
            <a:headEnd/>
            <a:tailEnd/>
          </a:ln>
        </p:spPr>
        <p:txBody>
          <a:bodyPr>
            <a:spAutoFit/>
          </a:bodyPr>
          <a:lstStyle/>
          <a:p>
            <a:r>
              <a:rPr lang="en-US" b="1"/>
              <a:t>These parameters form a “force field”</a:t>
            </a:r>
          </a:p>
        </p:txBody>
      </p:sp>
      <p:sp>
        <p:nvSpPr>
          <p:cNvPr id="45095" name="TextBox 2"/>
          <p:cNvSpPr txBox="1">
            <a:spLocks noChangeArrowheads="1"/>
          </p:cNvSpPr>
          <p:nvPr/>
        </p:nvSpPr>
        <p:spPr bwMode="auto">
          <a:xfrm>
            <a:off x="-550863" y="2192338"/>
            <a:ext cx="185738" cy="369887"/>
          </a:xfrm>
          <a:prstGeom prst="rect">
            <a:avLst/>
          </a:prstGeom>
          <a:noFill/>
          <a:ln w="9525">
            <a:noFill/>
            <a:miter lim="800000"/>
            <a:headEnd/>
            <a:tailEnd/>
          </a:ln>
        </p:spPr>
        <p:txBody>
          <a:bodyPr wrap="none">
            <a:spAutoFit/>
          </a:bodyPr>
          <a:lstStyle/>
          <a:p>
            <a:endParaRPr lang="en-US"/>
          </a:p>
        </p:txBody>
      </p:sp>
      <p:cxnSp>
        <p:nvCxnSpPr>
          <p:cNvPr id="54" name="Straight Connector 53"/>
          <p:cNvCxnSpPr/>
          <p:nvPr/>
        </p:nvCxnSpPr>
        <p:spPr>
          <a:xfrm>
            <a:off x="5356225" y="625475"/>
            <a:ext cx="2057400" cy="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sp>
        <p:nvSpPr>
          <p:cNvPr id="45097" name="Text Box 4"/>
          <p:cNvSpPr txBox="1">
            <a:spLocks noChangeArrowheads="1"/>
          </p:cNvSpPr>
          <p:nvPr/>
        </p:nvSpPr>
        <p:spPr bwMode="auto">
          <a:xfrm>
            <a:off x="0" y="152400"/>
            <a:ext cx="9144000" cy="579438"/>
          </a:xfrm>
          <a:prstGeom prst="rect">
            <a:avLst/>
          </a:prstGeom>
          <a:noFill/>
          <a:ln w="9525">
            <a:noFill/>
            <a:miter lim="800000"/>
            <a:headEnd/>
            <a:tailEnd/>
          </a:ln>
        </p:spPr>
        <p:txBody>
          <a:bodyPr>
            <a:spAutoFit/>
          </a:bodyPr>
          <a:lstStyle/>
          <a:p>
            <a:pPr algn="ctr" eaLnBrk="0" hangingPunct="0">
              <a:spcBef>
                <a:spcPct val="50000"/>
              </a:spcBef>
            </a:pPr>
            <a:r>
              <a:rPr lang="en-US" sz="3200" b="1">
                <a:latin typeface="Corbel" pitchFamily="34" charset="0"/>
              </a:rPr>
              <a:t> Molecular dynamics simulations</a:t>
            </a:r>
          </a:p>
        </p:txBody>
      </p:sp>
      <p:cxnSp>
        <p:nvCxnSpPr>
          <p:cNvPr id="6" name="Straight Connector 5"/>
          <p:cNvCxnSpPr/>
          <p:nvPr/>
        </p:nvCxnSpPr>
        <p:spPr>
          <a:xfrm>
            <a:off x="3611563" y="625475"/>
            <a:ext cx="1690687"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97156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 Box 41"/>
          <p:cNvSpPr txBox="1">
            <a:spLocks noChangeArrowheads="1"/>
          </p:cNvSpPr>
          <p:nvPr/>
        </p:nvSpPr>
        <p:spPr bwMode="auto">
          <a:xfrm>
            <a:off x="590550" y="609600"/>
            <a:ext cx="7924800" cy="457200"/>
          </a:xfrm>
          <a:prstGeom prst="rect">
            <a:avLst/>
          </a:prstGeom>
          <a:noFill/>
          <a:ln w="9525">
            <a:noFill/>
            <a:miter lim="800000"/>
            <a:headEnd/>
            <a:tailEnd/>
          </a:ln>
        </p:spPr>
        <p:txBody>
          <a:bodyPr>
            <a:spAutoFit/>
          </a:bodyPr>
          <a:lstStyle/>
          <a:p>
            <a:pPr algn="ctr" eaLnBrk="0" hangingPunct="0">
              <a:spcBef>
                <a:spcPct val="50000"/>
              </a:spcBef>
            </a:pPr>
            <a:r>
              <a:rPr lang="en-US" sz="2400" b="1">
                <a:latin typeface="Corbel" pitchFamily="34" charset="0"/>
              </a:rPr>
              <a:t>Different “force fields” have different flavors…</a:t>
            </a:r>
          </a:p>
        </p:txBody>
      </p:sp>
      <p:pic>
        <p:nvPicPr>
          <p:cNvPr id="47106" name="Picture 6" descr="spc.tga"/>
          <p:cNvPicPr>
            <a:picLocks noChangeAspect="1"/>
          </p:cNvPicPr>
          <p:nvPr/>
        </p:nvPicPr>
        <p:blipFill>
          <a:blip r:embed="rId2"/>
          <a:srcRect t="19449" b="29756"/>
          <a:stretch>
            <a:fillRect/>
          </a:stretch>
        </p:blipFill>
        <p:spPr bwMode="auto">
          <a:xfrm>
            <a:off x="2278063" y="1843088"/>
            <a:ext cx="1949450" cy="1055687"/>
          </a:xfrm>
          <a:prstGeom prst="rect">
            <a:avLst/>
          </a:prstGeom>
          <a:noFill/>
          <a:ln w="9525">
            <a:noFill/>
            <a:miter lim="800000"/>
            <a:headEnd/>
            <a:tailEnd/>
          </a:ln>
        </p:spPr>
      </p:pic>
      <p:pic>
        <p:nvPicPr>
          <p:cNvPr id="8" name="Picture 7" descr="tip.tga"/>
          <p:cNvPicPr>
            <a:picLocks noChangeAspect="1"/>
          </p:cNvPicPr>
          <p:nvPr/>
        </p:nvPicPr>
        <p:blipFill>
          <a:blip r:embed="rId3"/>
          <a:srcRect t="22862" b="26495"/>
          <a:stretch>
            <a:fillRect/>
          </a:stretch>
        </p:blipFill>
        <p:spPr bwMode="auto">
          <a:xfrm>
            <a:off x="5997575" y="1844675"/>
            <a:ext cx="1949450" cy="1052513"/>
          </a:xfrm>
          <a:prstGeom prst="rect">
            <a:avLst/>
          </a:prstGeom>
          <a:noFill/>
          <a:ln w="9525">
            <a:noFill/>
            <a:miter lim="800000"/>
            <a:headEnd/>
            <a:tailEnd/>
          </a:ln>
        </p:spPr>
      </p:pic>
      <p:sp>
        <p:nvSpPr>
          <p:cNvPr id="47108" name="Text Box 19"/>
          <p:cNvSpPr txBox="1">
            <a:spLocks noChangeArrowheads="1"/>
          </p:cNvSpPr>
          <p:nvPr/>
        </p:nvSpPr>
        <p:spPr bwMode="auto">
          <a:xfrm>
            <a:off x="2300288" y="3161565"/>
            <a:ext cx="1905000" cy="336550"/>
          </a:xfrm>
          <a:prstGeom prst="rect">
            <a:avLst/>
          </a:prstGeom>
          <a:noFill/>
          <a:ln w="9525">
            <a:noFill/>
            <a:miter lim="800000"/>
            <a:headEnd/>
            <a:tailEnd/>
          </a:ln>
        </p:spPr>
        <p:txBody>
          <a:bodyPr>
            <a:spAutoFit/>
          </a:bodyPr>
          <a:lstStyle/>
          <a:p>
            <a:pPr algn="ctr">
              <a:spcBef>
                <a:spcPct val="50000"/>
              </a:spcBef>
            </a:pPr>
            <a:r>
              <a:rPr lang="en-US" sz="1600" b="1" dirty="0"/>
              <a:t>“</a:t>
            </a:r>
            <a:r>
              <a:rPr lang="en-US" sz="1600" b="1" dirty="0" err="1"/>
              <a:t>spc</a:t>
            </a:r>
            <a:r>
              <a:rPr lang="en-US" sz="1600" b="1" dirty="0"/>
              <a:t>/e”</a:t>
            </a:r>
          </a:p>
        </p:txBody>
      </p:sp>
      <p:sp>
        <p:nvSpPr>
          <p:cNvPr id="11" name="Text Box 19"/>
          <p:cNvSpPr txBox="1">
            <a:spLocks noChangeArrowheads="1"/>
          </p:cNvSpPr>
          <p:nvPr/>
        </p:nvSpPr>
        <p:spPr bwMode="auto">
          <a:xfrm>
            <a:off x="6019800" y="3161565"/>
            <a:ext cx="1905000" cy="336550"/>
          </a:xfrm>
          <a:prstGeom prst="rect">
            <a:avLst/>
          </a:prstGeom>
          <a:noFill/>
          <a:ln w="9525">
            <a:noFill/>
            <a:miter lim="800000"/>
            <a:headEnd/>
            <a:tailEnd/>
          </a:ln>
        </p:spPr>
        <p:txBody>
          <a:bodyPr>
            <a:spAutoFit/>
          </a:bodyPr>
          <a:lstStyle/>
          <a:p>
            <a:pPr algn="ctr">
              <a:spcBef>
                <a:spcPct val="50000"/>
              </a:spcBef>
            </a:pPr>
            <a:r>
              <a:rPr lang="en-US" sz="1600" b="1" dirty="0"/>
              <a:t>“</a:t>
            </a:r>
            <a:r>
              <a:rPr lang="en-US" sz="1600" b="1" dirty="0" err="1"/>
              <a:t>tip3p</a:t>
            </a:r>
            <a:r>
              <a:rPr lang="en-US" sz="1600" b="1" dirty="0"/>
              <a:t>”</a:t>
            </a:r>
          </a:p>
        </p:txBody>
      </p:sp>
      <p:sp>
        <p:nvSpPr>
          <p:cNvPr id="47110" name="Text Box 19"/>
          <p:cNvSpPr txBox="1">
            <a:spLocks noChangeArrowheads="1"/>
          </p:cNvSpPr>
          <p:nvPr/>
        </p:nvSpPr>
        <p:spPr bwMode="auto">
          <a:xfrm>
            <a:off x="1395413" y="3420327"/>
            <a:ext cx="3714750" cy="277813"/>
          </a:xfrm>
          <a:prstGeom prst="rect">
            <a:avLst/>
          </a:prstGeom>
          <a:noFill/>
          <a:ln w="9525">
            <a:noFill/>
            <a:miter lim="800000"/>
            <a:headEnd/>
            <a:tailEnd/>
          </a:ln>
        </p:spPr>
        <p:txBody>
          <a:bodyPr>
            <a:spAutoFit/>
          </a:bodyPr>
          <a:lstStyle/>
          <a:p>
            <a:pPr algn="ctr">
              <a:spcBef>
                <a:spcPct val="50000"/>
              </a:spcBef>
            </a:pPr>
            <a:r>
              <a:rPr lang="en-US" sz="1200" b="1" u="sng"/>
              <a:t>s</a:t>
            </a:r>
            <a:r>
              <a:rPr lang="en-US" sz="1200" b="1"/>
              <a:t>imple </a:t>
            </a:r>
            <a:r>
              <a:rPr lang="en-US" sz="1200" b="1" u="sng"/>
              <a:t>p</a:t>
            </a:r>
            <a:r>
              <a:rPr lang="en-US" sz="1200" b="1"/>
              <a:t>oint </a:t>
            </a:r>
            <a:r>
              <a:rPr lang="en-US" sz="1200" b="1" u="sng"/>
              <a:t>c</a:t>
            </a:r>
            <a:r>
              <a:rPr lang="en-US" sz="1200" b="1"/>
              <a:t>harge/extended</a:t>
            </a:r>
          </a:p>
        </p:txBody>
      </p:sp>
      <p:sp>
        <p:nvSpPr>
          <p:cNvPr id="13" name="Text Box 19"/>
          <p:cNvSpPr txBox="1">
            <a:spLocks noChangeArrowheads="1"/>
          </p:cNvSpPr>
          <p:nvPr/>
        </p:nvSpPr>
        <p:spPr bwMode="auto">
          <a:xfrm>
            <a:off x="5070475" y="3420327"/>
            <a:ext cx="3803650" cy="277813"/>
          </a:xfrm>
          <a:prstGeom prst="rect">
            <a:avLst/>
          </a:prstGeom>
          <a:noFill/>
          <a:ln w="9525">
            <a:noFill/>
            <a:miter lim="800000"/>
            <a:headEnd/>
            <a:tailEnd/>
          </a:ln>
        </p:spPr>
        <p:txBody>
          <a:bodyPr>
            <a:spAutoFit/>
          </a:bodyPr>
          <a:lstStyle/>
          <a:p>
            <a:pPr algn="ctr">
              <a:spcBef>
                <a:spcPct val="50000"/>
              </a:spcBef>
            </a:pPr>
            <a:r>
              <a:rPr lang="en-US" sz="1200" b="1" u="sng" dirty="0"/>
              <a:t>t</a:t>
            </a:r>
            <a:r>
              <a:rPr lang="en-US" sz="1200" b="1" dirty="0"/>
              <a:t>ransferable </a:t>
            </a:r>
            <a:r>
              <a:rPr lang="en-US" sz="1200" b="1" u="sng" dirty="0"/>
              <a:t>i</a:t>
            </a:r>
            <a:r>
              <a:rPr lang="en-US" sz="1200" b="1" dirty="0"/>
              <a:t>ntermolecular </a:t>
            </a:r>
            <a:r>
              <a:rPr lang="en-US" sz="1200" b="1" u="sng" dirty="0"/>
              <a:t>p</a:t>
            </a:r>
            <a:r>
              <a:rPr lang="en-US" sz="1200" b="1" dirty="0"/>
              <a:t>otential </a:t>
            </a:r>
            <a:r>
              <a:rPr lang="en-US" sz="1200" b="1" u="sng" dirty="0"/>
              <a:t>3</a:t>
            </a:r>
            <a:r>
              <a:rPr lang="en-US" sz="1200" b="1" dirty="0"/>
              <a:t>-</a:t>
            </a:r>
            <a:r>
              <a:rPr lang="en-US" sz="1200" b="1" u="sng" dirty="0"/>
              <a:t>p</a:t>
            </a:r>
            <a:r>
              <a:rPr lang="en-US" sz="1200" b="1" dirty="0"/>
              <a:t>oint</a:t>
            </a:r>
          </a:p>
        </p:txBody>
      </p:sp>
      <p:sp>
        <p:nvSpPr>
          <p:cNvPr id="47112" name="TextBox 56"/>
          <p:cNvSpPr txBox="1">
            <a:spLocks noChangeArrowheads="1"/>
          </p:cNvSpPr>
          <p:nvPr/>
        </p:nvSpPr>
        <p:spPr bwMode="auto">
          <a:xfrm>
            <a:off x="347663" y="1201738"/>
            <a:ext cx="5032375" cy="366712"/>
          </a:xfrm>
          <a:prstGeom prst="rect">
            <a:avLst/>
          </a:prstGeom>
          <a:noFill/>
          <a:ln w="9525">
            <a:noFill/>
            <a:miter lim="800000"/>
            <a:headEnd/>
            <a:tailEnd/>
          </a:ln>
        </p:spPr>
        <p:txBody>
          <a:bodyPr>
            <a:spAutoFit/>
          </a:bodyPr>
          <a:lstStyle/>
          <a:p>
            <a:r>
              <a:rPr lang="en-US" b="1" dirty="0"/>
              <a:t>Example: There are many water models…</a:t>
            </a:r>
          </a:p>
        </p:txBody>
      </p:sp>
      <p:sp>
        <p:nvSpPr>
          <p:cNvPr id="15" name="Text Box 19"/>
          <p:cNvSpPr txBox="1">
            <a:spLocks noChangeArrowheads="1"/>
          </p:cNvSpPr>
          <p:nvPr/>
        </p:nvSpPr>
        <p:spPr bwMode="auto">
          <a:xfrm>
            <a:off x="39688" y="4149592"/>
            <a:ext cx="1920875" cy="338554"/>
          </a:xfrm>
          <a:prstGeom prst="rect">
            <a:avLst/>
          </a:prstGeom>
          <a:noFill/>
          <a:ln w="9525">
            <a:noFill/>
            <a:miter lim="800000"/>
            <a:headEnd/>
            <a:tailEnd/>
          </a:ln>
        </p:spPr>
        <p:txBody>
          <a:bodyPr>
            <a:spAutoFit/>
          </a:bodyPr>
          <a:lstStyle/>
          <a:p>
            <a:pPr algn="ctr"/>
            <a:r>
              <a:rPr lang="en-US" sz="1600" b="1" i="1" dirty="0" err="1" smtClean="0"/>
              <a:t>D</a:t>
            </a:r>
            <a:r>
              <a:rPr lang="en-US" sz="1600" b="1" baseline="-25000" dirty="0" err="1" smtClean="0"/>
              <a:t>25</a:t>
            </a:r>
            <a:r>
              <a:rPr lang="en-US" sz="1600" b="1" baseline="-25000" dirty="0" err="1"/>
              <a:t>°</a:t>
            </a:r>
            <a:r>
              <a:rPr lang="en-US" sz="1600" b="1" baseline="-25000" dirty="0" err="1" smtClean="0"/>
              <a:t>C</a:t>
            </a:r>
            <a:r>
              <a:rPr lang="en-US" sz="1600" b="1" dirty="0" smtClean="0"/>
              <a:t> </a:t>
            </a:r>
            <a:r>
              <a:rPr lang="en-US" sz="1200" b="1" dirty="0"/>
              <a:t>(10</a:t>
            </a:r>
            <a:r>
              <a:rPr lang="en-US" sz="1200" b="1" baseline="30000" dirty="0"/>
              <a:t>-5</a:t>
            </a:r>
            <a:r>
              <a:rPr lang="en-US" sz="1200" b="1" dirty="0"/>
              <a:t> </a:t>
            </a:r>
            <a:r>
              <a:rPr lang="en-US" sz="1200" b="1" dirty="0" err="1"/>
              <a:t>cm</a:t>
            </a:r>
            <a:r>
              <a:rPr lang="en-US" sz="1200" b="1" baseline="30000" dirty="0" err="1"/>
              <a:t>2</a:t>
            </a:r>
            <a:r>
              <a:rPr lang="en-US" sz="1200" b="1" dirty="0"/>
              <a:t>/s)</a:t>
            </a:r>
          </a:p>
        </p:txBody>
      </p:sp>
      <p:sp>
        <p:nvSpPr>
          <p:cNvPr id="16" name="Text Box 19"/>
          <p:cNvSpPr txBox="1">
            <a:spLocks noChangeArrowheads="1"/>
          </p:cNvSpPr>
          <p:nvPr/>
        </p:nvSpPr>
        <p:spPr bwMode="auto">
          <a:xfrm>
            <a:off x="2273300" y="4473442"/>
            <a:ext cx="1958975" cy="338138"/>
          </a:xfrm>
          <a:prstGeom prst="rect">
            <a:avLst/>
          </a:prstGeom>
          <a:noFill/>
          <a:ln w="9525">
            <a:noFill/>
            <a:miter lim="800000"/>
            <a:headEnd/>
            <a:tailEnd/>
          </a:ln>
        </p:spPr>
        <p:txBody>
          <a:bodyPr>
            <a:spAutoFit/>
          </a:bodyPr>
          <a:lstStyle/>
          <a:p>
            <a:pPr algn="ctr">
              <a:spcBef>
                <a:spcPct val="50000"/>
              </a:spcBef>
            </a:pPr>
            <a:r>
              <a:rPr lang="en-US" sz="1600" b="1"/>
              <a:t>2.5</a:t>
            </a:r>
          </a:p>
        </p:txBody>
      </p:sp>
      <p:sp>
        <p:nvSpPr>
          <p:cNvPr id="17" name="Text Box 19"/>
          <p:cNvSpPr txBox="1">
            <a:spLocks noChangeArrowheads="1"/>
          </p:cNvSpPr>
          <p:nvPr/>
        </p:nvSpPr>
        <p:spPr bwMode="auto">
          <a:xfrm>
            <a:off x="5992813" y="4473442"/>
            <a:ext cx="1958975" cy="338138"/>
          </a:xfrm>
          <a:prstGeom prst="rect">
            <a:avLst/>
          </a:prstGeom>
          <a:noFill/>
          <a:ln w="9525">
            <a:noFill/>
            <a:miter lim="800000"/>
            <a:headEnd/>
            <a:tailEnd/>
          </a:ln>
        </p:spPr>
        <p:txBody>
          <a:bodyPr>
            <a:spAutoFit/>
          </a:bodyPr>
          <a:lstStyle/>
          <a:p>
            <a:pPr algn="ctr">
              <a:spcBef>
                <a:spcPct val="50000"/>
              </a:spcBef>
            </a:pPr>
            <a:r>
              <a:rPr lang="en-US" sz="1600" b="1"/>
              <a:t>5.5</a:t>
            </a:r>
          </a:p>
        </p:txBody>
      </p:sp>
      <p:sp>
        <p:nvSpPr>
          <p:cNvPr id="18" name="Text Box 19"/>
          <p:cNvSpPr txBox="1">
            <a:spLocks noChangeArrowheads="1"/>
          </p:cNvSpPr>
          <p:nvPr/>
        </p:nvSpPr>
        <p:spPr bwMode="auto">
          <a:xfrm>
            <a:off x="404813" y="4473442"/>
            <a:ext cx="1190625" cy="338138"/>
          </a:xfrm>
          <a:prstGeom prst="rect">
            <a:avLst/>
          </a:prstGeom>
          <a:noFill/>
          <a:ln w="9525">
            <a:noFill/>
            <a:miter lim="800000"/>
            <a:headEnd/>
            <a:tailEnd/>
          </a:ln>
        </p:spPr>
        <p:txBody>
          <a:bodyPr>
            <a:spAutoFit/>
          </a:bodyPr>
          <a:lstStyle/>
          <a:p>
            <a:pPr algn="ctr">
              <a:spcBef>
                <a:spcPct val="50000"/>
              </a:spcBef>
            </a:pPr>
            <a:r>
              <a:rPr lang="en-US" sz="1600" b="1" dirty="0" err="1"/>
              <a:t>Exp</a:t>
            </a:r>
            <a:r>
              <a:rPr lang="en-US" sz="1600" b="1" dirty="0"/>
              <a:t>: 2.3</a:t>
            </a:r>
          </a:p>
        </p:txBody>
      </p:sp>
      <p:sp>
        <p:nvSpPr>
          <p:cNvPr id="47117" name="Text Box 19"/>
          <p:cNvSpPr txBox="1">
            <a:spLocks noChangeArrowheads="1"/>
          </p:cNvSpPr>
          <p:nvPr/>
        </p:nvSpPr>
        <p:spPr bwMode="auto">
          <a:xfrm>
            <a:off x="3419475" y="2816225"/>
            <a:ext cx="1036638" cy="276225"/>
          </a:xfrm>
          <a:prstGeom prst="rect">
            <a:avLst/>
          </a:prstGeom>
          <a:noFill/>
          <a:ln w="9525">
            <a:noFill/>
            <a:miter lim="800000"/>
            <a:headEnd/>
            <a:tailEnd/>
          </a:ln>
        </p:spPr>
        <p:txBody>
          <a:bodyPr>
            <a:spAutoFit/>
          </a:bodyPr>
          <a:lstStyle/>
          <a:p>
            <a:pPr algn="ctr">
              <a:spcBef>
                <a:spcPct val="50000"/>
              </a:spcBef>
            </a:pPr>
            <a:r>
              <a:rPr lang="en-US" sz="1200" b="1"/>
              <a:t>+0.4238</a:t>
            </a:r>
          </a:p>
        </p:txBody>
      </p:sp>
      <p:sp>
        <p:nvSpPr>
          <p:cNvPr id="47118" name="Text Box 19"/>
          <p:cNvSpPr txBox="1">
            <a:spLocks noChangeArrowheads="1"/>
          </p:cNvSpPr>
          <p:nvPr/>
        </p:nvSpPr>
        <p:spPr bwMode="auto">
          <a:xfrm>
            <a:off x="2273300" y="1663700"/>
            <a:ext cx="1958975" cy="277813"/>
          </a:xfrm>
          <a:prstGeom prst="rect">
            <a:avLst/>
          </a:prstGeom>
          <a:noFill/>
          <a:ln w="9525">
            <a:noFill/>
            <a:miter lim="800000"/>
            <a:headEnd/>
            <a:tailEnd/>
          </a:ln>
        </p:spPr>
        <p:txBody>
          <a:bodyPr>
            <a:spAutoFit/>
          </a:bodyPr>
          <a:lstStyle/>
          <a:p>
            <a:pPr algn="ctr">
              <a:spcBef>
                <a:spcPct val="50000"/>
              </a:spcBef>
            </a:pPr>
            <a:r>
              <a:rPr lang="en-US" sz="1200" b="1">
                <a:ea typeface="MS Gothic" pitchFamily="49" charset="-128"/>
                <a:cs typeface="Lucida Sans" pitchFamily="34" charset="0"/>
              </a:rPr>
              <a:t>−0.8476</a:t>
            </a:r>
          </a:p>
        </p:txBody>
      </p:sp>
      <p:sp>
        <p:nvSpPr>
          <p:cNvPr id="21" name="Text Box 19"/>
          <p:cNvSpPr txBox="1">
            <a:spLocks noChangeArrowheads="1"/>
          </p:cNvSpPr>
          <p:nvPr/>
        </p:nvSpPr>
        <p:spPr bwMode="auto">
          <a:xfrm>
            <a:off x="7029450" y="2816225"/>
            <a:ext cx="1152525" cy="276225"/>
          </a:xfrm>
          <a:prstGeom prst="rect">
            <a:avLst/>
          </a:prstGeom>
          <a:noFill/>
          <a:ln w="9525">
            <a:noFill/>
            <a:miter lim="800000"/>
            <a:headEnd/>
            <a:tailEnd/>
          </a:ln>
        </p:spPr>
        <p:txBody>
          <a:bodyPr>
            <a:spAutoFit/>
          </a:bodyPr>
          <a:lstStyle/>
          <a:p>
            <a:pPr algn="ctr">
              <a:spcBef>
                <a:spcPct val="50000"/>
              </a:spcBef>
            </a:pPr>
            <a:r>
              <a:rPr lang="en-US" sz="1200" b="1"/>
              <a:t>+0.4170</a:t>
            </a:r>
          </a:p>
        </p:txBody>
      </p:sp>
      <p:sp>
        <p:nvSpPr>
          <p:cNvPr id="22" name="Text Box 19"/>
          <p:cNvSpPr txBox="1">
            <a:spLocks noChangeArrowheads="1"/>
          </p:cNvSpPr>
          <p:nvPr/>
        </p:nvSpPr>
        <p:spPr bwMode="auto">
          <a:xfrm>
            <a:off x="5992813" y="1663700"/>
            <a:ext cx="1958975" cy="277813"/>
          </a:xfrm>
          <a:prstGeom prst="rect">
            <a:avLst/>
          </a:prstGeom>
          <a:noFill/>
          <a:ln w="9525">
            <a:noFill/>
            <a:miter lim="800000"/>
            <a:headEnd/>
            <a:tailEnd/>
          </a:ln>
        </p:spPr>
        <p:txBody>
          <a:bodyPr>
            <a:spAutoFit/>
          </a:bodyPr>
          <a:lstStyle/>
          <a:p>
            <a:pPr algn="ctr">
              <a:spcBef>
                <a:spcPct val="50000"/>
              </a:spcBef>
            </a:pPr>
            <a:r>
              <a:rPr lang="en-US" sz="1200" b="1">
                <a:ea typeface="MS Gothic" pitchFamily="49" charset="-128"/>
                <a:cs typeface="Lucida Sans" pitchFamily="34" charset="0"/>
              </a:rPr>
              <a:t>−0.8340</a:t>
            </a:r>
          </a:p>
        </p:txBody>
      </p:sp>
      <p:sp>
        <p:nvSpPr>
          <p:cNvPr id="23" name="Text Box 19"/>
          <p:cNvSpPr txBox="1">
            <a:spLocks noChangeArrowheads="1"/>
          </p:cNvSpPr>
          <p:nvPr/>
        </p:nvSpPr>
        <p:spPr bwMode="auto">
          <a:xfrm>
            <a:off x="5838825" y="2816225"/>
            <a:ext cx="1152525" cy="276225"/>
          </a:xfrm>
          <a:prstGeom prst="rect">
            <a:avLst/>
          </a:prstGeom>
          <a:noFill/>
          <a:ln w="9525">
            <a:noFill/>
            <a:miter lim="800000"/>
            <a:headEnd/>
            <a:tailEnd/>
          </a:ln>
        </p:spPr>
        <p:txBody>
          <a:bodyPr>
            <a:spAutoFit/>
          </a:bodyPr>
          <a:lstStyle/>
          <a:p>
            <a:pPr algn="ctr">
              <a:spcBef>
                <a:spcPct val="50000"/>
              </a:spcBef>
            </a:pPr>
            <a:r>
              <a:rPr lang="en-US" sz="1200" b="1"/>
              <a:t>+0.4170</a:t>
            </a:r>
          </a:p>
        </p:txBody>
      </p:sp>
      <p:sp>
        <p:nvSpPr>
          <p:cNvPr id="47122" name="Text Box 19"/>
          <p:cNvSpPr txBox="1">
            <a:spLocks noChangeArrowheads="1"/>
          </p:cNvSpPr>
          <p:nvPr/>
        </p:nvSpPr>
        <p:spPr bwMode="auto">
          <a:xfrm>
            <a:off x="2076450" y="2816225"/>
            <a:ext cx="1036638" cy="276225"/>
          </a:xfrm>
          <a:prstGeom prst="rect">
            <a:avLst/>
          </a:prstGeom>
          <a:noFill/>
          <a:ln w="9525">
            <a:noFill/>
            <a:miter lim="800000"/>
            <a:headEnd/>
            <a:tailEnd/>
          </a:ln>
        </p:spPr>
        <p:txBody>
          <a:bodyPr>
            <a:spAutoFit/>
          </a:bodyPr>
          <a:lstStyle/>
          <a:p>
            <a:pPr algn="ctr">
              <a:spcBef>
                <a:spcPct val="50000"/>
              </a:spcBef>
            </a:pPr>
            <a:r>
              <a:rPr lang="en-US" sz="1200" b="1"/>
              <a:t>+0.4238</a:t>
            </a:r>
          </a:p>
        </p:txBody>
      </p:sp>
      <p:sp>
        <p:nvSpPr>
          <p:cNvPr id="47123" name="Text Box 19"/>
          <p:cNvSpPr txBox="1">
            <a:spLocks noChangeArrowheads="1"/>
          </p:cNvSpPr>
          <p:nvPr/>
        </p:nvSpPr>
        <p:spPr bwMode="auto">
          <a:xfrm>
            <a:off x="1730375" y="2093913"/>
            <a:ext cx="1036638" cy="277812"/>
          </a:xfrm>
          <a:prstGeom prst="rect">
            <a:avLst/>
          </a:prstGeom>
          <a:noFill/>
          <a:ln w="9525">
            <a:noFill/>
            <a:miter lim="800000"/>
            <a:headEnd/>
            <a:tailEnd/>
          </a:ln>
        </p:spPr>
        <p:txBody>
          <a:bodyPr>
            <a:spAutoFit/>
          </a:bodyPr>
          <a:lstStyle/>
          <a:p>
            <a:pPr algn="ctr">
              <a:spcBef>
                <a:spcPct val="50000"/>
              </a:spcBef>
            </a:pPr>
            <a:r>
              <a:rPr lang="en-US" sz="1200" b="1" dirty="0"/>
              <a:t>1.0000 </a:t>
            </a:r>
            <a:r>
              <a:rPr lang="en-US" sz="1200" b="1" dirty="0" err="1"/>
              <a:t>Å</a:t>
            </a:r>
            <a:endParaRPr lang="en-US" sz="1200" b="1" dirty="0"/>
          </a:p>
        </p:txBody>
      </p:sp>
      <p:sp>
        <p:nvSpPr>
          <p:cNvPr id="26" name="Text Box 19"/>
          <p:cNvSpPr txBox="1">
            <a:spLocks noChangeArrowheads="1"/>
          </p:cNvSpPr>
          <p:nvPr/>
        </p:nvSpPr>
        <p:spPr bwMode="auto">
          <a:xfrm>
            <a:off x="5532438" y="2093913"/>
            <a:ext cx="1036637" cy="277812"/>
          </a:xfrm>
          <a:prstGeom prst="rect">
            <a:avLst/>
          </a:prstGeom>
          <a:noFill/>
          <a:ln w="9525">
            <a:noFill/>
            <a:miter lim="800000"/>
            <a:headEnd/>
            <a:tailEnd/>
          </a:ln>
        </p:spPr>
        <p:txBody>
          <a:bodyPr>
            <a:spAutoFit/>
          </a:bodyPr>
          <a:lstStyle/>
          <a:p>
            <a:pPr algn="ctr">
              <a:spcBef>
                <a:spcPct val="50000"/>
              </a:spcBef>
            </a:pPr>
            <a:r>
              <a:rPr lang="en-US" sz="1200" b="1"/>
              <a:t>0.9572 Å</a:t>
            </a:r>
          </a:p>
        </p:txBody>
      </p:sp>
      <p:sp>
        <p:nvSpPr>
          <p:cNvPr id="47125" name="Text Box 19"/>
          <p:cNvSpPr txBox="1">
            <a:spLocks noChangeArrowheads="1"/>
          </p:cNvSpPr>
          <p:nvPr/>
        </p:nvSpPr>
        <p:spPr bwMode="auto">
          <a:xfrm>
            <a:off x="2733675" y="2439988"/>
            <a:ext cx="1038225" cy="277812"/>
          </a:xfrm>
          <a:prstGeom prst="rect">
            <a:avLst/>
          </a:prstGeom>
          <a:noFill/>
          <a:ln w="9525">
            <a:noFill/>
            <a:miter lim="800000"/>
            <a:headEnd/>
            <a:tailEnd/>
          </a:ln>
        </p:spPr>
        <p:txBody>
          <a:bodyPr>
            <a:spAutoFit/>
          </a:bodyPr>
          <a:lstStyle/>
          <a:p>
            <a:pPr algn="ctr">
              <a:spcBef>
                <a:spcPct val="50000"/>
              </a:spcBef>
            </a:pPr>
            <a:r>
              <a:rPr lang="en-US" sz="1200" b="1"/>
              <a:t>109.47°</a:t>
            </a:r>
          </a:p>
        </p:txBody>
      </p:sp>
      <p:sp>
        <p:nvSpPr>
          <p:cNvPr id="28" name="Text Box 19"/>
          <p:cNvSpPr txBox="1">
            <a:spLocks noChangeArrowheads="1"/>
          </p:cNvSpPr>
          <p:nvPr/>
        </p:nvSpPr>
        <p:spPr bwMode="auto">
          <a:xfrm>
            <a:off x="6453188" y="2439988"/>
            <a:ext cx="1038225" cy="277812"/>
          </a:xfrm>
          <a:prstGeom prst="rect">
            <a:avLst/>
          </a:prstGeom>
          <a:noFill/>
          <a:ln w="9525">
            <a:noFill/>
            <a:miter lim="800000"/>
            <a:headEnd/>
            <a:tailEnd/>
          </a:ln>
        </p:spPr>
        <p:txBody>
          <a:bodyPr>
            <a:spAutoFit/>
          </a:bodyPr>
          <a:lstStyle/>
          <a:p>
            <a:pPr algn="ctr">
              <a:spcBef>
                <a:spcPct val="50000"/>
              </a:spcBef>
            </a:pPr>
            <a:r>
              <a:rPr lang="en-US" sz="1200" b="1"/>
              <a:t>104.52°</a:t>
            </a:r>
          </a:p>
        </p:txBody>
      </p:sp>
      <p:sp>
        <p:nvSpPr>
          <p:cNvPr id="29" name="TextBox 56"/>
          <p:cNvSpPr txBox="1">
            <a:spLocks noChangeArrowheads="1"/>
          </p:cNvSpPr>
          <p:nvPr/>
        </p:nvSpPr>
        <p:spPr bwMode="auto">
          <a:xfrm>
            <a:off x="347663" y="5133975"/>
            <a:ext cx="7988300" cy="369888"/>
          </a:xfrm>
          <a:prstGeom prst="rect">
            <a:avLst/>
          </a:prstGeom>
          <a:noFill/>
          <a:ln w="9525">
            <a:noFill/>
            <a:miter lim="800000"/>
            <a:headEnd/>
            <a:tailEnd/>
          </a:ln>
        </p:spPr>
        <p:txBody>
          <a:bodyPr>
            <a:spAutoFit/>
          </a:bodyPr>
          <a:lstStyle/>
          <a:p>
            <a:r>
              <a:rPr lang="en-US" b="1"/>
              <a:t>Example: There are many peptide force fields…</a:t>
            </a:r>
          </a:p>
        </p:txBody>
      </p:sp>
      <p:sp>
        <p:nvSpPr>
          <p:cNvPr id="30" name="TextBox 56"/>
          <p:cNvSpPr txBox="1">
            <a:spLocks noChangeArrowheads="1"/>
          </p:cNvSpPr>
          <p:nvPr/>
        </p:nvSpPr>
        <p:spPr bwMode="auto">
          <a:xfrm>
            <a:off x="1499600" y="5518150"/>
            <a:ext cx="2303462" cy="369888"/>
          </a:xfrm>
          <a:prstGeom prst="rect">
            <a:avLst/>
          </a:prstGeom>
          <a:noFill/>
          <a:ln w="9525">
            <a:noFill/>
            <a:miter lim="800000"/>
            <a:headEnd/>
            <a:tailEnd/>
          </a:ln>
        </p:spPr>
        <p:txBody>
          <a:bodyPr>
            <a:spAutoFit/>
          </a:bodyPr>
          <a:lstStyle/>
          <a:p>
            <a:r>
              <a:rPr lang="en-US" b="1"/>
              <a:t>“Helix-friendly”</a:t>
            </a:r>
          </a:p>
        </p:txBody>
      </p:sp>
      <p:sp>
        <p:nvSpPr>
          <p:cNvPr id="31" name="TextBox 56"/>
          <p:cNvSpPr txBox="1">
            <a:spLocks noChangeArrowheads="1"/>
          </p:cNvSpPr>
          <p:nvPr/>
        </p:nvSpPr>
        <p:spPr bwMode="auto">
          <a:xfrm>
            <a:off x="1499600" y="5902325"/>
            <a:ext cx="2303462" cy="368300"/>
          </a:xfrm>
          <a:prstGeom prst="rect">
            <a:avLst/>
          </a:prstGeom>
          <a:noFill/>
          <a:ln w="9525">
            <a:noFill/>
            <a:miter lim="800000"/>
            <a:headEnd/>
            <a:tailEnd/>
          </a:ln>
        </p:spPr>
        <p:txBody>
          <a:bodyPr>
            <a:spAutoFit/>
          </a:bodyPr>
          <a:lstStyle/>
          <a:p>
            <a:r>
              <a:rPr lang="en-US" b="1"/>
              <a:t>“</a:t>
            </a:r>
            <a:r>
              <a:rPr lang="en-US" b="1">
                <a:latin typeface="Lucida Grande"/>
                <a:ea typeface="Lucida Grande"/>
                <a:cs typeface="Lucida Grande"/>
              </a:rPr>
              <a:t>β</a:t>
            </a:r>
            <a:r>
              <a:rPr lang="en-US" b="1"/>
              <a:t>-Sheet-friendly”</a:t>
            </a:r>
          </a:p>
        </p:txBody>
      </p:sp>
      <p:cxnSp>
        <p:nvCxnSpPr>
          <p:cNvPr id="43" name="Straight Connector 42"/>
          <p:cNvCxnSpPr/>
          <p:nvPr/>
        </p:nvCxnSpPr>
        <p:spPr>
          <a:xfrm>
            <a:off x="1806575" y="625475"/>
            <a:ext cx="1736725"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47131" name="Text Box 4"/>
          <p:cNvSpPr txBox="1">
            <a:spLocks noChangeArrowheads="1"/>
          </p:cNvSpPr>
          <p:nvPr/>
        </p:nvSpPr>
        <p:spPr bwMode="auto">
          <a:xfrm>
            <a:off x="0" y="152400"/>
            <a:ext cx="9144000" cy="579438"/>
          </a:xfrm>
          <a:prstGeom prst="rect">
            <a:avLst/>
          </a:prstGeom>
          <a:noFill/>
          <a:ln w="9525">
            <a:noFill/>
            <a:miter lim="800000"/>
            <a:headEnd/>
            <a:tailEnd/>
          </a:ln>
        </p:spPr>
        <p:txBody>
          <a:bodyPr>
            <a:spAutoFit/>
          </a:bodyPr>
          <a:lstStyle/>
          <a:p>
            <a:pPr algn="ctr" eaLnBrk="0" hangingPunct="0">
              <a:spcBef>
                <a:spcPct val="50000"/>
              </a:spcBef>
            </a:pPr>
            <a:r>
              <a:rPr lang="en-US" sz="3200" b="1">
                <a:latin typeface="Corbel" pitchFamily="34" charset="0"/>
              </a:rPr>
              <a:t> Molecular dynamics simulations</a:t>
            </a:r>
          </a:p>
        </p:txBody>
      </p:sp>
      <p:cxnSp>
        <p:nvCxnSpPr>
          <p:cNvPr id="6" name="Straight Connector 5"/>
          <p:cNvCxnSpPr/>
          <p:nvPr/>
        </p:nvCxnSpPr>
        <p:spPr>
          <a:xfrm>
            <a:off x="3611563" y="625475"/>
            <a:ext cx="1690687"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5356225" y="625475"/>
            <a:ext cx="2057400" cy="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pic>
        <p:nvPicPr>
          <p:cNvPr id="32" name="Picture 39" descr="movie_frame29dt50_2rep"/>
          <p:cNvPicPr>
            <a:picLocks noChangeAspect="1" noChangeArrowheads="1"/>
          </p:cNvPicPr>
          <p:nvPr/>
        </p:nvPicPr>
        <p:blipFill>
          <a:blip r:embed="rId4"/>
          <a:srcRect l="26578" t="34735" r="31219" b="21938"/>
          <a:stretch>
            <a:fillRect/>
          </a:stretch>
        </p:blipFill>
        <p:spPr bwMode="auto">
          <a:xfrm>
            <a:off x="6722680" y="4842698"/>
            <a:ext cx="1944687" cy="1997075"/>
          </a:xfrm>
          <a:prstGeom prst="rect">
            <a:avLst/>
          </a:prstGeom>
          <a:noFill/>
          <a:ln w="9525">
            <a:noFill/>
            <a:miter lim="800000"/>
            <a:headEnd/>
            <a:tailEnd/>
          </a:ln>
        </p:spPr>
      </p:pic>
      <p:sp>
        <p:nvSpPr>
          <p:cNvPr id="33" name="Text Box 19"/>
          <p:cNvSpPr txBox="1">
            <a:spLocks noChangeArrowheads="1"/>
          </p:cNvSpPr>
          <p:nvPr/>
        </p:nvSpPr>
        <p:spPr bwMode="auto">
          <a:xfrm>
            <a:off x="40210" y="3781870"/>
            <a:ext cx="3226020" cy="261610"/>
          </a:xfrm>
          <a:prstGeom prst="rect">
            <a:avLst/>
          </a:prstGeom>
          <a:noFill/>
          <a:ln w="9525">
            <a:noFill/>
            <a:miter lim="800000"/>
            <a:headEnd/>
            <a:tailEnd/>
          </a:ln>
        </p:spPr>
        <p:txBody>
          <a:bodyPr wrap="square">
            <a:spAutoFit/>
          </a:bodyPr>
          <a:lstStyle/>
          <a:p>
            <a:pPr>
              <a:spcBef>
                <a:spcPct val="50000"/>
              </a:spcBef>
            </a:pPr>
            <a:r>
              <a:rPr lang="en-US" sz="1100" b="1" dirty="0" smtClean="0"/>
              <a:t>Diffusion coefficient at </a:t>
            </a:r>
            <a:r>
              <a:rPr lang="en-US" sz="1100" b="1" dirty="0" err="1" smtClean="0"/>
              <a:t>25°C</a:t>
            </a:r>
            <a:endParaRPr lang="en-US" sz="1100" b="1" dirty="0"/>
          </a:p>
        </p:txBody>
      </p:sp>
      <p:sp>
        <p:nvSpPr>
          <p:cNvPr id="3" name="Arc 2"/>
          <p:cNvSpPr>
            <a:spLocks noChangeAspect="1"/>
          </p:cNvSpPr>
          <p:nvPr/>
        </p:nvSpPr>
        <p:spPr>
          <a:xfrm rot="6714442" flipV="1">
            <a:off x="209690" y="3905720"/>
            <a:ext cx="320040" cy="320040"/>
          </a:xfrm>
          <a:prstGeom prst="arc">
            <a:avLst/>
          </a:prstGeom>
          <a:ln>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1570924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1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71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1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71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710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71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p:bldP spid="11" grpId="0"/>
      <p:bldP spid="47110" grpId="0"/>
      <p:bldP spid="13" grpId="0"/>
      <p:bldP spid="15" grpId="0"/>
      <p:bldP spid="16" grpId="0"/>
      <p:bldP spid="17" grpId="0"/>
      <p:bldP spid="18" grpId="0"/>
      <p:bldP spid="47117" grpId="0"/>
      <p:bldP spid="47118" grpId="0"/>
      <p:bldP spid="21" grpId="0"/>
      <p:bldP spid="22" grpId="0"/>
      <p:bldP spid="23" grpId="0"/>
      <p:bldP spid="47122" grpId="0"/>
      <p:bldP spid="47123" grpId="0"/>
      <p:bldP spid="26" grpId="0"/>
      <p:bldP spid="47125" grpId="0"/>
      <p:bldP spid="28" grpId="0"/>
      <p:bldP spid="29" grpId="0"/>
      <p:bldP spid="30" grpId="0"/>
      <p:bldP spid="31" grpId="0"/>
      <p:bldP spid="33" grpId="0"/>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7"/>
          <p:cNvPicPr>
            <a:picLocks noChangeAspect="1" noChangeArrowheads="1"/>
          </p:cNvPicPr>
          <p:nvPr/>
        </p:nvPicPr>
        <p:blipFill>
          <a:blip r:embed="rId3"/>
          <a:srcRect/>
          <a:stretch>
            <a:fillRect/>
          </a:stretch>
        </p:blipFill>
        <p:spPr bwMode="auto">
          <a:xfrm rot="6376029">
            <a:off x="5718176" y="2166937"/>
            <a:ext cx="519112" cy="138113"/>
          </a:xfrm>
          <a:prstGeom prst="rect">
            <a:avLst/>
          </a:prstGeom>
          <a:noFill/>
          <a:ln w="9525">
            <a:noFill/>
            <a:miter lim="800000"/>
            <a:headEnd/>
            <a:tailEnd/>
          </a:ln>
        </p:spPr>
      </p:pic>
      <p:pic>
        <p:nvPicPr>
          <p:cNvPr id="48130" name="Picture 3"/>
          <p:cNvPicPr>
            <a:picLocks noChangeAspect="1" noChangeArrowheads="1"/>
          </p:cNvPicPr>
          <p:nvPr/>
        </p:nvPicPr>
        <p:blipFill>
          <a:blip r:embed="rId3"/>
          <a:srcRect/>
          <a:stretch>
            <a:fillRect/>
          </a:stretch>
        </p:blipFill>
        <p:spPr bwMode="auto">
          <a:xfrm>
            <a:off x="3254375" y="2009775"/>
            <a:ext cx="519113" cy="138113"/>
          </a:xfrm>
          <a:prstGeom prst="rect">
            <a:avLst/>
          </a:prstGeom>
          <a:noFill/>
          <a:ln w="9525">
            <a:noFill/>
            <a:miter lim="800000"/>
            <a:headEnd/>
            <a:tailEnd/>
          </a:ln>
        </p:spPr>
      </p:pic>
      <p:sp>
        <p:nvSpPr>
          <p:cNvPr id="48131" name="Oval 4"/>
          <p:cNvSpPr>
            <a:spLocks noChangeArrowheads="1"/>
          </p:cNvSpPr>
          <p:nvPr/>
        </p:nvSpPr>
        <p:spPr bwMode="auto">
          <a:xfrm>
            <a:off x="2940050" y="1925638"/>
            <a:ext cx="304800" cy="304800"/>
          </a:xfrm>
          <a:prstGeom prst="ellipse">
            <a:avLst/>
          </a:prstGeom>
          <a:solidFill>
            <a:srgbClr val="40BFBF"/>
          </a:solidFill>
          <a:ln w="19050">
            <a:solidFill>
              <a:schemeClr val="tx1"/>
            </a:solidFill>
            <a:round/>
            <a:headEnd/>
            <a:tailEnd/>
          </a:ln>
        </p:spPr>
        <p:txBody>
          <a:bodyPr wrap="none" anchor="ctr"/>
          <a:lstStyle/>
          <a:p>
            <a:endParaRPr lang="en-US"/>
          </a:p>
        </p:txBody>
      </p:sp>
      <p:sp>
        <p:nvSpPr>
          <p:cNvPr id="48132" name="Oval 5"/>
          <p:cNvSpPr>
            <a:spLocks noChangeArrowheads="1"/>
          </p:cNvSpPr>
          <p:nvPr/>
        </p:nvSpPr>
        <p:spPr bwMode="auto">
          <a:xfrm>
            <a:off x="3779838" y="1925638"/>
            <a:ext cx="304800" cy="304800"/>
          </a:xfrm>
          <a:prstGeom prst="ellipse">
            <a:avLst/>
          </a:prstGeom>
          <a:solidFill>
            <a:srgbClr val="FF0000"/>
          </a:solidFill>
          <a:ln w="19050">
            <a:solidFill>
              <a:schemeClr val="tx1"/>
            </a:solidFill>
            <a:round/>
            <a:headEnd/>
            <a:tailEnd/>
          </a:ln>
        </p:spPr>
        <p:txBody>
          <a:bodyPr wrap="none" anchor="ctr"/>
          <a:lstStyle/>
          <a:p>
            <a:endParaRPr lang="en-US"/>
          </a:p>
        </p:txBody>
      </p:sp>
      <p:pic>
        <p:nvPicPr>
          <p:cNvPr id="48133" name="Picture 7"/>
          <p:cNvPicPr>
            <a:picLocks noChangeAspect="1" noChangeArrowheads="1"/>
          </p:cNvPicPr>
          <p:nvPr/>
        </p:nvPicPr>
        <p:blipFill>
          <a:blip r:embed="rId3"/>
          <a:srcRect/>
          <a:stretch>
            <a:fillRect/>
          </a:stretch>
        </p:blipFill>
        <p:spPr bwMode="auto">
          <a:xfrm rot="-600000">
            <a:off x="5272088" y="2535238"/>
            <a:ext cx="519112" cy="138112"/>
          </a:xfrm>
          <a:prstGeom prst="rect">
            <a:avLst/>
          </a:prstGeom>
          <a:noFill/>
          <a:ln w="9525">
            <a:noFill/>
            <a:miter lim="800000"/>
            <a:headEnd/>
            <a:tailEnd/>
          </a:ln>
        </p:spPr>
      </p:pic>
      <p:sp>
        <p:nvSpPr>
          <p:cNvPr id="48134" name="Oval 8"/>
          <p:cNvSpPr>
            <a:spLocks noChangeArrowheads="1"/>
          </p:cNvSpPr>
          <p:nvPr/>
        </p:nvSpPr>
        <p:spPr bwMode="auto">
          <a:xfrm>
            <a:off x="4962525" y="2525713"/>
            <a:ext cx="304800" cy="304800"/>
          </a:xfrm>
          <a:prstGeom prst="ellipse">
            <a:avLst/>
          </a:prstGeom>
          <a:solidFill>
            <a:srgbClr val="0000FF"/>
          </a:solidFill>
          <a:ln w="19050">
            <a:solidFill>
              <a:schemeClr val="tx1"/>
            </a:solidFill>
            <a:round/>
            <a:headEnd/>
            <a:tailEnd/>
          </a:ln>
        </p:spPr>
        <p:txBody>
          <a:bodyPr wrap="none" anchor="ctr"/>
          <a:lstStyle/>
          <a:p>
            <a:endParaRPr lang="en-US"/>
          </a:p>
        </p:txBody>
      </p:sp>
      <p:sp>
        <p:nvSpPr>
          <p:cNvPr id="48135" name="Oval 9"/>
          <p:cNvSpPr>
            <a:spLocks noChangeArrowheads="1"/>
          </p:cNvSpPr>
          <p:nvPr/>
        </p:nvSpPr>
        <p:spPr bwMode="auto">
          <a:xfrm>
            <a:off x="5949950" y="1684338"/>
            <a:ext cx="304800" cy="304800"/>
          </a:xfrm>
          <a:prstGeom prst="ellipse">
            <a:avLst/>
          </a:prstGeom>
          <a:solidFill>
            <a:srgbClr val="FF0000"/>
          </a:solidFill>
          <a:ln w="19050">
            <a:solidFill>
              <a:schemeClr val="tx1"/>
            </a:solidFill>
            <a:round/>
            <a:headEnd/>
            <a:tailEnd/>
          </a:ln>
        </p:spPr>
        <p:txBody>
          <a:bodyPr wrap="none" anchor="ctr"/>
          <a:lstStyle/>
          <a:p>
            <a:endParaRPr lang="en-US"/>
          </a:p>
        </p:txBody>
      </p:sp>
      <p:sp>
        <p:nvSpPr>
          <p:cNvPr id="48136" name="Oval 10"/>
          <p:cNvSpPr>
            <a:spLocks noChangeArrowheads="1"/>
          </p:cNvSpPr>
          <p:nvPr/>
        </p:nvSpPr>
        <p:spPr bwMode="auto">
          <a:xfrm>
            <a:off x="5675313" y="2373313"/>
            <a:ext cx="304800" cy="304800"/>
          </a:xfrm>
          <a:prstGeom prst="ellipse">
            <a:avLst/>
          </a:prstGeom>
          <a:solidFill>
            <a:srgbClr val="40BFBF"/>
          </a:solidFill>
          <a:ln w="19050">
            <a:solidFill>
              <a:schemeClr val="tx1"/>
            </a:solidFill>
            <a:round/>
            <a:headEnd/>
            <a:tailEnd/>
          </a:ln>
        </p:spPr>
        <p:txBody>
          <a:bodyPr wrap="none" anchor="ctr"/>
          <a:lstStyle/>
          <a:p>
            <a:endParaRPr lang="en-US"/>
          </a:p>
        </p:txBody>
      </p:sp>
      <p:pic>
        <p:nvPicPr>
          <p:cNvPr id="48137" name="Picture 11"/>
          <p:cNvPicPr>
            <a:picLocks noChangeAspect="1" noChangeArrowheads="1"/>
          </p:cNvPicPr>
          <p:nvPr/>
        </p:nvPicPr>
        <p:blipFill>
          <a:blip r:embed="rId3"/>
          <a:srcRect/>
          <a:stretch>
            <a:fillRect/>
          </a:stretch>
        </p:blipFill>
        <p:spPr bwMode="auto">
          <a:xfrm rot="-2700000">
            <a:off x="7040563" y="2398713"/>
            <a:ext cx="519112" cy="138112"/>
          </a:xfrm>
          <a:prstGeom prst="rect">
            <a:avLst/>
          </a:prstGeom>
          <a:noFill/>
          <a:ln w="9525">
            <a:noFill/>
            <a:miter lim="800000"/>
            <a:headEnd/>
            <a:tailEnd/>
          </a:ln>
        </p:spPr>
      </p:pic>
      <p:sp>
        <p:nvSpPr>
          <p:cNvPr id="48138" name="Oval 12"/>
          <p:cNvSpPr>
            <a:spLocks noChangeArrowheads="1"/>
          </p:cNvSpPr>
          <p:nvPr/>
        </p:nvSpPr>
        <p:spPr bwMode="auto">
          <a:xfrm>
            <a:off x="6842125" y="2586038"/>
            <a:ext cx="304800" cy="304800"/>
          </a:xfrm>
          <a:prstGeom prst="ellipse">
            <a:avLst/>
          </a:prstGeom>
          <a:solidFill>
            <a:srgbClr val="40BFBF"/>
          </a:solidFill>
          <a:ln w="19050">
            <a:solidFill>
              <a:schemeClr val="tx1"/>
            </a:solidFill>
            <a:round/>
            <a:headEnd/>
            <a:tailEnd/>
          </a:ln>
        </p:spPr>
        <p:txBody>
          <a:bodyPr wrap="none" anchor="ctr"/>
          <a:lstStyle/>
          <a:p>
            <a:endParaRPr lang="en-US"/>
          </a:p>
        </p:txBody>
      </p:sp>
      <p:sp>
        <p:nvSpPr>
          <p:cNvPr id="48139" name="AutoShape 13"/>
          <p:cNvSpPr>
            <a:spLocks noChangeAspect="1" noChangeArrowheads="1"/>
          </p:cNvSpPr>
          <p:nvPr/>
        </p:nvSpPr>
        <p:spPr bwMode="auto">
          <a:xfrm rot="6240000">
            <a:off x="7977188" y="1941513"/>
            <a:ext cx="92075" cy="644525"/>
          </a:xfrm>
          <a:prstGeom prst="triangle">
            <a:avLst>
              <a:gd name="adj" fmla="val 0"/>
            </a:avLst>
          </a:prstGeom>
          <a:solidFill>
            <a:srgbClr val="000000"/>
          </a:solidFill>
          <a:ln w="9525">
            <a:noFill/>
            <a:miter lim="800000"/>
            <a:headEnd/>
            <a:tailEnd/>
          </a:ln>
        </p:spPr>
        <p:txBody>
          <a:bodyPr rot="10800000" vert="eaVert" wrap="none" anchor="ctr"/>
          <a:lstStyle/>
          <a:p>
            <a:endParaRPr lang="en-US"/>
          </a:p>
        </p:txBody>
      </p:sp>
      <p:pic>
        <p:nvPicPr>
          <p:cNvPr id="48140" name="Picture 14"/>
          <p:cNvPicPr>
            <a:picLocks noChangeAspect="1" noChangeArrowheads="1"/>
          </p:cNvPicPr>
          <p:nvPr/>
        </p:nvPicPr>
        <p:blipFill>
          <a:blip r:embed="rId3"/>
          <a:srcRect/>
          <a:stretch>
            <a:fillRect/>
          </a:stretch>
        </p:blipFill>
        <p:spPr bwMode="auto">
          <a:xfrm rot="-2700000">
            <a:off x="8321675" y="1901825"/>
            <a:ext cx="519113" cy="138113"/>
          </a:xfrm>
          <a:prstGeom prst="rect">
            <a:avLst/>
          </a:prstGeom>
          <a:noFill/>
          <a:ln w="9525">
            <a:noFill/>
            <a:miter lim="800000"/>
            <a:headEnd/>
            <a:tailEnd/>
          </a:ln>
        </p:spPr>
      </p:pic>
      <p:sp>
        <p:nvSpPr>
          <p:cNvPr id="48141" name="Oval 15"/>
          <p:cNvSpPr>
            <a:spLocks noChangeArrowheads="1"/>
          </p:cNvSpPr>
          <p:nvPr/>
        </p:nvSpPr>
        <p:spPr bwMode="auto">
          <a:xfrm>
            <a:off x="8721725" y="1514475"/>
            <a:ext cx="304800" cy="304800"/>
          </a:xfrm>
          <a:prstGeom prst="ellipse">
            <a:avLst/>
          </a:prstGeom>
          <a:solidFill>
            <a:srgbClr val="40BFBF"/>
          </a:solidFill>
          <a:ln w="19050">
            <a:solidFill>
              <a:schemeClr val="tx1"/>
            </a:solidFill>
            <a:round/>
            <a:headEnd/>
            <a:tailEnd/>
          </a:ln>
        </p:spPr>
        <p:txBody>
          <a:bodyPr wrap="none" anchor="ctr"/>
          <a:lstStyle/>
          <a:p>
            <a:endParaRPr lang="en-US"/>
          </a:p>
        </p:txBody>
      </p:sp>
      <p:sp>
        <p:nvSpPr>
          <p:cNvPr id="48142" name="Oval 16"/>
          <p:cNvSpPr>
            <a:spLocks noChangeArrowheads="1"/>
          </p:cNvSpPr>
          <p:nvPr/>
        </p:nvSpPr>
        <p:spPr bwMode="auto">
          <a:xfrm>
            <a:off x="8107363" y="2081213"/>
            <a:ext cx="304800" cy="304800"/>
          </a:xfrm>
          <a:prstGeom prst="ellipse">
            <a:avLst/>
          </a:prstGeom>
          <a:solidFill>
            <a:srgbClr val="0000FF"/>
          </a:solidFill>
          <a:ln w="19050">
            <a:solidFill>
              <a:schemeClr val="tx1"/>
            </a:solidFill>
            <a:round/>
            <a:headEnd/>
            <a:tailEnd/>
          </a:ln>
        </p:spPr>
        <p:txBody>
          <a:bodyPr wrap="none" anchor="ctr"/>
          <a:lstStyle/>
          <a:p>
            <a:endParaRPr lang="en-US"/>
          </a:p>
        </p:txBody>
      </p:sp>
      <p:sp>
        <p:nvSpPr>
          <p:cNvPr id="48143" name="Text Box 17"/>
          <p:cNvSpPr txBox="1">
            <a:spLocks noChangeArrowheads="1"/>
          </p:cNvSpPr>
          <p:nvPr/>
        </p:nvSpPr>
        <p:spPr bwMode="auto">
          <a:xfrm>
            <a:off x="5976938" y="3351213"/>
            <a:ext cx="3057525" cy="581025"/>
          </a:xfrm>
          <a:prstGeom prst="rect">
            <a:avLst/>
          </a:prstGeom>
          <a:noFill/>
          <a:ln w="9525">
            <a:noFill/>
            <a:miter lim="800000"/>
            <a:headEnd/>
            <a:tailEnd/>
          </a:ln>
        </p:spPr>
        <p:txBody>
          <a:bodyPr>
            <a:spAutoFit/>
          </a:bodyPr>
          <a:lstStyle/>
          <a:p>
            <a:pPr algn="ctr"/>
            <a:r>
              <a:rPr lang="en-US" sz="1600" b="1"/>
              <a:t>Non-bonded</a:t>
            </a:r>
          </a:p>
          <a:p>
            <a:pPr algn="ctr"/>
            <a:r>
              <a:rPr lang="en-US" sz="1600" b="1"/>
              <a:t>Van der Waals interaction</a:t>
            </a:r>
          </a:p>
        </p:txBody>
      </p:sp>
      <p:sp>
        <p:nvSpPr>
          <p:cNvPr id="48144" name="Oval 18"/>
          <p:cNvSpPr>
            <a:spLocks noChangeArrowheads="1"/>
          </p:cNvSpPr>
          <p:nvPr/>
        </p:nvSpPr>
        <p:spPr bwMode="auto">
          <a:xfrm>
            <a:off x="7431088" y="2005013"/>
            <a:ext cx="304800" cy="304800"/>
          </a:xfrm>
          <a:prstGeom prst="ellipse">
            <a:avLst/>
          </a:prstGeom>
          <a:solidFill>
            <a:srgbClr val="40BFBF"/>
          </a:solidFill>
          <a:ln w="19050">
            <a:solidFill>
              <a:schemeClr val="tx1"/>
            </a:solidFill>
            <a:round/>
            <a:headEnd/>
            <a:tailEnd/>
          </a:ln>
        </p:spPr>
        <p:txBody>
          <a:bodyPr wrap="none" anchor="ctr"/>
          <a:lstStyle/>
          <a:p>
            <a:endParaRPr lang="en-US"/>
          </a:p>
        </p:txBody>
      </p:sp>
      <p:sp>
        <p:nvSpPr>
          <p:cNvPr id="48145" name="Text Box 19"/>
          <p:cNvSpPr txBox="1">
            <a:spLocks noChangeArrowheads="1"/>
          </p:cNvSpPr>
          <p:nvPr/>
        </p:nvSpPr>
        <p:spPr bwMode="auto">
          <a:xfrm>
            <a:off x="2560638" y="1239838"/>
            <a:ext cx="1905000" cy="336550"/>
          </a:xfrm>
          <a:prstGeom prst="rect">
            <a:avLst/>
          </a:prstGeom>
          <a:noFill/>
          <a:ln w="9525">
            <a:noFill/>
            <a:miter lim="800000"/>
            <a:headEnd/>
            <a:tailEnd/>
          </a:ln>
        </p:spPr>
        <p:txBody>
          <a:bodyPr>
            <a:spAutoFit/>
          </a:bodyPr>
          <a:lstStyle/>
          <a:p>
            <a:pPr algn="ctr">
              <a:spcBef>
                <a:spcPct val="50000"/>
              </a:spcBef>
            </a:pPr>
            <a:r>
              <a:rPr lang="en-US" sz="1600" b="1"/>
              <a:t>Bond stretch</a:t>
            </a:r>
          </a:p>
        </p:txBody>
      </p:sp>
      <p:sp>
        <p:nvSpPr>
          <p:cNvPr id="48146" name="Text Box 20"/>
          <p:cNvSpPr txBox="1">
            <a:spLocks noChangeArrowheads="1"/>
          </p:cNvSpPr>
          <p:nvPr/>
        </p:nvSpPr>
        <p:spPr bwMode="auto">
          <a:xfrm>
            <a:off x="4832350" y="1239838"/>
            <a:ext cx="1828800" cy="336550"/>
          </a:xfrm>
          <a:prstGeom prst="rect">
            <a:avLst/>
          </a:prstGeom>
          <a:noFill/>
          <a:ln w="9525">
            <a:noFill/>
            <a:miter lim="800000"/>
            <a:headEnd/>
            <a:tailEnd/>
          </a:ln>
        </p:spPr>
        <p:txBody>
          <a:bodyPr>
            <a:spAutoFit/>
          </a:bodyPr>
          <a:lstStyle/>
          <a:p>
            <a:pPr algn="ctr">
              <a:spcBef>
                <a:spcPct val="50000"/>
              </a:spcBef>
            </a:pPr>
            <a:r>
              <a:rPr lang="en-US" sz="1600" b="1"/>
              <a:t>Angle bending</a:t>
            </a:r>
          </a:p>
        </p:txBody>
      </p:sp>
      <p:sp>
        <p:nvSpPr>
          <p:cNvPr id="48147" name="Text Box 21"/>
          <p:cNvSpPr txBox="1">
            <a:spLocks noChangeArrowheads="1"/>
          </p:cNvSpPr>
          <p:nvPr/>
        </p:nvSpPr>
        <p:spPr bwMode="auto">
          <a:xfrm>
            <a:off x="7285038" y="1239838"/>
            <a:ext cx="1371600" cy="336550"/>
          </a:xfrm>
          <a:prstGeom prst="rect">
            <a:avLst/>
          </a:prstGeom>
          <a:noFill/>
          <a:ln w="9525">
            <a:noFill/>
            <a:miter lim="800000"/>
            <a:headEnd/>
            <a:tailEnd/>
          </a:ln>
        </p:spPr>
        <p:txBody>
          <a:bodyPr>
            <a:spAutoFit/>
          </a:bodyPr>
          <a:lstStyle/>
          <a:p>
            <a:pPr algn="ctr">
              <a:spcBef>
                <a:spcPct val="50000"/>
              </a:spcBef>
            </a:pPr>
            <a:r>
              <a:rPr lang="en-US" sz="1600" b="1"/>
              <a:t>Torsion</a:t>
            </a:r>
          </a:p>
        </p:txBody>
      </p:sp>
      <p:sp>
        <p:nvSpPr>
          <p:cNvPr id="48148" name="Text Box 22"/>
          <p:cNvSpPr txBox="1">
            <a:spLocks noChangeArrowheads="1"/>
          </p:cNvSpPr>
          <p:nvPr/>
        </p:nvSpPr>
        <p:spPr bwMode="auto">
          <a:xfrm>
            <a:off x="2420938" y="3351213"/>
            <a:ext cx="3209925" cy="581025"/>
          </a:xfrm>
          <a:prstGeom prst="rect">
            <a:avLst/>
          </a:prstGeom>
          <a:noFill/>
          <a:ln w="9525">
            <a:noFill/>
            <a:miter lim="800000"/>
            <a:headEnd/>
            <a:tailEnd/>
          </a:ln>
        </p:spPr>
        <p:txBody>
          <a:bodyPr>
            <a:spAutoFit/>
          </a:bodyPr>
          <a:lstStyle/>
          <a:p>
            <a:pPr algn="ctr"/>
            <a:r>
              <a:rPr lang="en-US" sz="1600" b="1"/>
              <a:t>Non-bonded </a:t>
            </a:r>
          </a:p>
          <a:p>
            <a:pPr algn="ctr"/>
            <a:r>
              <a:rPr lang="en-US" sz="1600" b="1"/>
              <a:t>electrostatic interaction</a:t>
            </a:r>
          </a:p>
        </p:txBody>
      </p:sp>
      <p:pic>
        <p:nvPicPr>
          <p:cNvPr id="48149" name="Picture 23"/>
          <p:cNvPicPr>
            <a:picLocks noChangeAspect="1" noChangeArrowheads="1"/>
          </p:cNvPicPr>
          <p:nvPr/>
        </p:nvPicPr>
        <p:blipFill>
          <a:blip r:embed="rId3"/>
          <a:srcRect/>
          <a:stretch>
            <a:fillRect/>
          </a:stretch>
        </p:blipFill>
        <p:spPr bwMode="auto">
          <a:xfrm>
            <a:off x="2955925" y="4113213"/>
            <a:ext cx="519113" cy="138112"/>
          </a:xfrm>
          <a:prstGeom prst="rect">
            <a:avLst/>
          </a:prstGeom>
          <a:noFill/>
          <a:ln w="9525">
            <a:noFill/>
            <a:miter lim="800000"/>
            <a:headEnd/>
            <a:tailEnd/>
          </a:ln>
        </p:spPr>
      </p:pic>
      <p:sp>
        <p:nvSpPr>
          <p:cNvPr id="48150" name="Oval 24"/>
          <p:cNvSpPr>
            <a:spLocks noChangeArrowheads="1"/>
          </p:cNvSpPr>
          <p:nvPr/>
        </p:nvSpPr>
        <p:spPr bwMode="auto">
          <a:xfrm>
            <a:off x="3486150" y="4037013"/>
            <a:ext cx="304800" cy="304800"/>
          </a:xfrm>
          <a:prstGeom prst="ellipse">
            <a:avLst/>
          </a:prstGeom>
          <a:solidFill>
            <a:srgbClr val="FF0000"/>
          </a:solidFill>
          <a:ln w="19050">
            <a:solidFill>
              <a:schemeClr val="tx1"/>
            </a:solidFill>
            <a:round/>
            <a:headEnd/>
            <a:tailEnd/>
          </a:ln>
        </p:spPr>
        <p:txBody>
          <a:bodyPr wrap="none" anchor="ctr"/>
          <a:lstStyle/>
          <a:p>
            <a:pPr algn="ctr"/>
            <a:r>
              <a:rPr lang="en-US">
                <a:solidFill>
                  <a:schemeClr val="bg1"/>
                </a:solidFill>
                <a:latin typeface="Arial" charset="0"/>
              </a:rPr>
              <a:t>−</a:t>
            </a:r>
          </a:p>
        </p:txBody>
      </p:sp>
      <p:sp>
        <p:nvSpPr>
          <p:cNvPr id="48151" name="Oval 25"/>
          <p:cNvSpPr>
            <a:spLocks noChangeArrowheads="1"/>
          </p:cNvSpPr>
          <p:nvPr/>
        </p:nvSpPr>
        <p:spPr bwMode="auto">
          <a:xfrm>
            <a:off x="2641600" y="4037013"/>
            <a:ext cx="304800" cy="304800"/>
          </a:xfrm>
          <a:prstGeom prst="ellipse">
            <a:avLst/>
          </a:prstGeom>
          <a:solidFill>
            <a:srgbClr val="40BFBF"/>
          </a:solidFill>
          <a:ln w="19050">
            <a:solidFill>
              <a:schemeClr val="tx1"/>
            </a:solidFill>
            <a:round/>
            <a:headEnd/>
            <a:tailEnd/>
          </a:ln>
        </p:spPr>
        <p:txBody>
          <a:bodyPr wrap="none" anchor="ctr"/>
          <a:lstStyle/>
          <a:p>
            <a:endParaRPr lang="en-US"/>
          </a:p>
        </p:txBody>
      </p:sp>
      <p:pic>
        <p:nvPicPr>
          <p:cNvPr id="48152" name="Picture 26"/>
          <p:cNvPicPr>
            <a:picLocks noChangeAspect="1" noChangeArrowheads="1"/>
          </p:cNvPicPr>
          <p:nvPr/>
        </p:nvPicPr>
        <p:blipFill>
          <a:blip r:embed="rId3"/>
          <a:srcRect/>
          <a:stretch>
            <a:fillRect/>
          </a:stretch>
        </p:blipFill>
        <p:spPr bwMode="auto">
          <a:xfrm rot="2228376">
            <a:off x="4403725" y="4570413"/>
            <a:ext cx="519113" cy="138112"/>
          </a:xfrm>
          <a:prstGeom prst="rect">
            <a:avLst/>
          </a:prstGeom>
          <a:noFill/>
          <a:ln w="9525">
            <a:noFill/>
            <a:miter lim="800000"/>
            <a:headEnd/>
            <a:tailEnd/>
          </a:ln>
        </p:spPr>
      </p:pic>
      <p:sp>
        <p:nvSpPr>
          <p:cNvPr id="48153" name="Oval 27"/>
          <p:cNvSpPr>
            <a:spLocks noChangeArrowheads="1"/>
          </p:cNvSpPr>
          <p:nvPr/>
        </p:nvSpPr>
        <p:spPr bwMode="auto">
          <a:xfrm>
            <a:off x="4181475" y="4225925"/>
            <a:ext cx="304800" cy="304800"/>
          </a:xfrm>
          <a:prstGeom prst="ellipse">
            <a:avLst/>
          </a:prstGeom>
          <a:solidFill>
            <a:schemeClr val="bg1"/>
          </a:solidFill>
          <a:ln w="19050">
            <a:solidFill>
              <a:schemeClr val="tx1"/>
            </a:solidFill>
            <a:round/>
            <a:headEnd/>
            <a:tailEnd/>
          </a:ln>
        </p:spPr>
        <p:txBody>
          <a:bodyPr wrap="none" anchor="ctr"/>
          <a:lstStyle/>
          <a:p>
            <a:pPr algn="ctr" fontAlgn="ctr"/>
            <a:endParaRPr lang="en-US">
              <a:latin typeface="Arial" charset="0"/>
              <a:cs typeface="Arial" charset="0"/>
            </a:endParaRPr>
          </a:p>
        </p:txBody>
      </p:sp>
      <p:sp>
        <p:nvSpPr>
          <p:cNvPr id="48154" name="Text Box 28"/>
          <p:cNvSpPr txBox="1">
            <a:spLocks noChangeArrowheads="1"/>
          </p:cNvSpPr>
          <p:nvPr/>
        </p:nvSpPr>
        <p:spPr bwMode="auto">
          <a:xfrm>
            <a:off x="4067175" y="4176713"/>
            <a:ext cx="533400" cy="366712"/>
          </a:xfrm>
          <a:prstGeom prst="rect">
            <a:avLst/>
          </a:prstGeom>
          <a:noFill/>
          <a:ln w="9525">
            <a:noFill/>
            <a:miter lim="800000"/>
            <a:headEnd/>
            <a:tailEnd/>
          </a:ln>
        </p:spPr>
        <p:txBody>
          <a:bodyPr>
            <a:spAutoFit/>
          </a:bodyPr>
          <a:lstStyle/>
          <a:p>
            <a:pPr algn="ctr">
              <a:spcBef>
                <a:spcPct val="50000"/>
              </a:spcBef>
            </a:pPr>
            <a:r>
              <a:rPr lang="en-US">
                <a:latin typeface="Arial" charset="0"/>
                <a:cs typeface="Arial" charset="0"/>
              </a:rPr>
              <a:t>+</a:t>
            </a:r>
          </a:p>
        </p:txBody>
      </p:sp>
      <p:sp>
        <p:nvSpPr>
          <p:cNvPr id="48155" name="Oval 29"/>
          <p:cNvSpPr>
            <a:spLocks noChangeArrowheads="1"/>
          </p:cNvSpPr>
          <p:nvPr/>
        </p:nvSpPr>
        <p:spPr bwMode="auto">
          <a:xfrm>
            <a:off x="4862513" y="4718050"/>
            <a:ext cx="304800" cy="304800"/>
          </a:xfrm>
          <a:prstGeom prst="ellipse">
            <a:avLst/>
          </a:prstGeom>
          <a:solidFill>
            <a:srgbClr val="0000FF"/>
          </a:solidFill>
          <a:ln w="19050">
            <a:solidFill>
              <a:schemeClr val="tx1"/>
            </a:solidFill>
            <a:round/>
            <a:headEnd/>
            <a:tailEnd/>
          </a:ln>
        </p:spPr>
        <p:txBody>
          <a:bodyPr wrap="none" anchor="ctr"/>
          <a:lstStyle/>
          <a:p>
            <a:endParaRPr lang="en-US"/>
          </a:p>
        </p:txBody>
      </p:sp>
      <p:pic>
        <p:nvPicPr>
          <p:cNvPr id="48156" name="Picture 30"/>
          <p:cNvPicPr>
            <a:picLocks noChangeAspect="1" noChangeArrowheads="1"/>
          </p:cNvPicPr>
          <p:nvPr/>
        </p:nvPicPr>
        <p:blipFill>
          <a:blip r:embed="rId3"/>
          <a:srcRect/>
          <a:stretch>
            <a:fillRect/>
          </a:stretch>
        </p:blipFill>
        <p:spPr bwMode="auto">
          <a:xfrm rot="-2055959">
            <a:off x="8037513" y="4275138"/>
            <a:ext cx="519112" cy="138112"/>
          </a:xfrm>
          <a:prstGeom prst="rect">
            <a:avLst/>
          </a:prstGeom>
          <a:noFill/>
          <a:ln w="9525">
            <a:noFill/>
            <a:miter lim="800000"/>
            <a:headEnd/>
            <a:tailEnd/>
          </a:ln>
        </p:spPr>
      </p:pic>
      <p:sp>
        <p:nvSpPr>
          <p:cNvPr id="48157" name="Oval 31"/>
          <p:cNvSpPr>
            <a:spLocks noChangeArrowheads="1"/>
          </p:cNvSpPr>
          <p:nvPr/>
        </p:nvSpPr>
        <p:spPr bwMode="auto">
          <a:xfrm>
            <a:off x="8496300" y="3954463"/>
            <a:ext cx="304800" cy="304800"/>
          </a:xfrm>
          <a:prstGeom prst="ellipse">
            <a:avLst/>
          </a:prstGeom>
          <a:solidFill>
            <a:srgbClr val="40BFBF"/>
          </a:solidFill>
          <a:ln w="19050">
            <a:solidFill>
              <a:schemeClr val="tx1"/>
            </a:solidFill>
            <a:round/>
            <a:headEnd/>
            <a:tailEnd/>
          </a:ln>
        </p:spPr>
        <p:txBody>
          <a:bodyPr wrap="none" anchor="ctr"/>
          <a:lstStyle/>
          <a:p>
            <a:endParaRPr lang="en-US"/>
          </a:p>
        </p:txBody>
      </p:sp>
      <p:pic>
        <p:nvPicPr>
          <p:cNvPr id="48158" name="Picture 32"/>
          <p:cNvPicPr>
            <a:picLocks noChangeAspect="1" noChangeArrowheads="1"/>
          </p:cNvPicPr>
          <p:nvPr/>
        </p:nvPicPr>
        <p:blipFill>
          <a:blip r:embed="rId3"/>
          <a:srcRect/>
          <a:stretch>
            <a:fillRect/>
          </a:stretch>
        </p:blipFill>
        <p:spPr bwMode="auto">
          <a:xfrm rot="1101434">
            <a:off x="6454775" y="4418013"/>
            <a:ext cx="519113" cy="138112"/>
          </a:xfrm>
          <a:prstGeom prst="rect">
            <a:avLst/>
          </a:prstGeom>
          <a:noFill/>
          <a:ln w="9525">
            <a:noFill/>
            <a:miter lim="800000"/>
            <a:headEnd/>
            <a:tailEnd/>
          </a:ln>
        </p:spPr>
      </p:pic>
      <p:sp>
        <p:nvSpPr>
          <p:cNvPr id="48159" name="Oval 33"/>
          <p:cNvSpPr>
            <a:spLocks noChangeArrowheads="1"/>
          </p:cNvSpPr>
          <p:nvPr/>
        </p:nvSpPr>
        <p:spPr bwMode="auto">
          <a:xfrm>
            <a:off x="6172200" y="4191000"/>
            <a:ext cx="304800" cy="304800"/>
          </a:xfrm>
          <a:prstGeom prst="ellipse">
            <a:avLst/>
          </a:prstGeom>
          <a:solidFill>
            <a:srgbClr val="40BFBF"/>
          </a:solidFill>
          <a:ln w="19050">
            <a:solidFill>
              <a:schemeClr val="tx1"/>
            </a:solidFill>
            <a:round/>
            <a:headEnd/>
            <a:tailEnd/>
          </a:ln>
        </p:spPr>
        <p:txBody>
          <a:bodyPr wrap="none" anchor="ctr"/>
          <a:lstStyle/>
          <a:p>
            <a:endParaRPr lang="en-US"/>
          </a:p>
        </p:txBody>
      </p:sp>
      <p:sp>
        <p:nvSpPr>
          <p:cNvPr id="48160" name="Oval 34"/>
          <p:cNvSpPr>
            <a:spLocks noChangeArrowheads="1"/>
          </p:cNvSpPr>
          <p:nvPr/>
        </p:nvSpPr>
        <p:spPr bwMode="auto">
          <a:xfrm rot="5400000">
            <a:off x="6959600" y="4462463"/>
            <a:ext cx="304800" cy="304800"/>
          </a:xfrm>
          <a:prstGeom prst="ellipse">
            <a:avLst/>
          </a:prstGeom>
          <a:gradFill rotWithShape="1">
            <a:gsLst>
              <a:gs pos="0">
                <a:srgbClr val="A50021"/>
              </a:gs>
              <a:gs pos="100000">
                <a:srgbClr val="0000CC"/>
              </a:gs>
            </a:gsLst>
            <a:lin ang="5400000" scaled="1"/>
          </a:gradFill>
          <a:ln w="19050">
            <a:solidFill>
              <a:schemeClr val="tx1"/>
            </a:solidFill>
            <a:round/>
            <a:headEnd/>
            <a:tailEnd/>
          </a:ln>
        </p:spPr>
        <p:txBody>
          <a:bodyPr rot="10800000" vert="eaVert" wrap="none" anchor="ctr"/>
          <a:lstStyle/>
          <a:p>
            <a:endParaRPr lang="en-US"/>
          </a:p>
        </p:txBody>
      </p:sp>
      <p:sp>
        <p:nvSpPr>
          <p:cNvPr id="48161" name="Oval 35"/>
          <p:cNvSpPr>
            <a:spLocks noChangeArrowheads="1"/>
          </p:cNvSpPr>
          <p:nvPr/>
        </p:nvSpPr>
        <p:spPr bwMode="auto">
          <a:xfrm rot="5400000">
            <a:off x="7781925" y="4408488"/>
            <a:ext cx="304800" cy="304800"/>
          </a:xfrm>
          <a:prstGeom prst="ellipse">
            <a:avLst/>
          </a:prstGeom>
          <a:gradFill rotWithShape="1">
            <a:gsLst>
              <a:gs pos="0">
                <a:srgbClr val="A50021"/>
              </a:gs>
              <a:gs pos="100000">
                <a:srgbClr val="0000CC"/>
              </a:gs>
            </a:gsLst>
            <a:lin ang="5400000" scaled="1"/>
          </a:gradFill>
          <a:ln w="19050">
            <a:solidFill>
              <a:schemeClr val="tx1"/>
            </a:solidFill>
            <a:round/>
            <a:headEnd/>
            <a:tailEnd/>
          </a:ln>
        </p:spPr>
        <p:txBody>
          <a:bodyPr rot="10800000" vert="eaVert" wrap="none" anchor="ctr"/>
          <a:lstStyle/>
          <a:p>
            <a:endParaRPr lang="en-US"/>
          </a:p>
        </p:txBody>
      </p:sp>
      <p:pic>
        <p:nvPicPr>
          <p:cNvPr id="48162" name="Picture 39" descr="movie_frame29dt50_2rep"/>
          <p:cNvPicPr>
            <a:picLocks noChangeAspect="1" noChangeArrowheads="1"/>
          </p:cNvPicPr>
          <p:nvPr/>
        </p:nvPicPr>
        <p:blipFill>
          <a:blip r:embed="rId4"/>
          <a:srcRect l="26578" t="34735" r="31219" b="21938"/>
          <a:stretch>
            <a:fillRect/>
          </a:stretch>
        </p:blipFill>
        <p:spPr bwMode="auto">
          <a:xfrm>
            <a:off x="246063" y="1776413"/>
            <a:ext cx="1944687" cy="1997075"/>
          </a:xfrm>
          <a:prstGeom prst="rect">
            <a:avLst/>
          </a:prstGeom>
          <a:noFill/>
          <a:ln w="9525">
            <a:noFill/>
            <a:miter lim="800000"/>
            <a:headEnd/>
            <a:tailEnd/>
          </a:ln>
        </p:spPr>
      </p:pic>
      <p:sp>
        <p:nvSpPr>
          <p:cNvPr id="48163" name="Text Box 41"/>
          <p:cNvSpPr txBox="1">
            <a:spLocks noChangeArrowheads="1"/>
          </p:cNvSpPr>
          <p:nvPr/>
        </p:nvSpPr>
        <p:spPr bwMode="auto">
          <a:xfrm>
            <a:off x="590550" y="609600"/>
            <a:ext cx="7924800" cy="457200"/>
          </a:xfrm>
          <a:prstGeom prst="rect">
            <a:avLst/>
          </a:prstGeom>
          <a:noFill/>
          <a:ln w="9525">
            <a:noFill/>
            <a:miter lim="800000"/>
            <a:headEnd/>
            <a:tailEnd/>
          </a:ln>
        </p:spPr>
        <p:txBody>
          <a:bodyPr>
            <a:spAutoFit/>
          </a:bodyPr>
          <a:lstStyle/>
          <a:p>
            <a:pPr algn="ctr" eaLnBrk="0" hangingPunct="0">
              <a:spcBef>
                <a:spcPct val="50000"/>
              </a:spcBef>
            </a:pPr>
            <a:r>
              <a:rPr lang="en-US" sz="2400" b="1">
                <a:latin typeface="Corbel" pitchFamily="34" charset="0"/>
              </a:rPr>
              <a:t>Simulate how molecules move</a:t>
            </a:r>
          </a:p>
        </p:txBody>
      </p:sp>
      <p:cxnSp>
        <p:nvCxnSpPr>
          <p:cNvPr id="44" name="Curved Connector 43"/>
          <p:cNvCxnSpPr/>
          <p:nvPr/>
        </p:nvCxnSpPr>
        <p:spPr>
          <a:xfrm flipV="1">
            <a:off x="2190750" y="5003800"/>
            <a:ext cx="460375" cy="306388"/>
          </a:xfrm>
          <a:prstGeom prst="curvedConnector3">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8165" name="TextBox 56"/>
          <p:cNvSpPr txBox="1">
            <a:spLocks noChangeArrowheads="1"/>
          </p:cNvSpPr>
          <p:nvPr/>
        </p:nvSpPr>
        <p:spPr bwMode="auto">
          <a:xfrm>
            <a:off x="385763" y="5387975"/>
            <a:ext cx="5607050" cy="368300"/>
          </a:xfrm>
          <a:prstGeom prst="rect">
            <a:avLst/>
          </a:prstGeom>
          <a:noFill/>
          <a:ln w="9525">
            <a:noFill/>
            <a:miter lim="800000"/>
            <a:headEnd/>
            <a:tailEnd/>
          </a:ln>
        </p:spPr>
        <p:txBody>
          <a:bodyPr>
            <a:spAutoFit/>
          </a:bodyPr>
          <a:lstStyle/>
          <a:p>
            <a:r>
              <a:rPr lang="en-US" b="1"/>
              <a:t>These parameters form a “force field”</a:t>
            </a:r>
          </a:p>
        </p:txBody>
      </p:sp>
      <p:sp>
        <p:nvSpPr>
          <p:cNvPr id="48166" name="TextBox 2"/>
          <p:cNvSpPr txBox="1">
            <a:spLocks noChangeArrowheads="1"/>
          </p:cNvSpPr>
          <p:nvPr/>
        </p:nvSpPr>
        <p:spPr bwMode="auto">
          <a:xfrm>
            <a:off x="-550863" y="2192338"/>
            <a:ext cx="185738" cy="369887"/>
          </a:xfrm>
          <a:prstGeom prst="rect">
            <a:avLst/>
          </a:prstGeom>
          <a:noFill/>
          <a:ln w="9525">
            <a:noFill/>
            <a:miter lim="800000"/>
            <a:headEnd/>
            <a:tailEnd/>
          </a:ln>
        </p:spPr>
        <p:txBody>
          <a:bodyPr wrap="none">
            <a:spAutoFit/>
          </a:bodyPr>
          <a:lstStyle/>
          <a:p>
            <a:endParaRPr lang="en-US"/>
          </a:p>
        </p:txBody>
      </p:sp>
      <p:cxnSp>
        <p:nvCxnSpPr>
          <p:cNvPr id="43" name="Straight Connector 42"/>
          <p:cNvCxnSpPr/>
          <p:nvPr/>
        </p:nvCxnSpPr>
        <p:spPr>
          <a:xfrm>
            <a:off x="1806575" y="625475"/>
            <a:ext cx="1736725"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48168" name="Text Box 4"/>
          <p:cNvSpPr txBox="1">
            <a:spLocks noChangeArrowheads="1"/>
          </p:cNvSpPr>
          <p:nvPr/>
        </p:nvSpPr>
        <p:spPr bwMode="auto">
          <a:xfrm>
            <a:off x="0" y="152400"/>
            <a:ext cx="9144000" cy="579438"/>
          </a:xfrm>
          <a:prstGeom prst="rect">
            <a:avLst/>
          </a:prstGeom>
          <a:noFill/>
          <a:ln w="9525">
            <a:noFill/>
            <a:miter lim="800000"/>
            <a:headEnd/>
            <a:tailEnd/>
          </a:ln>
        </p:spPr>
        <p:txBody>
          <a:bodyPr>
            <a:spAutoFit/>
          </a:bodyPr>
          <a:lstStyle/>
          <a:p>
            <a:pPr algn="ctr" eaLnBrk="0" hangingPunct="0">
              <a:spcBef>
                <a:spcPct val="50000"/>
              </a:spcBef>
            </a:pPr>
            <a:r>
              <a:rPr lang="en-US" sz="3200" b="1">
                <a:latin typeface="Corbel" pitchFamily="34" charset="0"/>
              </a:rPr>
              <a:t> Molecular dynamics simulations</a:t>
            </a:r>
          </a:p>
        </p:txBody>
      </p:sp>
      <p:cxnSp>
        <p:nvCxnSpPr>
          <p:cNvPr id="6" name="Straight Connector 5"/>
          <p:cNvCxnSpPr/>
          <p:nvPr/>
        </p:nvCxnSpPr>
        <p:spPr>
          <a:xfrm>
            <a:off x="3611563" y="625475"/>
            <a:ext cx="1690687"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5356225" y="625475"/>
            <a:ext cx="2057400" cy="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714161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2" descr="combined0"/>
          <p:cNvPicPr>
            <a:picLocks noChangeAspect="1" noChangeArrowheads="1"/>
          </p:cNvPicPr>
          <p:nvPr/>
        </p:nvPicPr>
        <p:blipFill>
          <a:blip r:embed="rId5"/>
          <a:srcRect l="3754" t="15794" r="71519" b="7333"/>
          <a:stretch>
            <a:fillRect/>
          </a:stretch>
        </p:blipFill>
        <p:spPr bwMode="auto">
          <a:xfrm>
            <a:off x="7407275" y="539750"/>
            <a:ext cx="1558925" cy="1612900"/>
          </a:xfrm>
          <a:prstGeom prst="rect">
            <a:avLst/>
          </a:prstGeom>
          <a:noFill/>
          <a:ln w="9525">
            <a:noFill/>
            <a:miter lim="800000"/>
            <a:headEnd/>
            <a:tailEnd/>
          </a:ln>
        </p:spPr>
      </p:pic>
      <p:sp>
        <p:nvSpPr>
          <p:cNvPr id="50179" name="Text Box 13"/>
          <p:cNvSpPr txBox="1">
            <a:spLocks noChangeArrowheads="1"/>
          </p:cNvSpPr>
          <p:nvPr/>
        </p:nvSpPr>
        <p:spPr bwMode="auto">
          <a:xfrm>
            <a:off x="609600" y="152400"/>
            <a:ext cx="7924800" cy="579438"/>
          </a:xfrm>
          <a:prstGeom prst="rect">
            <a:avLst/>
          </a:prstGeom>
          <a:noFill/>
          <a:ln w="9525">
            <a:noFill/>
            <a:miter lim="800000"/>
            <a:headEnd/>
            <a:tailEnd/>
          </a:ln>
        </p:spPr>
        <p:txBody>
          <a:bodyPr>
            <a:spAutoFit/>
          </a:bodyPr>
          <a:lstStyle/>
          <a:p>
            <a:pPr algn="ctr" eaLnBrk="0" hangingPunct="0">
              <a:spcBef>
                <a:spcPct val="50000"/>
              </a:spcBef>
            </a:pPr>
            <a:r>
              <a:rPr lang="en-US" sz="3200" b="1">
                <a:latin typeface="Corbel" pitchFamily="34" charset="0"/>
              </a:rPr>
              <a:t> Protein folding simulation of NTL9</a:t>
            </a:r>
          </a:p>
        </p:txBody>
      </p:sp>
      <p:pic>
        <p:nvPicPr>
          <p:cNvPr id="50180" name="Picture 17" descr="wmv_frame0"/>
          <p:cNvPicPr>
            <a:picLocks noChangeAspect="1" noChangeArrowheads="1"/>
          </p:cNvPicPr>
          <p:nvPr/>
        </p:nvPicPr>
        <p:blipFill>
          <a:blip r:embed="rId6"/>
          <a:srcRect l="20313" t="17999" r="17188" b="12666"/>
          <a:stretch>
            <a:fillRect/>
          </a:stretch>
        </p:blipFill>
        <p:spPr bwMode="auto">
          <a:xfrm>
            <a:off x="76200" y="609600"/>
            <a:ext cx="1828800" cy="1187450"/>
          </a:xfrm>
          <a:prstGeom prst="rect">
            <a:avLst/>
          </a:prstGeom>
          <a:noFill/>
          <a:ln w="9525">
            <a:noFill/>
            <a:miter lim="800000"/>
            <a:headEnd/>
            <a:tailEnd/>
          </a:ln>
        </p:spPr>
      </p:pic>
      <p:sp>
        <p:nvSpPr>
          <p:cNvPr id="50181" name="Line 11"/>
          <p:cNvSpPr>
            <a:spLocks noChangeShapeType="1"/>
          </p:cNvSpPr>
          <p:nvPr/>
        </p:nvSpPr>
        <p:spPr bwMode="auto">
          <a:xfrm flipV="1">
            <a:off x="152400" y="1600200"/>
            <a:ext cx="228600" cy="228600"/>
          </a:xfrm>
          <a:prstGeom prst="line">
            <a:avLst/>
          </a:prstGeom>
          <a:noFill/>
          <a:ln w="19050">
            <a:solidFill>
              <a:srgbClr val="FF0000"/>
            </a:solidFill>
            <a:round/>
            <a:headEnd/>
            <a:tailEnd type="triangle" w="med" len="med"/>
          </a:ln>
        </p:spPr>
        <p:txBody>
          <a:bodyPr/>
          <a:lstStyle/>
          <a:p>
            <a:endParaRPr lang="en-US"/>
          </a:p>
        </p:txBody>
      </p:sp>
      <p:sp>
        <p:nvSpPr>
          <p:cNvPr id="50182" name="TextBox 27"/>
          <p:cNvSpPr txBox="1">
            <a:spLocks noChangeArrowheads="1"/>
          </p:cNvSpPr>
          <p:nvPr/>
        </p:nvSpPr>
        <p:spPr bwMode="auto">
          <a:xfrm>
            <a:off x="0" y="1752600"/>
            <a:ext cx="1447800" cy="338138"/>
          </a:xfrm>
          <a:prstGeom prst="rect">
            <a:avLst/>
          </a:prstGeom>
          <a:noFill/>
          <a:ln w="9525">
            <a:noFill/>
            <a:miter lim="800000"/>
            <a:headEnd/>
            <a:tailEnd/>
          </a:ln>
        </p:spPr>
        <p:txBody>
          <a:bodyPr>
            <a:spAutoFit/>
          </a:bodyPr>
          <a:lstStyle/>
          <a:p>
            <a:r>
              <a:rPr lang="en-US" sz="1600" b="1"/>
              <a:t>N-terminus</a:t>
            </a:r>
          </a:p>
        </p:txBody>
      </p:sp>
      <p:sp>
        <p:nvSpPr>
          <p:cNvPr id="50183" name="TextBox 28"/>
          <p:cNvSpPr txBox="1">
            <a:spLocks noChangeArrowheads="1"/>
          </p:cNvSpPr>
          <p:nvPr/>
        </p:nvSpPr>
        <p:spPr bwMode="auto">
          <a:xfrm>
            <a:off x="0" y="228600"/>
            <a:ext cx="1600200" cy="338138"/>
          </a:xfrm>
          <a:prstGeom prst="rect">
            <a:avLst/>
          </a:prstGeom>
          <a:noFill/>
          <a:ln w="9525">
            <a:noFill/>
            <a:miter lim="800000"/>
            <a:headEnd/>
            <a:tailEnd/>
          </a:ln>
        </p:spPr>
        <p:txBody>
          <a:bodyPr>
            <a:spAutoFit/>
          </a:bodyPr>
          <a:lstStyle/>
          <a:p>
            <a:r>
              <a:rPr lang="en-US" sz="1600" b="1"/>
              <a:t>C-terminus</a:t>
            </a:r>
          </a:p>
        </p:txBody>
      </p:sp>
      <p:sp>
        <p:nvSpPr>
          <p:cNvPr id="50184" name="Line 11"/>
          <p:cNvSpPr>
            <a:spLocks noChangeShapeType="1"/>
          </p:cNvSpPr>
          <p:nvPr/>
        </p:nvSpPr>
        <p:spPr bwMode="auto">
          <a:xfrm rot="-600000">
            <a:off x="214313" y="533400"/>
            <a:ext cx="38100" cy="438150"/>
          </a:xfrm>
          <a:prstGeom prst="line">
            <a:avLst/>
          </a:prstGeom>
          <a:noFill/>
          <a:ln w="19050">
            <a:solidFill>
              <a:srgbClr val="9900CC"/>
            </a:solidFill>
            <a:round/>
            <a:headEnd/>
            <a:tailEnd type="triangle" w="med" len="med"/>
          </a:ln>
        </p:spPr>
        <p:txBody>
          <a:bodyPr/>
          <a:lstStyle/>
          <a:p>
            <a:endParaRPr lang="en-US"/>
          </a:p>
        </p:txBody>
      </p:sp>
      <p:sp>
        <p:nvSpPr>
          <p:cNvPr id="50185" name="AutoShape 17"/>
          <p:cNvSpPr>
            <a:spLocks noChangeArrowheads="1"/>
          </p:cNvSpPr>
          <p:nvPr/>
        </p:nvSpPr>
        <p:spPr bwMode="auto">
          <a:xfrm rot="-5400000">
            <a:off x="2650331" y="1139032"/>
            <a:ext cx="155575" cy="182562"/>
          </a:xfrm>
          <a:prstGeom prst="downArrow">
            <a:avLst>
              <a:gd name="adj1" fmla="val 50000"/>
              <a:gd name="adj2" fmla="val 29337"/>
            </a:avLst>
          </a:prstGeom>
          <a:gradFill rotWithShape="1">
            <a:gsLst>
              <a:gs pos="0">
                <a:srgbClr val="000066">
                  <a:alpha val="39998"/>
                </a:srgbClr>
              </a:gs>
              <a:gs pos="100000">
                <a:srgbClr val="336699"/>
              </a:gs>
            </a:gsLst>
            <a:lin ang="5400000" scaled="1"/>
          </a:gradFill>
          <a:ln w="9525">
            <a:noFill/>
            <a:miter lim="800000"/>
            <a:headEnd/>
            <a:tailEnd/>
          </a:ln>
        </p:spPr>
        <p:txBody>
          <a:bodyPr vert="eaVert" wrap="none" anchor="ctr"/>
          <a:lstStyle/>
          <a:p>
            <a:endParaRPr lang="en-US">
              <a:latin typeface="Calibri" pitchFamily="34" charset="0"/>
            </a:endParaRPr>
          </a:p>
        </p:txBody>
      </p:sp>
      <p:sp>
        <p:nvSpPr>
          <p:cNvPr id="50186" name="AutoShape 17"/>
          <p:cNvSpPr>
            <a:spLocks noChangeArrowheads="1"/>
          </p:cNvSpPr>
          <p:nvPr/>
        </p:nvSpPr>
        <p:spPr bwMode="auto">
          <a:xfrm rot="-5400000">
            <a:off x="2377281" y="1139032"/>
            <a:ext cx="155575" cy="182562"/>
          </a:xfrm>
          <a:prstGeom prst="downArrow">
            <a:avLst>
              <a:gd name="adj1" fmla="val 50000"/>
              <a:gd name="adj2" fmla="val 29337"/>
            </a:avLst>
          </a:prstGeom>
          <a:gradFill rotWithShape="1">
            <a:gsLst>
              <a:gs pos="0">
                <a:srgbClr val="000066">
                  <a:alpha val="39998"/>
                </a:srgbClr>
              </a:gs>
              <a:gs pos="100000">
                <a:srgbClr val="336699"/>
              </a:gs>
            </a:gsLst>
            <a:lin ang="5400000" scaled="1"/>
          </a:gradFill>
          <a:ln w="9525">
            <a:noFill/>
            <a:miter lim="800000"/>
            <a:headEnd/>
            <a:tailEnd/>
          </a:ln>
        </p:spPr>
        <p:txBody>
          <a:bodyPr vert="eaVert" wrap="none" anchor="ctr"/>
          <a:lstStyle/>
          <a:p>
            <a:endParaRPr lang="en-US">
              <a:latin typeface="Calibri" pitchFamily="34" charset="0"/>
            </a:endParaRPr>
          </a:p>
        </p:txBody>
      </p:sp>
      <p:sp>
        <p:nvSpPr>
          <p:cNvPr id="50187" name="AutoShape 17"/>
          <p:cNvSpPr>
            <a:spLocks noChangeArrowheads="1"/>
          </p:cNvSpPr>
          <p:nvPr/>
        </p:nvSpPr>
        <p:spPr bwMode="auto">
          <a:xfrm rot="-5400000">
            <a:off x="2102644" y="1139031"/>
            <a:ext cx="155575" cy="182563"/>
          </a:xfrm>
          <a:prstGeom prst="downArrow">
            <a:avLst>
              <a:gd name="adj1" fmla="val 50000"/>
              <a:gd name="adj2" fmla="val 29337"/>
            </a:avLst>
          </a:prstGeom>
          <a:gradFill rotWithShape="1">
            <a:gsLst>
              <a:gs pos="0">
                <a:srgbClr val="000066">
                  <a:alpha val="39998"/>
                </a:srgbClr>
              </a:gs>
              <a:gs pos="100000">
                <a:srgbClr val="336699"/>
              </a:gs>
            </a:gsLst>
            <a:lin ang="5400000" scaled="1"/>
          </a:gradFill>
          <a:ln w="9525">
            <a:noFill/>
            <a:miter lim="800000"/>
            <a:headEnd/>
            <a:tailEnd/>
          </a:ln>
        </p:spPr>
        <p:txBody>
          <a:bodyPr vert="eaVert" wrap="none" anchor="ctr"/>
          <a:lstStyle/>
          <a:p>
            <a:endParaRPr lang="en-US">
              <a:latin typeface="Calibri" pitchFamily="34" charset="0"/>
            </a:endParaRPr>
          </a:p>
        </p:txBody>
      </p:sp>
      <p:sp>
        <p:nvSpPr>
          <p:cNvPr id="50188" name="AutoShape 17"/>
          <p:cNvSpPr>
            <a:spLocks noChangeArrowheads="1"/>
          </p:cNvSpPr>
          <p:nvPr/>
        </p:nvSpPr>
        <p:spPr bwMode="auto">
          <a:xfrm rot="-5400000">
            <a:off x="3488531" y="1139032"/>
            <a:ext cx="155575" cy="182562"/>
          </a:xfrm>
          <a:prstGeom prst="downArrow">
            <a:avLst>
              <a:gd name="adj1" fmla="val 50000"/>
              <a:gd name="adj2" fmla="val 29337"/>
            </a:avLst>
          </a:prstGeom>
          <a:gradFill rotWithShape="1">
            <a:gsLst>
              <a:gs pos="0">
                <a:srgbClr val="000066">
                  <a:alpha val="39998"/>
                </a:srgbClr>
              </a:gs>
              <a:gs pos="100000">
                <a:srgbClr val="336699"/>
              </a:gs>
            </a:gsLst>
            <a:lin ang="5400000" scaled="1"/>
          </a:gradFill>
          <a:ln w="9525">
            <a:noFill/>
            <a:miter lim="800000"/>
            <a:headEnd/>
            <a:tailEnd/>
          </a:ln>
        </p:spPr>
        <p:txBody>
          <a:bodyPr vert="eaVert" wrap="none" anchor="ctr"/>
          <a:lstStyle/>
          <a:p>
            <a:endParaRPr lang="en-US">
              <a:latin typeface="Calibri" pitchFamily="34" charset="0"/>
            </a:endParaRPr>
          </a:p>
        </p:txBody>
      </p:sp>
      <p:sp>
        <p:nvSpPr>
          <p:cNvPr id="50189" name="AutoShape 17"/>
          <p:cNvSpPr>
            <a:spLocks noChangeArrowheads="1"/>
          </p:cNvSpPr>
          <p:nvPr/>
        </p:nvSpPr>
        <p:spPr bwMode="auto">
          <a:xfrm rot="-5400000">
            <a:off x="3215481" y="1139032"/>
            <a:ext cx="155575" cy="182562"/>
          </a:xfrm>
          <a:prstGeom prst="downArrow">
            <a:avLst>
              <a:gd name="adj1" fmla="val 50000"/>
              <a:gd name="adj2" fmla="val 29337"/>
            </a:avLst>
          </a:prstGeom>
          <a:gradFill rotWithShape="1">
            <a:gsLst>
              <a:gs pos="0">
                <a:srgbClr val="000066">
                  <a:alpha val="39998"/>
                </a:srgbClr>
              </a:gs>
              <a:gs pos="100000">
                <a:srgbClr val="336699"/>
              </a:gs>
            </a:gsLst>
            <a:lin ang="5400000" scaled="1"/>
          </a:gradFill>
          <a:ln w="9525">
            <a:noFill/>
            <a:miter lim="800000"/>
            <a:headEnd/>
            <a:tailEnd/>
          </a:ln>
        </p:spPr>
        <p:txBody>
          <a:bodyPr vert="eaVert" wrap="none" anchor="ctr"/>
          <a:lstStyle/>
          <a:p>
            <a:endParaRPr lang="en-US">
              <a:latin typeface="Calibri" pitchFamily="34" charset="0"/>
            </a:endParaRPr>
          </a:p>
        </p:txBody>
      </p:sp>
      <p:sp>
        <p:nvSpPr>
          <p:cNvPr id="50190" name="AutoShape 17"/>
          <p:cNvSpPr>
            <a:spLocks noChangeArrowheads="1"/>
          </p:cNvSpPr>
          <p:nvPr/>
        </p:nvSpPr>
        <p:spPr bwMode="auto">
          <a:xfrm rot="-5400000">
            <a:off x="2940844" y="1139031"/>
            <a:ext cx="155575" cy="182563"/>
          </a:xfrm>
          <a:prstGeom prst="downArrow">
            <a:avLst>
              <a:gd name="adj1" fmla="val 50000"/>
              <a:gd name="adj2" fmla="val 29337"/>
            </a:avLst>
          </a:prstGeom>
          <a:gradFill rotWithShape="1">
            <a:gsLst>
              <a:gs pos="0">
                <a:srgbClr val="000066">
                  <a:alpha val="39998"/>
                </a:srgbClr>
              </a:gs>
              <a:gs pos="100000">
                <a:srgbClr val="336699"/>
              </a:gs>
            </a:gsLst>
            <a:lin ang="5400000" scaled="1"/>
          </a:gradFill>
          <a:ln w="9525">
            <a:noFill/>
            <a:miter lim="800000"/>
            <a:headEnd/>
            <a:tailEnd/>
          </a:ln>
        </p:spPr>
        <p:txBody>
          <a:bodyPr vert="eaVert" wrap="none" anchor="ctr"/>
          <a:lstStyle/>
          <a:p>
            <a:endParaRPr lang="en-US">
              <a:latin typeface="Calibri" pitchFamily="34" charset="0"/>
            </a:endParaRPr>
          </a:p>
        </p:txBody>
      </p:sp>
      <p:sp>
        <p:nvSpPr>
          <p:cNvPr id="50191" name="AutoShape 17"/>
          <p:cNvSpPr>
            <a:spLocks noChangeArrowheads="1"/>
          </p:cNvSpPr>
          <p:nvPr/>
        </p:nvSpPr>
        <p:spPr bwMode="auto">
          <a:xfrm rot="-5400000">
            <a:off x="4326731" y="1139032"/>
            <a:ext cx="155575" cy="182562"/>
          </a:xfrm>
          <a:prstGeom prst="downArrow">
            <a:avLst>
              <a:gd name="adj1" fmla="val 50000"/>
              <a:gd name="adj2" fmla="val 29337"/>
            </a:avLst>
          </a:prstGeom>
          <a:gradFill rotWithShape="1">
            <a:gsLst>
              <a:gs pos="0">
                <a:srgbClr val="000066">
                  <a:alpha val="39998"/>
                </a:srgbClr>
              </a:gs>
              <a:gs pos="100000">
                <a:srgbClr val="336699"/>
              </a:gs>
            </a:gsLst>
            <a:lin ang="5400000" scaled="1"/>
          </a:gradFill>
          <a:ln w="9525">
            <a:noFill/>
            <a:miter lim="800000"/>
            <a:headEnd/>
            <a:tailEnd/>
          </a:ln>
        </p:spPr>
        <p:txBody>
          <a:bodyPr vert="eaVert" wrap="none" anchor="ctr"/>
          <a:lstStyle/>
          <a:p>
            <a:endParaRPr lang="en-US">
              <a:latin typeface="Calibri" pitchFamily="34" charset="0"/>
            </a:endParaRPr>
          </a:p>
        </p:txBody>
      </p:sp>
      <p:sp>
        <p:nvSpPr>
          <p:cNvPr id="50192" name="AutoShape 17"/>
          <p:cNvSpPr>
            <a:spLocks noChangeArrowheads="1"/>
          </p:cNvSpPr>
          <p:nvPr/>
        </p:nvSpPr>
        <p:spPr bwMode="auto">
          <a:xfrm rot="-5400000">
            <a:off x="4053681" y="1139032"/>
            <a:ext cx="155575" cy="182562"/>
          </a:xfrm>
          <a:prstGeom prst="downArrow">
            <a:avLst>
              <a:gd name="adj1" fmla="val 50000"/>
              <a:gd name="adj2" fmla="val 29337"/>
            </a:avLst>
          </a:prstGeom>
          <a:gradFill rotWithShape="1">
            <a:gsLst>
              <a:gs pos="0">
                <a:srgbClr val="000066">
                  <a:alpha val="39998"/>
                </a:srgbClr>
              </a:gs>
              <a:gs pos="100000">
                <a:srgbClr val="336699"/>
              </a:gs>
            </a:gsLst>
            <a:lin ang="5400000" scaled="1"/>
          </a:gradFill>
          <a:ln w="9525">
            <a:noFill/>
            <a:miter lim="800000"/>
            <a:headEnd/>
            <a:tailEnd/>
          </a:ln>
        </p:spPr>
        <p:txBody>
          <a:bodyPr vert="eaVert" wrap="none" anchor="ctr"/>
          <a:lstStyle/>
          <a:p>
            <a:endParaRPr lang="en-US">
              <a:latin typeface="Calibri" pitchFamily="34" charset="0"/>
            </a:endParaRPr>
          </a:p>
        </p:txBody>
      </p:sp>
      <p:sp>
        <p:nvSpPr>
          <p:cNvPr id="50193" name="AutoShape 17"/>
          <p:cNvSpPr>
            <a:spLocks noChangeArrowheads="1"/>
          </p:cNvSpPr>
          <p:nvPr/>
        </p:nvSpPr>
        <p:spPr bwMode="auto">
          <a:xfrm rot="-5400000">
            <a:off x="3779044" y="1139031"/>
            <a:ext cx="155575" cy="182563"/>
          </a:xfrm>
          <a:prstGeom prst="downArrow">
            <a:avLst>
              <a:gd name="adj1" fmla="val 50000"/>
              <a:gd name="adj2" fmla="val 29337"/>
            </a:avLst>
          </a:prstGeom>
          <a:gradFill rotWithShape="1">
            <a:gsLst>
              <a:gs pos="0">
                <a:srgbClr val="000066">
                  <a:alpha val="39998"/>
                </a:srgbClr>
              </a:gs>
              <a:gs pos="100000">
                <a:srgbClr val="336699"/>
              </a:gs>
            </a:gsLst>
            <a:lin ang="5400000" scaled="1"/>
          </a:gradFill>
          <a:ln w="9525">
            <a:noFill/>
            <a:miter lim="800000"/>
            <a:headEnd/>
            <a:tailEnd/>
          </a:ln>
        </p:spPr>
        <p:txBody>
          <a:bodyPr vert="eaVert" wrap="none" anchor="ctr"/>
          <a:lstStyle/>
          <a:p>
            <a:endParaRPr lang="en-US">
              <a:latin typeface="Calibri" pitchFamily="34" charset="0"/>
            </a:endParaRPr>
          </a:p>
        </p:txBody>
      </p:sp>
      <p:sp>
        <p:nvSpPr>
          <p:cNvPr id="50194" name="AutoShape 17"/>
          <p:cNvSpPr>
            <a:spLocks noChangeArrowheads="1"/>
          </p:cNvSpPr>
          <p:nvPr/>
        </p:nvSpPr>
        <p:spPr bwMode="auto">
          <a:xfrm rot="-5400000">
            <a:off x="5164931" y="1139032"/>
            <a:ext cx="155575" cy="182562"/>
          </a:xfrm>
          <a:prstGeom prst="downArrow">
            <a:avLst>
              <a:gd name="adj1" fmla="val 50000"/>
              <a:gd name="adj2" fmla="val 29337"/>
            </a:avLst>
          </a:prstGeom>
          <a:gradFill rotWithShape="1">
            <a:gsLst>
              <a:gs pos="0">
                <a:srgbClr val="000066">
                  <a:alpha val="39998"/>
                </a:srgbClr>
              </a:gs>
              <a:gs pos="100000">
                <a:srgbClr val="336699"/>
              </a:gs>
            </a:gsLst>
            <a:lin ang="5400000" scaled="1"/>
          </a:gradFill>
          <a:ln w="9525">
            <a:noFill/>
            <a:miter lim="800000"/>
            <a:headEnd/>
            <a:tailEnd/>
          </a:ln>
        </p:spPr>
        <p:txBody>
          <a:bodyPr vert="eaVert" wrap="none" anchor="ctr"/>
          <a:lstStyle/>
          <a:p>
            <a:endParaRPr lang="en-US">
              <a:latin typeface="Calibri" pitchFamily="34" charset="0"/>
            </a:endParaRPr>
          </a:p>
        </p:txBody>
      </p:sp>
      <p:sp>
        <p:nvSpPr>
          <p:cNvPr id="50195" name="AutoShape 17"/>
          <p:cNvSpPr>
            <a:spLocks noChangeArrowheads="1"/>
          </p:cNvSpPr>
          <p:nvPr/>
        </p:nvSpPr>
        <p:spPr bwMode="auto">
          <a:xfrm rot="-5400000">
            <a:off x="4891881" y="1139032"/>
            <a:ext cx="155575" cy="182562"/>
          </a:xfrm>
          <a:prstGeom prst="downArrow">
            <a:avLst>
              <a:gd name="adj1" fmla="val 50000"/>
              <a:gd name="adj2" fmla="val 29337"/>
            </a:avLst>
          </a:prstGeom>
          <a:gradFill rotWithShape="1">
            <a:gsLst>
              <a:gs pos="0">
                <a:srgbClr val="000066">
                  <a:alpha val="39998"/>
                </a:srgbClr>
              </a:gs>
              <a:gs pos="100000">
                <a:srgbClr val="336699"/>
              </a:gs>
            </a:gsLst>
            <a:lin ang="5400000" scaled="1"/>
          </a:gradFill>
          <a:ln w="9525">
            <a:noFill/>
            <a:miter lim="800000"/>
            <a:headEnd/>
            <a:tailEnd/>
          </a:ln>
        </p:spPr>
        <p:txBody>
          <a:bodyPr vert="eaVert" wrap="none" anchor="ctr"/>
          <a:lstStyle/>
          <a:p>
            <a:endParaRPr lang="en-US">
              <a:latin typeface="Calibri" pitchFamily="34" charset="0"/>
            </a:endParaRPr>
          </a:p>
        </p:txBody>
      </p:sp>
      <p:sp>
        <p:nvSpPr>
          <p:cNvPr id="50196" name="AutoShape 17"/>
          <p:cNvSpPr>
            <a:spLocks noChangeArrowheads="1"/>
          </p:cNvSpPr>
          <p:nvPr/>
        </p:nvSpPr>
        <p:spPr bwMode="auto">
          <a:xfrm rot="-5400000">
            <a:off x="4617244" y="1139031"/>
            <a:ext cx="155575" cy="182563"/>
          </a:xfrm>
          <a:prstGeom prst="downArrow">
            <a:avLst>
              <a:gd name="adj1" fmla="val 50000"/>
              <a:gd name="adj2" fmla="val 29337"/>
            </a:avLst>
          </a:prstGeom>
          <a:gradFill rotWithShape="1">
            <a:gsLst>
              <a:gs pos="0">
                <a:srgbClr val="000066">
                  <a:alpha val="39998"/>
                </a:srgbClr>
              </a:gs>
              <a:gs pos="100000">
                <a:srgbClr val="336699"/>
              </a:gs>
            </a:gsLst>
            <a:lin ang="5400000" scaled="1"/>
          </a:gradFill>
          <a:ln w="9525">
            <a:noFill/>
            <a:miter lim="800000"/>
            <a:headEnd/>
            <a:tailEnd/>
          </a:ln>
        </p:spPr>
        <p:txBody>
          <a:bodyPr vert="eaVert" wrap="none" anchor="ctr"/>
          <a:lstStyle/>
          <a:p>
            <a:endParaRPr lang="en-US">
              <a:latin typeface="Calibri" pitchFamily="34" charset="0"/>
            </a:endParaRPr>
          </a:p>
        </p:txBody>
      </p:sp>
      <p:sp>
        <p:nvSpPr>
          <p:cNvPr id="50197" name="AutoShape 17"/>
          <p:cNvSpPr>
            <a:spLocks noChangeArrowheads="1"/>
          </p:cNvSpPr>
          <p:nvPr/>
        </p:nvSpPr>
        <p:spPr bwMode="auto">
          <a:xfrm rot="-5400000">
            <a:off x="6003131" y="1139032"/>
            <a:ext cx="155575" cy="182562"/>
          </a:xfrm>
          <a:prstGeom prst="downArrow">
            <a:avLst>
              <a:gd name="adj1" fmla="val 50000"/>
              <a:gd name="adj2" fmla="val 29337"/>
            </a:avLst>
          </a:prstGeom>
          <a:gradFill rotWithShape="1">
            <a:gsLst>
              <a:gs pos="0">
                <a:srgbClr val="000066">
                  <a:alpha val="39998"/>
                </a:srgbClr>
              </a:gs>
              <a:gs pos="100000">
                <a:srgbClr val="336699"/>
              </a:gs>
            </a:gsLst>
            <a:lin ang="5400000" scaled="1"/>
          </a:gradFill>
          <a:ln w="9525">
            <a:noFill/>
            <a:miter lim="800000"/>
            <a:headEnd/>
            <a:tailEnd/>
          </a:ln>
        </p:spPr>
        <p:txBody>
          <a:bodyPr vert="eaVert" wrap="none" anchor="ctr"/>
          <a:lstStyle/>
          <a:p>
            <a:endParaRPr lang="en-US">
              <a:latin typeface="Calibri" pitchFamily="34" charset="0"/>
            </a:endParaRPr>
          </a:p>
        </p:txBody>
      </p:sp>
      <p:sp>
        <p:nvSpPr>
          <p:cNvPr id="50198" name="AutoShape 17"/>
          <p:cNvSpPr>
            <a:spLocks noChangeArrowheads="1"/>
          </p:cNvSpPr>
          <p:nvPr/>
        </p:nvSpPr>
        <p:spPr bwMode="auto">
          <a:xfrm rot="-5400000">
            <a:off x="5730081" y="1139032"/>
            <a:ext cx="155575" cy="182562"/>
          </a:xfrm>
          <a:prstGeom prst="downArrow">
            <a:avLst>
              <a:gd name="adj1" fmla="val 50000"/>
              <a:gd name="adj2" fmla="val 29337"/>
            </a:avLst>
          </a:prstGeom>
          <a:gradFill rotWithShape="1">
            <a:gsLst>
              <a:gs pos="0">
                <a:srgbClr val="000066">
                  <a:alpha val="39998"/>
                </a:srgbClr>
              </a:gs>
              <a:gs pos="100000">
                <a:srgbClr val="336699"/>
              </a:gs>
            </a:gsLst>
            <a:lin ang="5400000" scaled="1"/>
          </a:gradFill>
          <a:ln w="9525">
            <a:noFill/>
            <a:miter lim="800000"/>
            <a:headEnd/>
            <a:tailEnd/>
          </a:ln>
        </p:spPr>
        <p:txBody>
          <a:bodyPr vert="eaVert" wrap="none" anchor="ctr"/>
          <a:lstStyle/>
          <a:p>
            <a:endParaRPr lang="en-US">
              <a:latin typeface="Calibri" pitchFamily="34" charset="0"/>
            </a:endParaRPr>
          </a:p>
        </p:txBody>
      </p:sp>
      <p:sp>
        <p:nvSpPr>
          <p:cNvPr id="50199" name="AutoShape 17"/>
          <p:cNvSpPr>
            <a:spLocks noChangeArrowheads="1"/>
          </p:cNvSpPr>
          <p:nvPr/>
        </p:nvSpPr>
        <p:spPr bwMode="auto">
          <a:xfrm rot="-5400000">
            <a:off x="5455444" y="1139031"/>
            <a:ext cx="155575" cy="182563"/>
          </a:xfrm>
          <a:prstGeom prst="downArrow">
            <a:avLst>
              <a:gd name="adj1" fmla="val 50000"/>
              <a:gd name="adj2" fmla="val 29337"/>
            </a:avLst>
          </a:prstGeom>
          <a:gradFill rotWithShape="1">
            <a:gsLst>
              <a:gs pos="0">
                <a:srgbClr val="000066">
                  <a:alpha val="39998"/>
                </a:srgbClr>
              </a:gs>
              <a:gs pos="100000">
                <a:srgbClr val="336699"/>
              </a:gs>
            </a:gsLst>
            <a:lin ang="5400000" scaled="1"/>
          </a:gradFill>
          <a:ln w="9525">
            <a:noFill/>
            <a:miter lim="800000"/>
            <a:headEnd/>
            <a:tailEnd/>
          </a:ln>
        </p:spPr>
        <p:txBody>
          <a:bodyPr vert="eaVert" wrap="none" anchor="ctr"/>
          <a:lstStyle/>
          <a:p>
            <a:endParaRPr lang="en-US">
              <a:latin typeface="Calibri" pitchFamily="34" charset="0"/>
            </a:endParaRPr>
          </a:p>
        </p:txBody>
      </p:sp>
      <p:sp>
        <p:nvSpPr>
          <p:cNvPr id="50200" name="AutoShape 17"/>
          <p:cNvSpPr>
            <a:spLocks noChangeArrowheads="1"/>
          </p:cNvSpPr>
          <p:nvPr/>
        </p:nvSpPr>
        <p:spPr bwMode="auto">
          <a:xfrm rot="-5400000">
            <a:off x="6841331" y="1139032"/>
            <a:ext cx="155575" cy="182562"/>
          </a:xfrm>
          <a:prstGeom prst="downArrow">
            <a:avLst>
              <a:gd name="adj1" fmla="val 50000"/>
              <a:gd name="adj2" fmla="val 29337"/>
            </a:avLst>
          </a:prstGeom>
          <a:gradFill rotWithShape="1">
            <a:gsLst>
              <a:gs pos="0">
                <a:srgbClr val="000066">
                  <a:alpha val="39998"/>
                </a:srgbClr>
              </a:gs>
              <a:gs pos="100000">
                <a:srgbClr val="336699"/>
              </a:gs>
            </a:gsLst>
            <a:lin ang="5400000" scaled="1"/>
          </a:gradFill>
          <a:ln w="9525">
            <a:noFill/>
            <a:miter lim="800000"/>
            <a:headEnd/>
            <a:tailEnd/>
          </a:ln>
        </p:spPr>
        <p:txBody>
          <a:bodyPr vert="eaVert" wrap="none" anchor="ctr"/>
          <a:lstStyle/>
          <a:p>
            <a:endParaRPr lang="en-US">
              <a:latin typeface="Calibri" pitchFamily="34" charset="0"/>
            </a:endParaRPr>
          </a:p>
        </p:txBody>
      </p:sp>
      <p:sp>
        <p:nvSpPr>
          <p:cNvPr id="50201" name="AutoShape 17"/>
          <p:cNvSpPr>
            <a:spLocks noChangeArrowheads="1"/>
          </p:cNvSpPr>
          <p:nvPr/>
        </p:nvSpPr>
        <p:spPr bwMode="auto">
          <a:xfrm rot="-5400000">
            <a:off x="6568281" y="1139032"/>
            <a:ext cx="155575" cy="182562"/>
          </a:xfrm>
          <a:prstGeom prst="downArrow">
            <a:avLst>
              <a:gd name="adj1" fmla="val 50000"/>
              <a:gd name="adj2" fmla="val 29337"/>
            </a:avLst>
          </a:prstGeom>
          <a:gradFill rotWithShape="1">
            <a:gsLst>
              <a:gs pos="0">
                <a:srgbClr val="000066">
                  <a:alpha val="39998"/>
                </a:srgbClr>
              </a:gs>
              <a:gs pos="100000">
                <a:srgbClr val="336699"/>
              </a:gs>
            </a:gsLst>
            <a:lin ang="5400000" scaled="1"/>
          </a:gradFill>
          <a:ln w="9525">
            <a:noFill/>
            <a:miter lim="800000"/>
            <a:headEnd/>
            <a:tailEnd/>
          </a:ln>
        </p:spPr>
        <p:txBody>
          <a:bodyPr vert="eaVert" wrap="none" anchor="ctr"/>
          <a:lstStyle/>
          <a:p>
            <a:endParaRPr lang="en-US">
              <a:latin typeface="Calibri" pitchFamily="34" charset="0"/>
            </a:endParaRPr>
          </a:p>
        </p:txBody>
      </p:sp>
      <p:sp>
        <p:nvSpPr>
          <p:cNvPr id="50202" name="AutoShape 17"/>
          <p:cNvSpPr>
            <a:spLocks noChangeArrowheads="1"/>
          </p:cNvSpPr>
          <p:nvPr/>
        </p:nvSpPr>
        <p:spPr bwMode="auto">
          <a:xfrm rot="-5400000">
            <a:off x="6293644" y="1139031"/>
            <a:ext cx="155575" cy="182563"/>
          </a:xfrm>
          <a:prstGeom prst="downArrow">
            <a:avLst>
              <a:gd name="adj1" fmla="val 50000"/>
              <a:gd name="adj2" fmla="val 29337"/>
            </a:avLst>
          </a:prstGeom>
          <a:gradFill rotWithShape="1">
            <a:gsLst>
              <a:gs pos="0">
                <a:srgbClr val="000066">
                  <a:alpha val="39998"/>
                </a:srgbClr>
              </a:gs>
              <a:gs pos="100000">
                <a:srgbClr val="336699"/>
              </a:gs>
            </a:gsLst>
            <a:lin ang="5400000" scaled="1"/>
          </a:gradFill>
          <a:ln w="9525">
            <a:noFill/>
            <a:miter lim="800000"/>
            <a:headEnd/>
            <a:tailEnd/>
          </a:ln>
        </p:spPr>
        <p:txBody>
          <a:bodyPr vert="eaVert" wrap="none" anchor="ctr"/>
          <a:lstStyle/>
          <a:p>
            <a:endParaRPr lang="en-US">
              <a:latin typeface="Calibri" pitchFamily="34" charset="0"/>
            </a:endParaRPr>
          </a:p>
        </p:txBody>
      </p:sp>
      <p:sp>
        <p:nvSpPr>
          <p:cNvPr id="50203" name="AutoShape 17"/>
          <p:cNvSpPr>
            <a:spLocks noChangeArrowheads="1"/>
          </p:cNvSpPr>
          <p:nvPr/>
        </p:nvSpPr>
        <p:spPr bwMode="auto">
          <a:xfrm rot="-5400000">
            <a:off x="7131844" y="1139031"/>
            <a:ext cx="155575" cy="182563"/>
          </a:xfrm>
          <a:prstGeom prst="downArrow">
            <a:avLst>
              <a:gd name="adj1" fmla="val 50000"/>
              <a:gd name="adj2" fmla="val 29337"/>
            </a:avLst>
          </a:prstGeom>
          <a:gradFill rotWithShape="1">
            <a:gsLst>
              <a:gs pos="0">
                <a:srgbClr val="000066">
                  <a:alpha val="39998"/>
                </a:srgbClr>
              </a:gs>
              <a:gs pos="100000">
                <a:srgbClr val="336699"/>
              </a:gs>
            </a:gsLst>
            <a:lin ang="5400000" scaled="1"/>
          </a:gradFill>
          <a:ln w="9525">
            <a:noFill/>
            <a:miter lim="800000"/>
            <a:headEnd/>
            <a:tailEnd/>
          </a:ln>
        </p:spPr>
        <p:txBody>
          <a:bodyPr vert="eaVert" wrap="none" anchor="ctr"/>
          <a:lstStyle/>
          <a:p>
            <a:endParaRPr lang="en-US">
              <a:latin typeface="Calibri" pitchFamily="34" charset="0"/>
            </a:endParaRPr>
          </a:p>
        </p:txBody>
      </p:sp>
      <p:sp>
        <p:nvSpPr>
          <p:cNvPr id="50204" name="TextBox 28"/>
          <p:cNvSpPr txBox="1">
            <a:spLocks noChangeArrowheads="1"/>
          </p:cNvSpPr>
          <p:nvPr/>
        </p:nvSpPr>
        <p:spPr bwMode="auto">
          <a:xfrm>
            <a:off x="8305800" y="152400"/>
            <a:ext cx="685800" cy="338138"/>
          </a:xfrm>
          <a:prstGeom prst="rect">
            <a:avLst/>
          </a:prstGeom>
          <a:noFill/>
          <a:ln w="9525">
            <a:noFill/>
            <a:miter lim="800000"/>
            <a:headEnd/>
            <a:tailEnd/>
          </a:ln>
        </p:spPr>
        <p:txBody>
          <a:bodyPr>
            <a:spAutoFit/>
          </a:bodyPr>
          <a:lstStyle/>
          <a:p>
            <a:pPr algn="ctr"/>
            <a:r>
              <a:rPr lang="el-GR" sz="1600" b="1">
                <a:solidFill>
                  <a:srgbClr val="FFCC00"/>
                </a:solidFill>
                <a:latin typeface="Arial" charset="0"/>
                <a:cs typeface="Arial" charset="0"/>
              </a:rPr>
              <a:t>β</a:t>
            </a:r>
            <a:r>
              <a:rPr lang="en-US" sz="1600" b="1">
                <a:solidFill>
                  <a:srgbClr val="FFCC00"/>
                </a:solidFill>
              </a:rPr>
              <a:t>1</a:t>
            </a:r>
          </a:p>
        </p:txBody>
      </p:sp>
      <p:sp>
        <p:nvSpPr>
          <p:cNvPr id="50205" name="TextBox 28"/>
          <p:cNvSpPr txBox="1">
            <a:spLocks noChangeArrowheads="1"/>
          </p:cNvSpPr>
          <p:nvPr/>
        </p:nvSpPr>
        <p:spPr bwMode="auto">
          <a:xfrm>
            <a:off x="8458200" y="1857375"/>
            <a:ext cx="685800" cy="338138"/>
          </a:xfrm>
          <a:prstGeom prst="rect">
            <a:avLst/>
          </a:prstGeom>
          <a:noFill/>
          <a:ln w="9525">
            <a:noFill/>
            <a:miter lim="800000"/>
            <a:headEnd/>
            <a:tailEnd/>
          </a:ln>
        </p:spPr>
        <p:txBody>
          <a:bodyPr>
            <a:spAutoFit/>
          </a:bodyPr>
          <a:lstStyle/>
          <a:p>
            <a:pPr algn="ctr"/>
            <a:r>
              <a:rPr lang="el-GR" sz="1600" b="1">
                <a:solidFill>
                  <a:srgbClr val="FFCC00"/>
                </a:solidFill>
                <a:latin typeface="Arial" charset="0"/>
                <a:cs typeface="Arial" charset="0"/>
              </a:rPr>
              <a:t>β</a:t>
            </a:r>
            <a:r>
              <a:rPr lang="en-US" sz="1600" b="1">
                <a:solidFill>
                  <a:srgbClr val="FFCC00"/>
                </a:solidFill>
              </a:rPr>
              <a:t>2</a:t>
            </a:r>
          </a:p>
        </p:txBody>
      </p:sp>
      <p:sp>
        <p:nvSpPr>
          <p:cNvPr id="50206" name="TextBox 28"/>
          <p:cNvSpPr txBox="1">
            <a:spLocks noChangeArrowheads="1"/>
          </p:cNvSpPr>
          <p:nvPr/>
        </p:nvSpPr>
        <p:spPr bwMode="auto">
          <a:xfrm>
            <a:off x="7772400" y="247650"/>
            <a:ext cx="685800" cy="338138"/>
          </a:xfrm>
          <a:prstGeom prst="rect">
            <a:avLst/>
          </a:prstGeom>
          <a:noFill/>
          <a:ln w="9525">
            <a:noFill/>
            <a:miter lim="800000"/>
            <a:headEnd/>
            <a:tailEnd/>
          </a:ln>
        </p:spPr>
        <p:txBody>
          <a:bodyPr>
            <a:spAutoFit/>
          </a:bodyPr>
          <a:lstStyle/>
          <a:p>
            <a:pPr algn="ctr"/>
            <a:r>
              <a:rPr lang="el-GR" sz="1600" b="1">
                <a:solidFill>
                  <a:srgbClr val="FFCC00"/>
                </a:solidFill>
                <a:latin typeface="Arial" charset="0"/>
                <a:cs typeface="Arial" charset="0"/>
              </a:rPr>
              <a:t>β</a:t>
            </a:r>
            <a:r>
              <a:rPr lang="en-US" sz="1600" b="1">
                <a:solidFill>
                  <a:srgbClr val="FFCC00"/>
                </a:solidFill>
              </a:rPr>
              <a:t>3</a:t>
            </a:r>
          </a:p>
        </p:txBody>
      </p:sp>
      <p:sp>
        <p:nvSpPr>
          <p:cNvPr id="50207" name="TextBox 28"/>
          <p:cNvSpPr txBox="1">
            <a:spLocks noChangeArrowheads="1"/>
          </p:cNvSpPr>
          <p:nvPr/>
        </p:nvSpPr>
        <p:spPr bwMode="auto">
          <a:xfrm>
            <a:off x="7010400" y="1409700"/>
            <a:ext cx="685800" cy="338138"/>
          </a:xfrm>
          <a:prstGeom prst="rect">
            <a:avLst/>
          </a:prstGeom>
          <a:noFill/>
          <a:ln w="9525">
            <a:noFill/>
            <a:miter lim="800000"/>
            <a:headEnd/>
            <a:tailEnd/>
          </a:ln>
        </p:spPr>
        <p:txBody>
          <a:bodyPr>
            <a:spAutoFit/>
          </a:bodyPr>
          <a:lstStyle/>
          <a:p>
            <a:pPr algn="ctr"/>
            <a:r>
              <a:rPr lang="el-GR" sz="1600" b="1">
                <a:solidFill>
                  <a:srgbClr val="A600A6"/>
                </a:solidFill>
                <a:latin typeface="Verdana" pitchFamily="34" charset="0"/>
                <a:cs typeface="Arial" charset="0"/>
              </a:rPr>
              <a:t>α</a:t>
            </a:r>
            <a:endParaRPr lang="el-GR" sz="1600" b="1">
              <a:solidFill>
                <a:srgbClr val="A600A6"/>
              </a:solidFill>
              <a:latin typeface="Verdana" pitchFamily="34" charset="0"/>
            </a:endParaRPr>
          </a:p>
        </p:txBody>
      </p:sp>
      <p:sp>
        <p:nvSpPr>
          <p:cNvPr id="50208" name="AutoShape 45"/>
          <p:cNvSpPr>
            <a:spLocks noChangeAspect="1"/>
          </p:cNvSpPr>
          <p:nvPr/>
        </p:nvSpPr>
        <p:spPr bwMode="auto">
          <a:xfrm rot="-480000">
            <a:off x="7485063" y="1270000"/>
            <a:ext cx="63500" cy="635000"/>
          </a:xfrm>
          <a:prstGeom prst="leftBrace">
            <a:avLst>
              <a:gd name="adj1" fmla="val 83333"/>
              <a:gd name="adj2" fmla="val 50000"/>
            </a:avLst>
          </a:prstGeom>
          <a:noFill/>
          <a:ln w="19050">
            <a:solidFill>
              <a:srgbClr val="A600A6"/>
            </a:solidFill>
            <a:round/>
            <a:headEnd/>
            <a:tailEnd/>
          </a:ln>
        </p:spPr>
        <p:txBody>
          <a:bodyPr wrap="none" anchor="ctr"/>
          <a:lstStyle/>
          <a:p>
            <a:endParaRPr lang="en-US"/>
          </a:p>
        </p:txBody>
      </p:sp>
      <p:sp>
        <p:nvSpPr>
          <p:cNvPr id="50209" name="Line 46"/>
          <p:cNvSpPr>
            <a:spLocks noChangeShapeType="1"/>
          </p:cNvSpPr>
          <p:nvPr/>
        </p:nvSpPr>
        <p:spPr bwMode="auto">
          <a:xfrm flipH="1">
            <a:off x="8553450" y="466725"/>
            <a:ext cx="76200" cy="762000"/>
          </a:xfrm>
          <a:prstGeom prst="line">
            <a:avLst/>
          </a:prstGeom>
          <a:noFill/>
          <a:ln w="19050">
            <a:solidFill>
              <a:srgbClr val="FFCC00"/>
            </a:solidFill>
            <a:round/>
            <a:headEnd/>
            <a:tailEnd type="triangle" w="med" len="med"/>
          </a:ln>
        </p:spPr>
        <p:txBody>
          <a:bodyPr/>
          <a:lstStyle/>
          <a:p>
            <a:endParaRPr lang="en-US"/>
          </a:p>
        </p:txBody>
      </p:sp>
      <p:sp>
        <p:nvSpPr>
          <p:cNvPr id="50210" name="Line 47"/>
          <p:cNvSpPr>
            <a:spLocks noChangeShapeType="1"/>
          </p:cNvSpPr>
          <p:nvPr/>
        </p:nvSpPr>
        <p:spPr bwMode="auto">
          <a:xfrm flipH="1" flipV="1">
            <a:off x="8763000" y="1457325"/>
            <a:ext cx="76200" cy="457200"/>
          </a:xfrm>
          <a:prstGeom prst="line">
            <a:avLst/>
          </a:prstGeom>
          <a:noFill/>
          <a:ln w="19050">
            <a:solidFill>
              <a:srgbClr val="FFCC00"/>
            </a:solidFill>
            <a:round/>
            <a:headEnd/>
            <a:tailEnd type="triangle" w="med" len="med"/>
          </a:ln>
        </p:spPr>
        <p:txBody>
          <a:bodyPr/>
          <a:lstStyle/>
          <a:p>
            <a:endParaRPr lang="en-US"/>
          </a:p>
        </p:txBody>
      </p:sp>
      <p:sp>
        <p:nvSpPr>
          <p:cNvPr id="50211" name="Line 48"/>
          <p:cNvSpPr>
            <a:spLocks noChangeShapeType="1"/>
          </p:cNvSpPr>
          <p:nvPr/>
        </p:nvSpPr>
        <p:spPr bwMode="auto">
          <a:xfrm>
            <a:off x="8153400" y="542925"/>
            <a:ext cx="152400" cy="762000"/>
          </a:xfrm>
          <a:prstGeom prst="line">
            <a:avLst/>
          </a:prstGeom>
          <a:noFill/>
          <a:ln w="19050">
            <a:solidFill>
              <a:srgbClr val="FFCC00"/>
            </a:solidFill>
            <a:round/>
            <a:headEnd/>
            <a:tailEnd type="triangle" w="med" len="med"/>
          </a:ln>
        </p:spPr>
        <p:txBody>
          <a:bodyPr/>
          <a:lstStyle/>
          <a:p>
            <a:endParaRPr lang="en-US"/>
          </a:p>
        </p:txBody>
      </p:sp>
      <p:sp>
        <p:nvSpPr>
          <p:cNvPr id="50212" name="TextBox 27"/>
          <p:cNvSpPr txBox="1">
            <a:spLocks noChangeArrowheads="1"/>
          </p:cNvSpPr>
          <p:nvPr/>
        </p:nvSpPr>
        <p:spPr bwMode="auto">
          <a:xfrm>
            <a:off x="1690688" y="838200"/>
            <a:ext cx="5715000" cy="336550"/>
          </a:xfrm>
          <a:prstGeom prst="rect">
            <a:avLst/>
          </a:prstGeom>
          <a:noFill/>
          <a:ln w="9525">
            <a:noFill/>
            <a:miter lim="800000"/>
            <a:headEnd/>
            <a:tailEnd/>
          </a:ln>
        </p:spPr>
        <p:txBody>
          <a:bodyPr>
            <a:spAutoFit/>
          </a:bodyPr>
          <a:lstStyle/>
          <a:p>
            <a:pPr algn="ctr"/>
            <a:r>
              <a:rPr lang="en-US" sz="1600" b="1"/>
              <a:t>1.5µs of simulation = [ 600x10</a:t>
            </a:r>
            <a:r>
              <a:rPr lang="en-US" sz="1600" b="1" baseline="30000"/>
              <a:t>6 </a:t>
            </a:r>
            <a:r>
              <a:rPr lang="en-US" sz="1600" b="1"/>
              <a:t>steps ]x[ 2.5fs/step ]</a:t>
            </a:r>
          </a:p>
        </p:txBody>
      </p:sp>
      <p:sp>
        <p:nvSpPr>
          <p:cNvPr id="50213" name="TextBox 27"/>
          <p:cNvSpPr txBox="1">
            <a:spLocks noChangeArrowheads="1"/>
          </p:cNvSpPr>
          <p:nvPr/>
        </p:nvSpPr>
        <p:spPr bwMode="auto">
          <a:xfrm>
            <a:off x="1676400" y="1263650"/>
            <a:ext cx="5715000" cy="336550"/>
          </a:xfrm>
          <a:prstGeom prst="rect">
            <a:avLst/>
          </a:prstGeom>
          <a:noFill/>
          <a:ln w="9525">
            <a:noFill/>
            <a:miter lim="800000"/>
            <a:headEnd/>
            <a:tailEnd/>
          </a:ln>
        </p:spPr>
        <p:txBody>
          <a:bodyPr>
            <a:spAutoFit/>
          </a:bodyPr>
          <a:lstStyle/>
          <a:p>
            <a:pPr algn="ctr"/>
            <a:r>
              <a:rPr lang="en-US" sz="1600" b="1" dirty="0"/>
              <a:t>Movie: configuration at every 1ns, 1500 snapshots</a:t>
            </a:r>
          </a:p>
        </p:txBody>
      </p:sp>
      <p:sp>
        <p:nvSpPr>
          <p:cNvPr id="50214" name="AutoShape 17"/>
          <p:cNvSpPr>
            <a:spLocks noChangeArrowheads="1"/>
          </p:cNvSpPr>
          <p:nvPr/>
        </p:nvSpPr>
        <p:spPr bwMode="auto">
          <a:xfrm rot="-5400000">
            <a:off x="1828006" y="1143795"/>
            <a:ext cx="155575" cy="182562"/>
          </a:xfrm>
          <a:prstGeom prst="downArrow">
            <a:avLst>
              <a:gd name="adj1" fmla="val 50000"/>
              <a:gd name="adj2" fmla="val 29337"/>
            </a:avLst>
          </a:prstGeom>
          <a:gradFill rotWithShape="1">
            <a:gsLst>
              <a:gs pos="0">
                <a:srgbClr val="000066">
                  <a:alpha val="39998"/>
                </a:srgbClr>
              </a:gs>
              <a:gs pos="100000">
                <a:srgbClr val="336699"/>
              </a:gs>
            </a:gsLst>
            <a:lin ang="5400000" scaled="1"/>
          </a:gradFill>
          <a:ln w="9525">
            <a:noFill/>
            <a:miter lim="800000"/>
            <a:headEnd/>
            <a:tailEnd/>
          </a:ln>
        </p:spPr>
        <p:txBody>
          <a:bodyPr vert="eaVert" wrap="none" anchor="ctr"/>
          <a:lstStyle/>
          <a:p>
            <a:endParaRPr lang="en-US">
              <a:latin typeface="Calibri" pitchFamily="34" charset="0"/>
            </a:endParaRPr>
          </a:p>
        </p:txBody>
      </p:sp>
      <p:sp>
        <p:nvSpPr>
          <p:cNvPr id="50215" name="Text Box 10"/>
          <p:cNvSpPr txBox="1">
            <a:spLocks noChangeArrowheads="1"/>
          </p:cNvSpPr>
          <p:nvPr/>
        </p:nvSpPr>
        <p:spPr bwMode="auto">
          <a:xfrm>
            <a:off x="3649663" y="6600825"/>
            <a:ext cx="5492750" cy="246063"/>
          </a:xfrm>
          <a:prstGeom prst="rect">
            <a:avLst/>
          </a:prstGeom>
          <a:noFill/>
          <a:ln w="9525">
            <a:noFill/>
            <a:miter lim="800000"/>
            <a:headEnd/>
            <a:tailEnd/>
          </a:ln>
        </p:spPr>
        <p:txBody>
          <a:bodyPr>
            <a:spAutoFit/>
          </a:bodyPr>
          <a:lstStyle/>
          <a:p>
            <a:pPr algn="r" eaLnBrk="0" hangingPunct="0">
              <a:spcBef>
                <a:spcPct val="50000"/>
              </a:spcBef>
            </a:pPr>
            <a:r>
              <a:rPr lang="en-US" sz="1000"/>
              <a:t>K. Lindorff-Larsen, S. Piana, R. O. Dror, D. E. Shaw, </a:t>
            </a:r>
            <a:r>
              <a:rPr lang="en-US" sz="1000" i="1"/>
              <a:t>Science</a:t>
            </a:r>
            <a:r>
              <a:rPr lang="en-US" sz="1000"/>
              <a:t> </a:t>
            </a:r>
            <a:r>
              <a:rPr lang="en-US" sz="1000" b="1"/>
              <a:t>334</a:t>
            </a:r>
            <a:r>
              <a:rPr lang="en-US" sz="1000"/>
              <a:t>, 517 (2011)</a:t>
            </a:r>
          </a:p>
        </p:txBody>
      </p:sp>
      <p:sp>
        <p:nvSpPr>
          <p:cNvPr id="50218" name="TextBox 56"/>
          <p:cNvSpPr txBox="1">
            <a:spLocks noChangeArrowheads="1"/>
          </p:cNvSpPr>
          <p:nvPr/>
        </p:nvSpPr>
        <p:spPr bwMode="auto">
          <a:xfrm>
            <a:off x="193675" y="5810110"/>
            <a:ext cx="2228850" cy="304800"/>
          </a:xfrm>
          <a:prstGeom prst="rect">
            <a:avLst/>
          </a:prstGeom>
          <a:noFill/>
          <a:ln w="9525">
            <a:noFill/>
            <a:miter lim="800000"/>
            <a:headEnd/>
            <a:tailEnd/>
          </a:ln>
        </p:spPr>
        <p:txBody>
          <a:bodyPr>
            <a:spAutoFit/>
          </a:bodyPr>
          <a:lstStyle/>
          <a:p>
            <a:pPr algn="r"/>
            <a:r>
              <a:rPr lang="en-US" sz="1400" dirty="0"/>
              <a:t>“Primary sequence”</a:t>
            </a:r>
          </a:p>
        </p:txBody>
      </p:sp>
      <p:sp>
        <p:nvSpPr>
          <p:cNvPr id="43" name="Rectangle 53"/>
          <p:cNvSpPr>
            <a:spLocks noChangeArrowheads="1"/>
          </p:cNvSpPr>
          <p:nvPr/>
        </p:nvSpPr>
        <p:spPr bwMode="auto">
          <a:xfrm>
            <a:off x="3125725" y="4694167"/>
            <a:ext cx="182563" cy="182563"/>
          </a:xfrm>
          <a:prstGeom prst="rect">
            <a:avLst/>
          </a:prstGeom>
          <a:solidFill>
            <a:srgbClr val="A600A6"/>
          </a:solidFill>
          <a:ln w="19050">
            <a:solidFill>
              <a:schemeClr val="tx1"/>
            </a:solidFill>
            <a:miter lim="800000"/>
            <a:headEnd/>
            <a:tailEnd/>
          </a:ln>
        </p:spPr>
        <p:txBody>
          <a:bodyPr wrap="none" anchor="ctr"/>
          <a:lstStyle/>
          <a:p>
            <a:endParaRPr lang="en-US"/>
          </a:p>
        </p:txBody>
      </p:sp>
      <p:sp>
        <p:nvSpPr>
          <p:cNvPr id="44" name="Text Box 54"/>
          <p:cNvSpPr txBox="1">
            <a:spLocks noChangeArrowheads="1"/>
          </p:cNvSpPr>
          <p:nvPr/>
        </p:nvSpPr>
        <p:spPr bwMode="auto">
          <a:xfrm>
            <a:off x="3259075" y="4619555"/>
            <a:ext cx="1123950" cy="336550"/>
          </a:xfrm>
          <a:prstGeom prst="rect">
            <a:avLst/>
          </a:prstGeom>
          <a:noFill/>
          <a:ln w="9525">
            <a:noFill/>
            <a:miter lim="800000"/>
            <a:headEnd/>
            <a:tailEnd/>
          </a:ln>
        </p:spPr>
        <p:txBody>
          <a:bodyPr>
            <a:spAutoFit/>
          </a:bodyPr>
          <a:lstStyle/>
          <a:p>
            <a:pPr eaLnBrk="0" hangingPunct="0">
              <a:spcBef>
                <a:spcPct val="50000"/>
              </a:spcBef>
            </a:pPr>
            <a:r>
              <a:rPr lang="el-GR" sz="1600" b="1">
                <a:ea typeface="DotumChe" pitchFamily="49" charset="-127"/>
                <a:cs typeface="Arial" charset="0"/>
              </a:rPr>
              <a:t>α</a:t>
            </a:r>
            <a:r>
              <a:rPr lang="en-US" sz="1600" b="1">
                <a:ea typeface="DotumChe" pitchFamily="49" charset="-127"/>
                <a:cs typeface="Arial" charset="0"/>
              </a:rPr>
              <a:t>-Helix</a:t>
            </a:r>
          </a:p>
        </p:txBody>
      </p:sp>
      <p:sp>
        <p:nvSpPr>
          <p:cNvPr id="45" name="Rectangle 55"/>
          <p:cNvSpPr>
            <a:spLocks noChangeArrowheads="1"/>
          </p:cNvSpPr>
          <p:nvPr/>
        </p:nvSpPr>
        <p:spPr bwMode="auto">
          <a:xfrm>
            <a:off x="3125725" y="5037067"/>
            <a:ext cx="182563" cy="182563"/>
          </a:xfrm>
          <a:prstGeom prst="rect">
            <a:avLst/>
          </a:prstGeom>
          <a:solidFill>
            <a:srgbClr val="0000FF"/>
          </a:solidFill>
          <a:ln w="19050">
            <a:solidFill>
              <a:schemeClr val="tx1"/>
            </a:solidFill>
            <a:miter lim="800000"/>
            <a:headEnd/>
            <a:tailEnd/>
          </a:ln>
        </p:spPr>
        <p:txBody>
          <a:bodyPr wrap="none" anchor="ctr"/>
          <a:lstStyle/>
          <a:p>
            <a:endParaRPr lang="en-US"/>
          </a:p>
        </p:txBody>
      </p:sp>
      <p:sp>
        <p:nvSpPr>
          <p:cNvPr id="46" name="Text Box 56"/>
          <p:cNvSpPr txBox="1">
            <a:spLocks noChangeArrowheads="1"/>
          </p:cNvSpPr>
          <p:nvPr/>
        </p:nvSpPr>
        <p:spPr bwMode="auto">
          <a:xfrm>
            <a:off x="3287650" y="4962455"/>
            <a:ext cx="1095375" cy="336550"/>
          </a:xfrm>
          <a:prstGeom prst="rect">
            <a:avLst/>
          </a:prstGeom>
          <a:noFill/>
          <a:ln w="9525">
            <a:noFill/>
            <a:miter lim="800000"/>
            <a:headEnd/>
            <a:tailEnd/>
          </a:ln>
        </p:spPr>
        <p:txBody>
          <a:bodyPr>
            <a:spAutoFit/>
          </a:bodyPr>
          <a:lstStyle/>
          <a:p>
            <a:pPr eaLnBrk="0" hangingPunct="0">
              <a:spcBef>
                <a:spcPct val="50000"/>
              </a:spcBef>
            </a:pPr>
            <a:r>
              <a:rPr lang="en-US" sz="1600" b="1" dirty="0">
                <a:ea typeface="DotumChe" pitchFamily="49" charset="-127"/>
              </a:rPr>
              <a:t>3</a:t>
            </a:r>
            <a:r>
              <a:rPr lang="en-US" sz="1600" b="1" baseline="-25000" dirty="0">
                <a:ea typeface="DotumChe" pitchFamily="49" charset="-127"/>
              </a:rPr>
              <a:t>10</a:t>
            </a:r>
            <a:r>
              <a:rPr lang="en-US" sz="1600" b="1" dirty="0">
                <a:ea typeface="DotumChe" pitchFamily="49" charset="-127"/>
              </a:rPr>
              <a:t>-Helix</a:t>
            </a:r>
          </a:p>
        </p:txBody>
      </p:sp>
      <p:sp>
        <p:nvSpPr>
          <p:cNvPr id="47" name="Rectangle 57"/>
          <p:cNvSpPr>
            <a:spLocks noChangeArrowheads="1"/>
          </p:cNvSpPr>
          <p:nvPr/>
        </p:nvSpPr>
        <p:spPr bwMode="auto">
          <a:xfrm>
            <a:off x="4611625" y="4694167"/>
            <a:ext cx="182563" cy="182563"/>
          </a:xfrm>
          <a:prstGeom prst="rect">
            <a:avLst/>
          </a:prstGeom>
          <a:solidFill>
            <a:srgbClr val="FFFF00"/>
          </a:solidFill>
          <a:ln w="19050">
            <a:solidFill>
              <a:schemeClr val="tx1"/>
            </a:solidFill>
            <a:miter lim="800000"/>
            <a:headEnd/>
            <a:tailEnd/>
          </a:ln>
        </p:spPr>
        <p:txBody>
          <a:bodyPr wrap="none" anchor="ctr"/>
          <a:lstStyle/>
          <a:p>
            <a:endParaRPr lang="en-US"/>
          </a:p>
        </p:txBody>
      </p:sp>
      <p:sp>
        <p:nvSpPr>
          <p:cNvPr id="48" name="Text Box 58"/>
          <p:cNvSpPr txBox="1">
            <a:spLocks noChangeArrowheads="1"/>
          </p:cNvSpPr>
          <p:nvPr/>
        </p:nvSpPr>
        <p:spPr bwMode="auto">
          <a:xfrm>
            <a:off x="4764025" y="4619555"/>
            <a:ext cx="1600200" cy="336550"/>
          </a:xfrm>
          <a:prstGeom prst="rect">
            <a:avLst/>
          </a:prstGeom>
          <a:noFill/>
          <a:ln w="9525">
            <a:noFill/>
            <a:miter lim="800000"/>
            <a:headEnd/>
            <a:tailEnd/>
          </a:ln>
        </p:spPr>
        <p:txBody>
          <a:bodyPr>
            <a:spAutoFit/>
          </a:bodyPr>
          <a:lstStyle/>
          <a:p>
            <a:pPr eaLnBrk="0" hangingPunct="0">
              <a:spcBef>
                <a:spcPct val="50000"/>
              </a:spcBef>
            </a:pPr>
            <a:r>
              <a:rPr lang="el-GR" sz="1600" b="1">
                <a:ea typeface="DotumChe" pitchFamily="49" charset="-127"/>
                <a:cs typeface="Arial" charset="0"/>
              </a:rPr>
              <a:t>β</a:t>
            </a:r>
            <a:r>
              <a:rPr lang="en-US" sz="1600" b="1">
                <a:ea typeface="DotumChe" pitchFamily="49" charset="-127"/>
                <a:cs typeface="Arial" charset="0"/>
              </a:rPr>
              <a:t>-sheet</a:t>
            </a:r>
            <a:endParaRPr lang="el-GR" sz="1600" b="1">
              <a:ea typeface="DotumChe" pitchFamily="49" charset="-127"/>
              <a:cs typeface="Arial" charset="0"/>
            </a:endParaRPr>
          </a:p>
        </p:txBody>
      </p:sp>
      <p:sp>
        <p:nvSpPr>
          <p:cNvPr id="49" name="Rectangle 59"/>
          <p:cNvSpPr>
            <a:spLocks noChangeArrowheads="1"/>
          </p:cNvSpPr>
          <p:nvPr/>
        </p:nvSpPr>
        <p:spPr bwMode="auto">
          <a:xfrm>
            <a:off x="4611625" y="5037067"/>
            <a:ext cx="182563" cy="182563"/>
          </a:xfrm>
          <a:prstGeom prst="rect">
            <a:avLst/>
          </a:prstGeom>
          <a:solidFill>
            <a:srgbClr val="808033"/>
          </a:solidFill>
          <a:ln w="19050">
            <a:solidFill>
              <a:schemeClr val="tx1"/>
            </a:solidFill>
            <a:miter lim="800000"/>
            <a:headEnd/>
            <a:tailEnd/>
          </a:ln>
        </p:spPr>
        <p:txBody>
          <a:bodyPr wrap="none" anchor="ctr"/>
          <a:lstStyle/>
          <a:p>
            <a:endParaRPr lang="en-US"/>
          </a:p>
        </p:txBody>
      </p:sp>
      <p:sp>
        <p:nvSpPr>
          <p:cNvPr id="50" name="Text Box 60"/>
          <p:cNvSpPr txBox="1">
            <a:spLocks noChangeArrowheads="1"/>
          </p:cNvSpPr>
          <p:nvPr/>
        </p:nvSpPr>
        <p:spPr bwMode="auto">
          <a:xfrm>
            <a:off x="4764025" y="4962455"/>
            <a:ext cx="1600200" cy="336550"/>
          </a:xfrm>
          <a:prstGeom prst="rect">
            <a:avLst/>
          </a:prstGeom>
          <a:noFill/>
          <a:ln w="9525">
            <a:noFill/>
            <a:miter lim="800000"/>
            <a:headEnd/>
            <a:tailEnd/>
          </a:ln>
        </p:spPr>
        <p:txBody>
          <a:bodyPr>
            <a:spAutoFit/>
          </a:bodyPr>
          <a:lstStyle/>
          <a:p>
            <a:pPr eaLnBrk="0" hangingPunct="0">
              <a:spcBef>
                <a:spcPct val="50000"/>
              </a:spcBef>
            </a:pPr>
            <a:r>
              <a:rPr lang="el-GR" sz="1600" b="1">
                <a:ea typeface="DotumChe" pitchFamily="49" charset="-127"/>
                <a:cs typeface="Arial" charset="0"/>
              </a:rPr>
              <a:t>β</a:t>
            </a:r>
            <a:r>
              <a:rPr lang="en-US" sz="1600" b="1">
                <a:ea typeface="DotumChe" pitchFamily="49" charset="-127"/>
                <a:cs typeface="Arial" charset="0"/>
              </a:rPr>
              <a:t>-bridge</a:t>
            </a:r>
            <a:endParaRPr lang="el-GR" sz="1600" b="1">
              <a:ea typeface="DotumChe" pitchFamily="49" charset="-127"/>
              <a:cs typeface="Arial" charset="0"/>
            </a:endParaRPr>
          </a:p>
        </p:txBody>
      </p:sp>
      <p:sp>
        <p:nvSpPr>
          <p:cNvPr id="51" name="Rectangle 3"/>
          <p:cNvSpPr>
            <a:spLocks noChangeArrowheads="1"/>
          </p:cNvSpPr>
          <p:nvPr/>
        </p:nvSpPr>
        <p:spPr bwMode="auto">
          <a:xfrm>
            <a:off x="2537130" y="5796167"/>
            <a:ext cx="6199188" cy="368300"/>
          </a:xfrm>
          <a:prstGeom prst="rect">
            <a:avLst/>
          </a:prstGeom>
          <a:noFill/>
          <a:ln w="9525">
            <a:noFill/>
            <a:miter lim="800000"/>
            <a:headEnd/>
            <a:tailEnd/>
          </a:ln>
        </p:spPr>
        <p:txBody>
          <a:bodyPr wrap="none">
            <a:spAutoFit/>
          </a:bodyPr>
          <a:lstStyle/>
          <a:p>
            <a:r>
              <a:rPr lang="en-US" b="1" dirty="0" err="1">
                <a:latin typeface="MS Gothic" pitchFamily="49" charset="-128"/>
                <a:ea typeface="MS Gothic" pitchFamily="49" charset="-128"/>
              </a:rPr>
              <a:t>M</a:t>
            </a:r>
            <a:r>
              <a:rPr lang="en-US" b="1" dirty="0" err="1">
                <a:solidFill>
                  <a:srgbClr val="0000FF"/>
                </a:solidFill>
                <a:latin typeface="MS Gothic" pitchFamily="49" charset="-128"/>
                <a:ea typeface="MS Gothic" pitchFamily="49" charset="-128"/>
              </a:rPr>
              <a:t>K</a:t>
            </a:r>
            <a:r>
              <a:rPr lang="en-US" b="1" dirty="0" err="1">
                <a:solidFill>
                  <a:srgbClr val="EE9A00"/>
                </a:solidFill>
                <a:latin typeface="MS Gothic" pitchFamily="49" charset="-128"/>
                <a:ea typeface="MS Gothic" pitchFamily="49" charset="-128"/>
              </a:rPr>
              <a:t>VIFL</a:t>
            </a:r>
            <a:r>
              <a:rPr lang="en-US" b="1" dirty="0" err="1">
                <a:solidFill>
                  <a:srgbClr val="0000FF"/>
                </a:solidFill>
                <a:latin typeface="MS Gothic" pitchFamily="49" charset="-128"/>
                <a:ea typeface="MS Gothic" pitchFamily="49" charset="-128"/>
              </a:rPr>
              <a:t>K</a:t>
            </a:r>
            <a:r>
              <a:rPr lang="en-US" b="1" dirty="0" err="1">
                <a:solidFill>
                  <a:srgbClr val="FF0000"/>
                </a:solidFill>
                <a:latin typeface="MS Gothic" pitchFamily="49" charset="-128"/>
                <a:ea typeface="MS Gothic" pitchFamily="49" charset="-128"/>
              </a:rPr>
              <a:t>D</a:t>
            </a:r>
            <a:r>
              <a:rPr lang="en-US" b="1" dirty="0" err="1">
                <a:solidFill>
                  <a:srgbClr val="EE9A00"/>
                </a:solidFill>
                <a:latin typeface="MS Gothic" pitchFamily="49" charset="-128"/>
                <a:ea typeface="MS Gothic" pitchFamily="49" charset="-128"/>
              </a:rPr>
              <a:t>V</a:t>
            </a:r>
            <a:r>
              <a:rPr lang="en-US" b="1" dirty="0" err="1">
                <a:solidFill>
                  <a:srgbClr val="0000FF"/>
                </a:solidFill>
                <a:latin typeface="MS Gothic" pitchFamily="49" charset="-128"/>
                <a:ea typeface="MS Gothic" pitchFamily="49" charset="-128"/>
              </a:rPr>
              <a:t>K</a:t>
            </a:r>
            <a:r>
              <a:rPr lang="en-US" b="1" dirty="0" err="1">
                <a:latin typeface="MS Gothic" pitchFamily="49" charset="-128"/>
                <a:ea typeface="MS Gothic" pitchFamily="49" charset="-128"/>
              </a:rPr>
              <a:t>GMG</a:t>
            </a:r>
            <a:r>
              <a:rPr lang="en-US" b="1" dirty="0" err="1">
                <a:solidFill>
                  <a:srgbClr val="0000FF"/>
                </a:solidFill>
                <a:latin typeface="MS Gothic" pitchFamily="49" charset="-128"/>
                <a:ea typeface="MS Gothic" pitchFamily="49" charset="-128"/>
              </a:rPr>
              <a:t>KK</a:t>
            </a:r>
            <a:r>
              <a:rPr lang="en-US" b="1" dirty="0" err="1">
                <a:solidFill>
                  <a:srgbClr val="000000"/>
                </a:solidFill>
                <a:latin typeface="MS Gothic" pitchFamily="49" charset="-128"/>
                <a:ea typeface="MS Gothic" pitchFamily="49" charset="-128"/>
              </a:rPr>
              <a:t>G</a:t>
            </a:r>
            <a:r>
              <a:rPr lang="en-US" b="1" dirty="0" err="1">
                <a:solidFill>
                  <a:srgbClr val="FF0000"/>
                </a:solidFill>
                <a:latin typeface="MS Gothic" pitchFamily="49" charset="-128"/>
                <a:ea typeface="MS Gothic" pitchFamily="49" charset="-128"/>
              </a:rPr>
              <a:t>E</a:t>
            </a:r>
            <a:r>
              <a:rPr lang="en-US" b="1" dirty="0" err="1">
                <a:solidFill>
                  <a:srgbClr val="EE9A00"/>
                </a:solidFill>
                <a:latin typeface="MS Gothic" pitchFamily="49" charset="-128"/>
                <a:ea typeface="MS Gothic" pitchFamily="49" charset="-128"/>
              </a:rPr>
              <a:t>I</a:t>
            </a:r>
            <a:r>
              <a:rPr lang="en-US" b="1" dirty="0" err="1">
                <a:solidFill>
                  <a:srgbClr val="0000FF"/>
                </a:solidFill>
                <a:latin typeface="MS Gothic" pitchFamily="49" charset="-128"/>
                <a:ea typeface="MS Gothic" pitchFamily="49" charset="-128"/>
              </a:rPr>
              <a:t>K</a:t>
            </a:r>
            <a:r>
              <a:rPr lang="en-US" b="1" dirty="0" err="1">
                <a:latin typeface="MS Gothic" pitchFamily="49" charset="-128"/>
                <a:ea typeface="MS Gothic" pitchFamily="49" charset="-128"/>
              </a:rPr>
              <a:t>N</a:t>
            </a:r>
            <a:r>
              <a:rPr lang="en-US" b="1" dirty="0" err="1">
                <a:solidFill>
                  <a:srgbClr val="EE9A00"/>
                </a:solidFill>
                <a:latin typeface="MS Gothic" pitchFamily="49" charset="-128"/>
                <a:ea typeface="MS Gothic" pitchFamily="49" charset="-128"/>
              </a:rPr>
              <a:t>VA</a:t>
            </a:r>
            <a:r>
              <a:rPr lang="en-US" b="1" dirty="0" err="1">
                <a:solidFill>
                  <a:srgbClr val="FF0000"/>
                </a:solidFill>
                <a:latin typeface="MS Gothic" pitchFamily="49" charset="-128"/>
                <a:ea typeface="MS Gothic" pitchFamily="49" charset="-128"/>
              </a:rPr>
              <a:t>D</a:t>
            </a:r>
            <a:r>
              <a:rPr lang="en-US" b="1" dirty="0" err="1">
                <a:latin typeface="MS Gothic" pitchFamily="49" charset="-128"/>
                <a:ea typeface="MS Gothic" pitchFamily="49" charset="-128"/>
              </a:rPr>
              <a:t>G</a:t>
            </a:r>
            <a:r>
              <a:rPr lang="en-US" b="1" dirty="0" err="1">
                <a:solidFill>
                  <a:srgbClr val="000000"/>
                </a:solidFill>
                <a:latin typeface="MS Gothic" pitchFamily="49" charset="-128"/>
                <a:ea typeface="MS Gothic" pitchFamily="49" charset="-128"/>
              </a:rPr>
              <a:t>Y</a:t>
            </a:r>
            <a:r>
              <a:rPr lang="en-US" b="1" dirty="0" err="1">
                <a:solidFill>
                  <a:srgbClr val="EE9A00"/>
                </a:solidFill>
                <a:latin typeface="MS Gothic" pitchFamily="49" charset="-128"/>
                <a:ea typeface="MS Gothic" pitchFamily="49" charset="-128"/>
              </a:rPr>
              <a:t>A</a:t>
            </a:r>
            <a:r>
              <a:rPr lang="en-US" b="1" dirty="0" err="1">
                <a:latin typeface="MS Gothic" pitchFamily="49" charset="-128"/>
                <a:ea typeface="MS Gothic" pitchFamily="49" charset="-128"/>
              </a:rPr>
              <a:t>NN</a:t>
            </a:r>
            <a:r>
              <a:rPr lang="en-US" b="1" dirty="0" err="1">
                <a:solidFill>
                  <a:srgbClr val="EE9A00"/>
                </a:solidFill>
                <a:latin typeface="MS Gothic" pitchFamily="49" charset="-128"/>
                <a:ea typeface="MS Gothic" pitchFamily="49" charset="-128"/>
              </a:rPr>
              <a:t>FLF</a:t>
            </a:r>
            <a:r>
              <a:rPr lang="en-US" b="1" dirty="0" err="1">
                <a:solidFill>
                  <a:srgbClr val="0000FF"/>
                </a:solidFill>
                <a:latin typeface="MS Gothic" pitchFamily="49" charset="-128"/>
                <a:ea typeface="MS Gothic" pitchFamily="49" charset="-128"/>
              </a:rPr>
              <a:t>K</a:t>
            </a:r>
            <a:r>
              <a:rPr lang="en-US" b="1" dirty="0" err="1">
                <a:latin typeface="MS Gothic" pitchFamily="49" charset="-128"/>
                <a:ea typeface="MS Gothic" pitchFamily="49" charset="-128"/>
              </a:rPr>
              <a:t>QG</a:t>
            </a:r>
            <a:r>
              <a:rPr lang="en-US" b="1" dirty="0" err="1">
                <a:solidFill>
                  <a:srgbClr val="EE9A00"/>
                </a:solidFill>
                <a:latin typeface="MS Gothic" pitchFamily="49" charset="-128"/>
                <a:ea typeface="MS Gothic" pitchFamily="49" charset="-128"/>
              </a:rPr>
              <a:t>LAI</a:t>
            </a:r>
            <a:r>
              <a:rPr lang="en-US" b="1" dirty="0" err="1">
                <a:solidFill>
                  <a:srgbClr val="FF0000"/>
                </a:solidFill>
                <a:latin typeface="MS Gothic" pitchFamily="49" charset="-128"/>
                <a:ea typeface="MS Gothic" pitchFamily="49" charset="-128"/>
              </a:rPr>
              <a:t>E</a:t>
            </a:r>
            <a:r>
              <a:rPr lang="en-US" b="1" dirty="0" err="1">
                <a:solidFill>
                  <a:srgbClr val="EE9A00"/>
                </a:solidFill>
                <a:latin typeface="MS Gothic" pitchFamily="49" charset="-128"/>
                <a:ea typeface="MS Gothic" pitchFamily="49" charset="-128"/>
              </a:rPr>
              <a:t>A</a:t>
            </a:r>
            <a:r>
              <a:rPr lang="en-US" b="1" dirty="0" err="1">
                <a:latin typeface="MS Gothic" pitchFamily="49" charset="-128"/>
                <a:ea typeface="MS Gothic" pitchFamily="49" charset="-128"/>
              </a:rPr>
              <a:t>TP</a:t>
            </a:r>
            <a:r>
              <a:rPr lang="en-US" b="1" dirty="0" err="1">
                <a:solidFill>
                  <a:srgbClr val="EE9A00"/>
                </a:solidFill>
                <a:latin typeface="MS Gothic" pitchFamily="49" charset="-128"/>
                <a:ea typeface="MS Gothic" pitchFamily="49" charset="-128"/>
              </a:rPr>
              <a:t>A</a:t>
            </a:r>
            <a:r>
              <a:rPr lang="en-US" b="1" dirty="0" err="1">
                <a:latin typeface="MS Gothic" pitchFamily="49" charset="-128"/>
                <a:ea typeface="MS Gothic" pitchFamily="49" charset="-128"/>
              </a:rPr>
              <a:t>N</a:t>
            </a:r>
            <a:r>
              <a:rPr lang="en-US" b="1" dirty="0" err="1">
                <a:solidFill>
                  <a:srgbClr val="EE9A00"/>
                </a:solidFill>
                <a:latin typeface="MS Gothic" pitchFamily="49" charset="-128"/>
                <a:ea typeface="MS Gothic" pitchFamily="49" charset="-128"/>
              </a:rPr>
              <a:t>L</a:t>
            </a:r>
            <a:r>
              <a:rPr lang="en-US" b="1" dirty="0" err="1">
                <a:solidFill>
                  <a:srgbClr val="0000FF"/>
                </a:solidFill>
                <a:latin typeface="MS Gothic" pitchFamily="49" charset="-128"/>
                <a:ea typeface="MS Gothic" pitchFamily="49" charset="-128"/>
              </a:rPr>
              <a:t>K</a:t>
            </a:r>
            <a:r>
              <a:rPr lang="en-US" b="1" dirty="0" err="1">
                <a:solidFill>
                  <a:srgbClr val="EE9A00"/>
                </a:solidFill>
                <a:latin typeface="MS Gothic" pitchFamily="49" charset="-128"/>
                <a:ea typeface="MS Gothic" pitchFamily="49" charset="-128"/>
              </a:rPr>
              <a:t>AL</a:t>
            </a:r>
            <a:r>
              <a:rPr lang="en-US" b="1" dirty="0" err="1">
                <a:solidFill>
                  <a:srgbClr val="FF0000"/>
                </a:solidFill>
                <a:latin typeface="MS Gothic" pitchFamily="49" charset="-128"/>
                <a:ea typeface="MS Gothic" pitchFamily="49" charset="-128"/>
              </a:rPr>
              <a:t>E</a:t>
            </a:r>
            <a:r>
              <a:rPr lang="en-US" b="1" dirty="0" err="1">
                <a:solidFill>
                  <a:srgbClr val="EE9A00"/>
                </a:solidFill>
                <a:latin typeface="MS Gothic" pitchFamily="49" charset="-128"/>
                <a:ea typeface="MS Gothic" pitchFamily="49" charset="-128"/>
              </a:rPr>
              <a:t>A</a:t>
            </a:r>
            <a:r>
              <a:rPr lang="en-US" b="1" dirty="0" err="1">
                <a:latin typeface="MS Gothic" pitchFamily="49" charset="-128"/>
                <a:ea typeface="MS Gothic" pitchFamily="49" charset="-128"/>
              </a:rPr>
              <a:t>Q</a:t>
            </a:r>
            <a:r>
              <a:rPr lang="en-US" b="1" dirty="0" err="1">
                <a:solidFill>
                  <a:srgbClr val="0000FF"/>
                </a:solidFill>
                <a:latin typeface="MS Gothic" pitchFamily="49" charset="-128"/>
                <a:ea typeface="MS Gothic" pitchFamily="49" charset="-128"/>
              </a:rPr>
              <a:t>K</a:t>
            </a:r>
            <a:r>
              <a:rPr lang="en-US" b="1" dirty="0" err="1">
                <a:latin typeface="MS Gothic" pitchFamily="49" charset="-128"/>
                <a:ea typeface="MS Gothic" pitchFamily="49" charset="-128"/>
              </a:rPr>
              <a:t>Q</a:t>
            </a:r>
            <a:endParaRPr lang="en-US" b="1" dirty="0">
              <a:latin typeface="MS Gothic" pitchFamily="49" charset="-128"/>
              <a:ea typeface="MS Gothic" pitchFamily="49" charset="-128"/>
            </a:endParaRPr>
          </a:p>
        </p:txBody>
      </p:sp>
      <p:sp>
        <p:nvSpPr>
          <p:cNvPr id="52" name="Rectangle 3"/>
          <p:cNvSpPr>
            <a:spLocks noChangeArrowheads="1"/>
          </p:cNvSpPr>
          <p:nvPr/>
        </p:nvSpPr>
        <p:spPr bwMode="auto">
          <a:xfrm>
            <a:off x="2536535" y="5579680"/>
            <a:ext cx="6199133" cy="369332"/>
          </a:xfrm>
          <a:prstGeom prst="rect">
            <a:avLst/>
          </a:prstGeom>
          <a:noFill/>
          <a:ln w="9525">
            <a:noFill/>
            <a:miter lim="800000"/>
            <a:headEnd/>
            <a:tailEnd/>
          </a:ln>
        </p:spPr>
        <p:txBody>
          <a:bodyPr wrap="none">
            <a:spAutoFit/>
          </a:bodyPr>
          <a:lstStyle/>
          <a:p>
            <a:r>
              <a:rPr lang="en-US" b="1" dirty="0">
                <a:latin typeface="MS Gothic" pitchFamily="49" charset="-128"/>
                <a:ea typeface="MS Gothic" pitchFamily="49" charset="-128"/>
              </a:rPr>
              <a:t> </a:t>
            </a:r>
            <a:r>
              <a:rPr lang="en-US" b="1" dirty="0" smtClean="0">
                <a:solidFill>
                  <a:srgbClr val="0000FF"/>
                </a:solidFill>
                <a:latin typeface="MS Gothic" pitchFamily="49" charset="-128"/>
                <a:ea typeface="MS Gothic" pitchFamily="49" charset="-128"/>
              </a:rPr>
              <a:t>+</a:t>
            </a:r>
            <a:r>
              <a:rPr lang="en-US" b="1" dirty="0">
                <a:solidFill>
                  <a:srgbClr val="0000FF"/>
                </a:solidFill>
                <a:latin typeface="MS Gothic" pitchFamily="49" charset="-128"/>
                <a:ea typeface="MS Gothic" pitchFamily="49" charset="-128"/>
              </a:rPr>
              <a:t> </a:t>
            </a:r>
            <a:r>
              <a:rPr lang="en-US" b="1" dirty="0" smtClean="0">
                <a:solidFill>
                  <a:srgbClr val="0000FF"/>
                </a:solidFill>
                <a:latin typeface="MS Gothic" pitchFamily="49" charset="-128"/>
                <a:ea typeface="MS Gothic" pitchFamily="49" charset="-128"/>
              </a:rPr>
              <a:t>   +</a:t>
            </a:r>
            <a:r>
              <a:rPr lang="en-US" b="1" dirty="0" smtClean="0">
                <a:solidFill>
                  <a:srgbClr val="FF0000"/>
                </a:solidFill>
                <a:latin typeface="MS Gothic" pitchFamily="49" charset="-128"/>
                <a:ea typeface="MS Gothic" pitchFamily="49" charset="-128"/>
              </a:rPr>
              <a:t>- </a:t>
            </a:r>
            <a:r>
              <a:rPr lang="en-US" b="1" dirty="0" smtClean="0">
                <a:solidFill>
                  <a:srgbClr val="0000FF"/>
                </a:solidFill>
                <a:latin typeface="MS Gothic" pitchFamily="49" charset="-128"/>
                <a:ea typeface="MS Gothic" pitchFamily="49" charset="-128"/>
              </a:rPr>
              <a:t>+   ++</a:t>
            </a:r>
            <a:r>
              <a:rPr lang="en-US" b="1" dirty="0" smtClean="0">
                <a:solidFill>
                  <a:srgbClr val="FF0000"/>
                </a:solidFill>
                <a:latin typeface="MS Gothic" pitchFamily="49" charset="-128"/>
                <a:ea typeface="MS Gothic" pitchFamily="49" charset="-128"/>
              </a:rPr>
              <a:t> -</a:t>
            </a:r>
            <a:r>
              <a:rPr lang="en-US" b="1" dirty="0">
                <a:solidFill>
                  <a:srgbClr val="0000FF"/>
                </a:solidFill>
                <a:latin typeface="MS Gothic" pitchFamily="49" charset="-128"/>
                <a:ea typeface="MS Gothic" pitchFamily="49" charset="-128"/>
              </a:rPr>
              <a:t> </a:t>
            </a:r>
            <a:r>
              <a:rPr lang="en-US" b="1" dirty="0" smtClean="0">
                <a:solidFill>
                  <a:srgbClr val="0000FF"/>
                </a:solidFill>
                <a:latin typeface="MS Gothic" pitchFamily="49" charset="-128"/>
                <a:ea typeface="MS Gothic" pitchFamily="49" charset="-128"/>
              </a:rPr>
              <a:t>+</a:t>
            </a:r>
            <a:r>
              <a:rPr lang="en-US" b="1" dirty="0">
                <a:solidFill>
                  <a:srgbClr val="FF0000"/>
                </a:solidFill>
                <a:latin typeface="MS Gothic" pitchFamily="49" charset="-128"/>
                <a:ea typeface="MS Gothic" pitchFamily="49" charset="-128"/>
              </a:rPr>
              <a:t> </a:t>
            </a:r>
            <a:r>
              <a:rPr lang="en-US" b="1" dirty="0" smtClean="0">
                <a:solidFill>
                  <a:srgbClr val="FF0000"/>
                </a:solidFill>
                <a:latin typeface="MS Gothic" pitchFamily="49" charset="-128"/>
                <a:ea typeface="MS Gothic" pitchFamily="49" charset="-128"/>
              </a:rPr>
              <a:t>  -        </a:t>
            </a:r>
            <a:r>
              <a:rPr lang="en-US" b="1" dirty="0" smtClean="0">
                <a:solidFill>
                  <a:srgbClr val="0000FF"/>
                </a:solidFill>
                <a:latin typeface="MS Gothic" pitchFamily="49" charset="-128"/>
                <a:ea typeface="MS Gothic" pitchFamily="49" charset="-128"/>
              </a:rPr>
              <a:t>+     </a:t>
            </a:r>
            <a:r>
              <a:rPr lang="en-US" b="1" dirty="0" smtClean="0">
                <a:solidFill>
                  <a:srgbClr val="FF0000"/>
                </a:solidFill>
                <a:latin typeface="MS Gothic" pitchFamily="49" charset="-128"/>
                <a:ea typeface="MS Gothic" pitchFamily="49" charset="-128"/>
              </a:rPr>
              <a:t>-</a:t>
            </a:r>
            <a:r>
              <a:rPr lang="en-US" b="1" dirty="0">
                <a:solidFill>
                  <a:srgbClr val="0000FF"/>
                </a:solidFill>
                <a:latin typeface="MS Gothic" pitchFamily="49" charset="-128"/>
                <a:ea typeface="MS Gothic" pitchFamily="49" charset="-128"/>
              </a:rPr>
              <a:t> </a:t>
            </a:r>
            <a:r>
              <a:rPr lang="en-US" b="1" dirty="0" smtClean="0">
                <a:solidFill>
                  <a:srgbClr val="0000FF"/>
                </a:solidFill>
                <a:latin typeface="MS Gothic" pitchFamily="49" charset="-128"/>
                <a:ea typeface="MS Gothic" pitchFamily="49" charset="-128"/>
              </a:rPr>
              <a:t>     +</a:t>
            </a:r>
            <a:r>
              <a:rPr lang="en-US" b="1" dirty="0">
                <a:solidFill>
                  <a:srgbClr val="FF0000"/>
                </a:solidFill>
                <a:latin typeface="MS Gothic" pitchFamily="49" charset="-128"/>
                <a:ea typeface="MS Gothic" pitchFamily="49" charset="-128"/>
              </a:rPr>
              <a:t> </a:t>
            </a:r>
            <a:r>
              <a:rPr lang="en-US" b="1" dirty="0" smtClean="0">
                <a:solidFill>
                  <a:srgbClr val="FF0000"/>
                </a:solidFill>
                <a:latin typeface="MS Gothic" pitchFamily="49" charset="-128"/>
                <a:ea typeface="MS Gothic" pitchFamily="49" charset="-128"/>
              </a:rPr>
              <a:t> -</a:t>
            </a:r>
            <a:r>
              <a:rPr lang="en-US" b="1" dirty="0">
                <a:solidFill>
                  <a:srgbClr val="0000FF"/>
                </a:solidFill>
                <a:latin typeface="MS Gothic" pitchFamily="49" charset="-128"/>
                <a:ea typeface="MS Gothic" pitchFamily="49" charset="-128"/>
              </a:rPr>
              <a:t> </a:t>
            </a:r>
            <a:r>
              <a:rPr lang="en-US" b="1" dirty="0" smtClean="0">
                <a:solidFill>
                  <a:srgbClr val="0000FF"/>
                </a:solidFill>
                <a:latin typeface="MS Gothic" pitchFamily="49" charset="-128"/>
                <a:ea typeface="MS Gothic" pitchFamily="49" charset="-128"/>
              </a:rPr>
              <a:t> +</a:t>
            </a:r>
            <a:endParaRPr lang="en-US" b="1" dirty="0">
              <a:latin typeface="MS Gothic" pitchFamily="49" charset="-128"/>
              <a:ea typeface="MS Gothic" pitchFamily="49" charset="-128"/>
            </a:endParaRPr>
          </a:p>
        </p:txBody>
      </p:sp>
      <p:pic>
        <p:nvPicPr>
          <p:cNvPr id="3" name="NTL9.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2057400" y="1634353"/>
            <a:ext cx="5029200" cy="2946797"/>
          </a:xfrm>
          <a:prstGeom prst="rect">
            <a:avLst/>
          </a:prstGeom>
        </p:spPr>
      </p:pic>
    </p:spTree>
    <p:extLst>
      <p:ext uri="{BB962C8B-B14F-4D97-AF65-F5344CB8AC3E}">
        <p14:creationId xmlns:p14="http://schemas.microsoft.com/office/powerpoint/2010/main" val="1989207716"/>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7"/>
          <p:cNvSpPr txBox="1">
            <a:spLocks noChangeArrowheads="1"/>
          </p:cNvSpPr>
          <p:nvPr/>
        </p:nvSpPr>
        <p:spPr bwMode="auto">
          <a:xfrm>
            <a:off x="595313" y="609600"/>
            <a:ext cx="7924800" cy="457200"/>
          </a:xfrm>
          <a:prstGeom prst="rect">
            <a:avLst/>
          </a:prstGeom>
          <a:noFill/>
          <a:ln w="9525">
            <a:noFill/>
            <a:miter lim="800000"/>
            <a:headEnd/>
            <a:tailEnd/>
          </a:ln>
        </p:spPr>
        <p:txBody>
          <a:bodyPr>
            <a:spAutoFit/>
          </a:bodyPr>
          <a:lstStyle/>
          <a:p>
            <a:pPr algn="ctr" eaLnBrk="0" hangingPunct="0">
              <a:spcBef>
                <a:spcPct val="50000"/>
              </a:spcBef>
            </a:pPr>
            <a:r>
              <a:rPr lang="en-US" sz="2400" b="1">
                <a:latin typeface="Corbel" pitchFamily="34" charset="0"/>
              </a:rPr>
              <a:t>Argon atoms</a:t>
            </a:r>
          </a:p>
        </p:txBody>
      </p:sp>
      <p:sp>
        <p:nvSpPr>
          <p:cNvPr id="17410" name="Text Box 9"/>
          <p:cNvSpPr txBox="1">
            <a:spLocks noChangeArrowheads="1"/>
          </p:cNvSpPr>
          <p:nvPr/>
        </p:nvSpPr>
        <p:spPr bwMode="auto">
          <a:xfrm>
            <a:off x="595313" y="152400"/>
            <a:ext cx="7924800" cy="579438"/>
          </a:xfrm>
          <a:prstGeom prst="rect">
            <a:avLst/>
          </a:prstGeom>
          <a:noFill/>
          <a:ln w="9525">
            <a:noFill/>
            <a:miter lim="800000"/>
            <a:headEnd/>
            <a:tailEnd/>
          </a:ln>
        </p:spPr>
        <p:txBody>
          <a:bodyPr>
            <a:spAutoFit/>
          </a:bodyPr>
          <a:lstStyle/>
          <a:p>
            <a:pPr algn="ctr" eaLnBrk="0" hangingPunct="0">
              <a:spcBef>
                <a:spcPct val="50000"/>
              </a:spcBef>
            </a:pPr>
            <a:r>
              <a:rPr lang="en-US" sz="3200" b="1" dirty="0">
                <a:latin typeface="Corbel" pitchFamily="34" charset="0"/>
              </a:rPr>
              <a:t> Molecular </a:t>
            </a:r>
            <a:r>
              <a:rPr lang="en-US" sz="3200" b="1" dirty="0" smtClean="0">
                <a:latin typeface="Corbel" pitchFamily="34" charset="0"/>
              </a:rPr>
              <a:t>dynamics </a:t>
            </a:r>
            <a:r>
              <a:rPr lang="en-US" sz="3200" b="1" dirty="0">
                <a:latin typeface="Corbel" pitchFamily="34" charset="0"/>
              </a:rPr>
              <a:t>s</a:t>
            </a:r>
            <a:r>
              <a:rPr lang="en-US" sz="3200" b="1" dirty="0" smtClean="0">
                <a:latin typeface="Corbel" pitchFamily="34" charset="0"/>
              </a:rPr>
              <a:t>imulations</a:t>
            </a:r>
            <a:endParaRPr lang="en-US" sz="3200" b="1" dirty="0">
              <a:latin typeface="Corbel" pitchFamily="34" charset="0"/>
            </a:endParaRPr>
          </a:p>
        </p:txBody>
      </p:sp>
      <p:sp>
        <p:nvSpPr>
          <p:cNvPr id="17411" name="Text Box 11"/>
          <p:cNvSpPr txBox="1">
            <a:spLocks noChangeArrowheads="1"/>
          </p:cNvSpPr>
          <p:nvPr/>
        </p:nvSpPr>
        <p:spPr bwMode="auto">
          <a:xfrm>
            <a:off x="423863" y="1239838"/>
            <a:ext cx="8488362" cy="400050"/>
          </a:xfrm>
          <a:prstGeom prst="rect">
            <a:avLst/>
          </a:prstGeom>
          <a:noFill/>
          <a:ln w="9525">
            <a:noFill/>
            <a:miter lim="800000"/>
            <a:headEnd/>
            <a:tailEnd/>
          </a:ln>
        </p:spPr>
        <p:txBody>
          <a:bodyPr>
            <a:spAutoFit/>
          </a:bodyPr>
          <a:lstStyle/>
          <a:p>
            <a:pPr eaLnBrk="0" hangingPunct="0"/>
            <a:r>
              <a:rPr lang="en-US" sz="2000" b="1">
                <a:solidFill>
                  <a:srgbClr val="000000"/>
                </a:solidFill>
              </a:rPr>
              <a:t>Goal: (what do you want to do?)</a:t>
            </a:r>
          </a:p>
        </p:txBody>
      </p:sp>
      <p:sp>
        <p:nvSpPr>
          <p:cNvPr id="17412" name="Text Box 11"/>
          <p:cNvSpPr txBox="1">
            <a:spLocks noChangeArrowheads="1"/>
          </p:cNvSpPr>
          <p:nvPr/>
        </p:nvSpPr>
        <p:spPr bwMode="auto">
          <a:xfrm>
            <a:off x="885825" y="1662113"/>
            <a:ext cx="7564438" cy="400050"/>
          </a:xfrm>
          <a:prstGeom prst="rect">
            <a:avLst/>
          </a:prstGeom>
          <a:noFill/>
          <a:ln w="9525">
            <a:noFill/>
            <a:miter lim="800000"/>
            <a:headEnd/>
            <a:tailEnd/>
          </a:ln>
        </p:spPr>
        <p:txBody>
          <a:bodyPr>
            <a:spAutoFit/>
          </a:bodyPr>
          <a:lstStyle/>
          <a:p>
            <a:pPr eaLnBrk="0" hangingPunct="0"/>
            <a:r>
              <a:rPr lang="en-US" sz="2000" b="1">
                <a:solidFill>
                  <a:srgbClr val="000000"/>
                </a:solidFill>
              </a:rPr>
              <a:t>To study the structure and dynamics of Ar </a:t>
            </a:r>
          </a:p>
        </p:txBody>
      </p:sp>
      <p:cxnSp>
        <p:nvCxnSpPr>
          <p:cNvPr id="19" name="Curved Connector 18"/>
          <p:cNvCxnSpPr/>
          <p:nvPr/>
        </p:nvCxnSpPr>
        <p:spPr>
          <a:xfrm rot="5400000" flipH="1" flipV="1">
            <a:off x="5992813" y="2122488"/>
            <a:ext cx="422275" cy="346075"/>
          </a:xfrm>
          <a:prstGeom prst="curvedConnector3">
            <a:avLst/>
          </a:prstGeom>
          <a:ln>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sp>
        <p:nvSpPr>
          <p:cNvPr id="20" name="Text Box 11"/>
          <p:cNvSpPr txBox="1">
            <a:spLocks noChangeArrowheads="1"/>
          </p:cNvSpPr>
          <p:nvPr/>
        </p:nvSpPr>
        <p:spPr bwMode="auto">
          <a:xfrm>
            <a:off x="5186363" y="2506663"/>
            <a:ext cx="1766887" cy="339725"/>
          </a:xfrm>
          <a:prstGeom prst="rect">
            <a:avLst/>
          </a:prstGeom>
          <a:noFill/>
          <a:ln w="9525">
            <a:noFill/>
            <a:miter lim="800000"/>
            <a:headEnd/>
            <a:tailEnd/>
          </a:ln>
        </p:spPr>
        <p:txBody>
          <a:bodyPr>
            <a:spAutoFit/>
          </a:bodyPr>
          <a:lstStyle/>
          <a:p>
            <a:pPr eaLnBrk="0" hangingPunct="0"/>
            <a:r>
              <a:rPr lang="en-US" sz="1600" b="1">
                <a:solidFill>
                  <a:srgbClr val="000000"/>
                </a:solidFill>
              </a:rPr>
              <a:t>You meant…? </a:t>
            </a:r>
          </a:p>
        </p:txBody>
      </p:sp>
      <p:sp>
        <p:nvSpPr>
          <p:cNvPr id="25" name="Oval 27"/>
          <p:cNvSpPr>
            <a:spLocks noChangeArrowheads="1"/>
          </p:cNvSpPr>
          <p:nvPr/>
        </p:nvSpPr>
        <p:spPr bwMode="auto">
          <a:xfrm>
            <a:off x="1268413" y="3467100"/>
            <a:ext cx="228600" cy="228600"/>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6" name="Oval 27"/>
          <p:cNvSpPr>
            <a:spLocks noChangeArrowheads="1"/>
          </p:cNvSpPr>
          <p:nvPr/>
        </p:nvSpPr>
        <p:spPr bwMode="auto">
          <a:xfrm>
            <a:off x="1460500" y="4119563"/>
            <a:ext cx="228600" cy="228600"/>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7" name="Oval 27"/>
          <p:cNvSpPr>
            <a:spLocks noChangeArrowheads="1"/>
          </p:cNvSpPr>
          <p:nvPr/>
        </p:nvSpPr>
        <p:spPr bwMode="auto">
          <a:xfrm>
            <a:off x="654050" y="3813175"/>
            <a:ext cx="228600" cy="228600"/>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73" name="Rectangle 72"/>
          <p:cNvSpPr/>
          <p:nvPr/>
        </p:nvSpPr>
        <p:spPr>
          <a:xfrm>
            <a:off x="3043238" y="3313113"/>
            <a:ext cx="914400" cy="685800"/>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6" name="Rectangle 75"/>
          <p:cNvSpPr/>
          <p:nvPr/>
        </p:nvSpPr>
        <p:spPr>
          <a:xfrm>
            <a:off x="3043238" y="3997325"/>
            <a:ext cx="914400" cy="685800"/>
          </a:xfrm>
          <a:prstGeom prst="rect">
            <a:avLst/>
          </a:prstGeom>
          <a:pattFill prst="wdUpDiag">
            <a:fgClr>
              <a:prstClr val="black"/>
            </a:fgClr>
            <a:bgClr>
              <a:prstClr val="white"/>
            </a:bgClr>
          </a:patt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7" name="Oval 27"/>
          <p:cNvSpPr>
            <a:spLocks noChangeArrowheads="1"/>
          </p:cNvSpPr>
          <p:nvPr/>
        </p:nvSpPr>
        <p:spPr bwMode="auto">
          <a:xfrm>
            <a:off x="5568950" y="3582988"/>
            <a:ext cx="914400" cy="914400"/>
          </a:xfrm>
          <a:prstGeom prst="ellipse">
            <a:avLst/>
          </a:prstGeom>
          <a:pattFill prst="wdUpDiag">
            <a:fgClr>
              <a:schemeClr val="tx1"/>
            </a:fgClr>
            <a:bgClr>
              <a:srgbClr val="FFFFFF"/>
            </a:bgClr>
          </a:patt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78" name="Rectangle 77"/>
          <p:cNvSpPr/>
          <p:nvPr/>
        </p:nvSpPr>
        <p:spPr>
          <a:xfrm>
            <a:off x="7605713" y="3313113"/>
            <a:ext cx="914400" cy="1371600"/>
          </a:xfrm>
          <a:prstGeom prst="rect">
            <a:avLst/>
          </a:prstGeom>
          <a:pattFill prst="wdUpDiag">
            <a:fgClr>
              <a:prstClr val="black"/>
            </a:fgClr>
            <a:bgClr>
              <a:prstClr val="white"/>
            </a:bgClr>
          </a:patt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9" name="Text Box 11"/>
          <p:cNvSpPr txBox="1">
            <a:spLocks noChangeArrowheads="1"/>
          </p:cNvSpPr>
          <p:nvPr/>
        </p:nvSpPr>
        <p:spPr bwMode="auto">
          <a:xfrm>
            <a:off x="4034331" y="5886450"/>
            <a:ext cx="4954244" cy="400110"/>
          </a:xfrm>
          <a:prstGeom prst="rect">
            <a:avLst/>
          </a:prstGeom>
          <a:noFill/>
          <a:ln w="9525">
            <a:noFill/>
            <a:miter lim="800000"/>
            <a:headEnd/>
            <a:tailEnd/>
          </a:ln>
        </p:spPr>
        <p:txBody>
          <a:bodyPr wrap="square">
            <a:spAutoFit/>
          </a:bodyPr>
          <a:lstStyle/>
          <a:p>
            <a:pPr eaLnBrk="0" hangingPunct="0"/>
            <a:r>
              <a:rPr lang="en-US" sz="2000" b="1" dirty="0">
                <a:solidFill>
                  <a:srgbClr val="000000"/>
                </a:solidFill>
              </a:rPr>
              <a:t>Temperature=? </a:t>
            </a:r>
            <a:r>
              <a:rPr lang="en-US" sz="2000" b="1" dirty="0" smtClean="0">
                <a:solidFill>
                  <a:srgbClr val="000000"/>
                </a:solidFill>
              </a:rPr>
              <a:t>Volume/</a:t>
            </a:r>
            <a:r>
              <a:rPr lang="en-US" sz="2000" b="1" dirty="0">
                <a:solidFill>
                  <a:srgbClr val="000000"/>
                </a:solidFill>
              </a:rPr>
              <a:t>Pressure=?</a:t>
            </a:r>
          </a:p>
        </p:txBody>
      </p:sp>
      <p:sp>
        <p:nvSpPr>
          <p:cNvPr id="80" name="Text Box 11"/>
          <p:cNvSpPr txBox="1">
            <a:spLocks noChangeArrowheads="1"/>
          </p:cNvSpPr>
          <p:nvPr/>
        </p:nvSpPr>
        <p:spPr bwMode="auto">
          <a:xfrm>
            <a:off x="4918075" y="6276975"/>
            <a:ext cx="3302000" cy="396875"/>
          </a:xfrm>
          <a:prstGeom prst="rect">
            <a:avLst/>
          </a:prstGeom>
          <a:solidFill>
            <a:srgbClr val="000066"/>
          </a:solidFill>
          <a:ln w="9525">
            <a:noFill/>
            <a:miter lim="800000"/>
            <a:headEnd/>
            <a:tailEnd/>
          </a:ln>
        </p:spPr>
        <p:txBody>
          <a:bodyPr>
            <a:spAutoFit/>
          </a:bodyPr>
          <a:lstStyle/>
          <a:p>
            <a:pPr algn="ctr" eaLnBrk="0" hangingPunct="0"/>
            <a:r>
              <a:rPr lang="en-US" sz="2000" b="1">
                <a:solidFill>
                  <a:schemeClr val="bg1"/>
                </a:solidFill>
              </a:rPr>
              <a:t>Phase diagram of Ar</a:t>
            </a:r>
          </a:p>
        </p:txBody>
      </p:sp>
      <p:sp>
        <p:nvSpPr>
          <p:cNvPr id="81" name="Text Box 11"/>
          <p:cNvSpPr txBox="1">
            <a:spLocks noChangeArrowheads="1"/>
          </p:cNvSpPr>
          <p:nvPr/>
        </p:nvSpPr>
        <p:spPr bwMode="auto">
          <a:xfrm>
            <a:off x="2076450" y="4754563"/>
            <a:ext cx="2955925" cy="338137"/>
          </a:xfrm>
          <a:prstGeom prst="rect">
            <a:avLst/>
          </a:prstGeom>
          <a:noFill/>
          <a:ln w="9525">
            <a:noFill/>
            <a:miter lim="800000"/>
            <a:headEnd/>
            <a:tailEnd/>
          </a:ln>
        </p:spPr>
        <p:txBody>
          <a:bodyPr>
            <a:spAutoFit/>
          </a:bodyPr>
          <a:lstStyle/>
          <a:p>
            <a:pPr algn="ctr" eaLnBrk="0" hangingPunct="0"/>
            <a:r>
              <a:rPr lang="en-US" sz="1600" b="1">
                <a:solidFill>
                  <a:srgbClr val="000000"/>
                </a:solidFill>
              </a:rPr>
              <a:t>Ar liquid/gas interface? </a:t>
            </a:r>
          </a:p>
        </p:txBody>
      </p:sp>
      <p:sp>
        <p:nvSpPr>
          <p:cNvPr id="82" name="Text Box 11"/>
          <p:cNvSpPr txBox="1">
            <a:spLocks noChangeArrowheads="1"/>
          </p:cNvSpPr>
          <p:nvPr/>
        </p:nvSpPr>
        <p:spPr bwMode="auto">
          <a:xfrm>
            <a:off x="5108575" y="4754563"/>
            <a:ext cx="1882775" cy="338137"/>
          </a:xfrm>
          <a:prstGeom prst="rect">
            <a:avLst/>
          </a:prstGeom>
          <a:noFill/>
          <a:ln w="9525">
            <a:noFill/>
            <a:miter lim="800000"/>
            <a:headEnd/>
            <a:tailEnd/>
          </a:ln>
        </p:spPr>
        <p:txBody>
          <a:bodyPr>
            <a:spAutoFit/>
          </a:bodyPr>
          <a:lstStyle/>
          <a:p>
            <a:pPr algn="ctr" eaLnBrk="0" hangingPunct="0"/>
            <a:r>
              <a:rPr lang="en-US" sz="1600" b="1">
                <a:solidFill>
                  <a:srgbClr val="000000"/>
                </a:solidFill>
              </a:rPr>
              <a:t>A droplet of Ar? </a:t>
            </a:r>
          </a:p>
        </p:txBody>
      </p:sp>
      <p:sp>
        <p:nvSpPr>
          <p:cNvPr id="83" name="Text Box 11"/>
          <p:cNvSpPr txBox="1">
            <a:spLocks noChangeArrowheads="1"/>
          </p:cNvSpPr>
          <p:nvPr/>
        </p:nvSpPr>
        <p:spPr bwMode="auto">
          <a:xfrm>
            <a:off x="7221538" y="4754563"/>
            <a:ext cx="1692275" cy="338137"/>
          </a:xfrm>
          <a:prstGeom prst="rect">
            <a:avLst/>
          </a:prstGeom>
          <a:noFill/>
          <a:ln w="9525">
            <a:noFill/>
            <a:miter lim="800000"/>
            <a:headEnd/>
            <a:tailEnd/>
          </a:ln>
        </p:spPr>
        <p:txBody>
          <a:bodyPr>
            <a:spAutoFit/>
          </a:bodyPr>
          <a:lstStyle/>
          <a:p>
            <a:pPr algn="ctr" eaLnBrk="0" hangingPunct="0"/>
            <a:r>
              <a:rPr lang="en-US" sz="1600" b="1">
                <a:solidFill>
                  <a:srgbClr val="000000"/>
                </a:solidFill>
              </a:rPr>
              <a:t>Liquid Ar? </a:t>
            </a:r>
          </a:p>
        </p:txBody>
      </p:sp>
      <p:sp>
        <p:nvSpPr>
          <p:cNvPr id="84" name="Text Box 11"/>
          <p:cNvSpPr txBox="1">
            <a:spLocks noChangeArrowheads="1"/>
          </p:cNvSpPr>
          <p:nvPr/>
        </p:nvSpPr>
        <p:spPr bwMode="auto">
          <a:xfrm>
            <a:off x="501650" y="4754563"/>
            <a:ext cx="1535113" cy="338137"/>
          </a:xfrm>
          <a:prstGeom prst="rect">
            <a:avLst/>
          </a:prstGeom>
          <a:noFill/>
          <a:ln w="9525">
            <a:noFill/>
            <a:miter lim="800000"/>
            <a:headEnd/>
            <a:tailEnd/>
          </a:ln>
        </p:spPr>
        <p:txBody>
          <a:bodyPr>
            <a:spAutoFit/>
          </a:bodyPr>
          <a:lstStyle/>
          <a:p>
            <a:pPr algn="ctr" eaLnBrk="0" hangingPunct="0"/>
            <a:r>
              <a:rPr lang="en-US" sz="1600" b="1">
                <a:solidFill>
                  <a:srgbClr val="000000"/>
                </a:solidFill>
              </a:rPr>
              <a:t>3 Ar atoms? </a:t>
            </a:r>
          </a:p>
        </p:txBody>
      </p:sp>
      <p:sp>
        <p:nvSpPr>
          <p:cNvPr id="85" name="Rectangle 84"/>
          <p:cNvSpPr/>
          <p:nvPr/>
        </p:nvSpPr>
        <p:spPr>
          <a:xfrm>
            <a:off x="347663" y="3160713"/>
            <a:ext cx="6759575" cy="2265362"/>
          </a:xfrm>
          <a:prstGeom prst="rect">
            <a:avLst/>
          </a:prstGeom>
          <a:solidFill>
            <a:srgbClr val="FFFFFF">
              <a:alpha val="63000"/>
            </a:srgbClr>
          </a:solidFill>
          <a:ln w="190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6" name="Rectangle 85"/>
          <p:cNvSpPr/>
          <p:nvPr/>
        </p:nvSpPr>
        <p:spPr>
          <a:xfrm>
            <a:off x="7259638" y="2890838"/>
            <a:ext cx="1614487" cy="2419350"/>
          </a:xfrm>
          <a:prstGeom prst="rect">
            <a:avLst/>
          </a:prstGeom>
          <a:noFill/>
          <a:ln w="28575" cmpd="sng">
            <a:solidFill>
              <a:srgbClr val="000090"/>
            </a:solidFill>
            <a:prstDash val="dashDot"/>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87" name="Curved Connector 86"/>
          <p:cNvCxnSpPr/>
          <p:nvPr/>
        </p:nvCxnSpPr>
        <p:spPr>
          <a:xfrm rot="5400000" flipH="1" flipV="1">
            <a:off x="6991350" y="5464175"/>
            <a:ext cx="422275" cy="346075"/>
          </a:xfrm>
          <a:prstGeom prst="curvedConnector3">
            <a:avLst/>
          </a:prstGeom>
          <a:ln>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72614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5" grpId="0" animBg="1"/>
      <p:bldP spid="26" grpId="0" animBg="1"/>
      <p:bldP spid="27" grpId="0" animBg="1"/>
      <p:bldP spid="73" grpId="0" animBg="1"/>
      <p:bldP spid="76" grpId="0" animBg="1"/>
      <p:bldP spid="77" grpId="0" animBg="1"/>
      <p:bldP spid="78" grpId="0" animBg="1"/>
      <p:bldP spid="79" grpId="0"/>
      <p:bldP spid="80" grpId="0" animBg="1"/>
      <p:bldP spid="81" grpId="0"/>
      <p:bldP spid="82" grpId="0"/>
      <p:bldP spid="83" grpId="0"/>
      <p:bldP spid="84" grpId="0"/>
      <p:bldP spid="85" grpId="0" animBg="1"/>
      <p:bldP spid="8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7"/>
          <p:cNvSpPr txBox="1">
            <a:spLocks noChangeArrowheads="1"/>
          </p:cNvSpPr>
          <p:nvPr/>
        </p:nvSpPr>
        <p:spPr bwMode="auto">
          <a:xfrm>
            <a:off x="595313" y="609600"/>
            <a:ext cx="7924800" cy="457200"/>
          </a:xfrm>
          <a:prstGeom prst="rect">
            <a:avLst/>
          </a:prstGeom>
          <a:noFill/>
          <a:ln w="9525">
            <a:noFill/>
            <a:miter lim="800000"/>
            <a:headEnd/>
            <a:tailEnd/>
          </a:ln>
        </p:spPr>
        <p:txBody>
          <a:bodyPr>
            <a:spAutoFit/>
          </a:bodyPr>
          <a:lstStyle/>
          <a:p>
            <a:pPr algn="ctr" eaLnBrk="0" hangingPunct="0">
              <a:spcBef>
                <a:spcPct val="50000"/>
              </a:spcBef>
            </a:pPr>
            <a:r>
              <a:rPr lang="en-US" sz="2400" b="1">
                <a:latin typeface="Corbel" pitchFamily="34" charset="0"/>
              </a:rPr>
              <a:t>Argon atoms</a:t>
            </a:r>
          </a:p>
        </p:txBody>
      </p:sp>
      <p:sp>
        <p:nvSpPr>
          <p:cNvPr id="19458" name="Text Box 9"/>
          <p:cNvSpPr txBox="1">
            <a:spLocks noChangeArrowheads="1"/>
          </p:cNvSpPr>
          <p:nvPr/>
        </p:nvSpPr>
        <p:spPr bwMode="auto">
          <a:xfrm>
            <a:off x="595313" y="152400"/>
            <a:ext cx="7924800" cy="579438"/>
          </a:xfrm>
          <a:prstGeom prst="rect">
            <a:avLst/>
          </a:prstGeom>
          <a:noFill/>
          <a:ln w="9525">
            <a:noFill/>
            <a:miter lim="800000"/>
            <a:headEnd/>
            <a:tailEnd/>
          </a:ln>
        </p:spPr>
        <p:txBody>
          <a:bodyPr>
            <a:spAutoFit/>
          </a:bodyPr>
          <a:lstStyle/>
          <a:p>
            <a:pPr algn="ctr" eaLnBrk="0" hangingPunct="0">
              <a:spcBef>
                <a:spcPct val="50000"/>
              </a:spcBef>
            </a:pPr>
            <a:r>
              <a:rPr lang="en-US" sz="3200" b="1" dirty="0">
                <a:latin typeface="Corbel" pitchFamily="34" charset="0"/>
              </a:rPr>
              <a:t> Molecular </a:t>
            </a:r>
            <a:r>
              <a:rPr lang="en-US" sz="3200" b="1" dirty="0" smtClean="0">
                <a:latin typeface="Corbel" pitchFamily="34" charset="0"/>
              </a:rPr>
              <a:t>dynamics </a:t>
            </a:r>
            <a:r>
              <a:rPr lang="en-US" sz="3200" b="1" dirty="0">
                <a:latin typeface="Corbel" pitchFamily="34" charset="0"/>
              </a:rPr>
              <a:t>s</a:t>
            </a:r>
            <a:r>
              <a:rPr lang="en-US" sz="3200" b="1" dirty="0" smtClean="0">
                <a:latin typeface="Corbel" pitchFamily="34" charset="0"/>
              </a:rPr>
              <a:t>imulations</a:t>
            </a:r>
            <a:endParaRPr lang="en-US" sz="3200" b="1" dirty="0">
              <a:latin typeface="Corbel" pitchFamily="34" charset="0"/>
            </a:endParaRPr>
          </a:p>
        </p:txBody>
      </p:sp>
      <p:sp>
        <p:nvSpPr>
          <p:cNvPr id="19459" name="Text Box 11"/>
          <p:cNvSpPr txBox="1">
            <a:spLocks noChangeArrowheads="1"/>
          </p:cNvSpPr>
          <p:nvPr/>
        </p:nvSpPr>
        <p:spPr bwMode="auto">
          <a:xfrm>
            <a:off x="423863" y="1239838"/>
            <a:ext cx="8488362" cy="400050"/>
          </a:xfrm>
          <a:prstGeom prst="rect">
            <a:avLst/>
          </a:prstGeom>
          <a:noFill/>
          <a:ln w="9525">
            <a:noFill/>
            <a:miter lim="800000"/>
            <a:headEnd/>
            <a:tailEnd/>
          </a:ln>
        </p:spPr>
        <p:txBody>
          <a:bodyPr>
            <a:spAutoFit/>
          </a:bodyPr>
          <a:lstStyle/>
          <a:p>
            <a:pPr eaLnBrk="0" hangingPunct="0"/>
            <a:r>
              <a:rPr lang="en-US" sz="2000" b="1">
                <a:solidFill>
                  <a:srgbClr val="000000"/>
                </a:solidFill>
              </a:rPr>
              <a:t>Method: (how are you going to do it?)</a:t>
            </a:r>
          </a:p>
        </p:txBody>
      </p:sp>
      <p:sp>
        <p:nvSpPr>
          <p:cNvPr id="19460" name="Text Box 11"/>
          <p:cNvSpPr txBox="1">
            <a:spLocks noChangeArrowheads="1"/>
          </p:cNvSpPr>
          <p:nvPr/>
        </p:nvSpPr>
        <p:spPr bwMode="auto">
          <a:xfrm>
            <a:off x="885825" y="1662113"/>
            <a:ext cx="7564438" cy="400050"/>
          </a:xfrm>
          <a:prstGeom prst="rect">
            <a:avLst/>
          </a:prstGeom>
          <a:noFill/>
          <a:ln w="9525">
            <a:noFill/>
            <a:miter lim="800000"/>
            <a:headEnd/>
            <a:tailEnd/>
          </a:ln>
        </p:spPr>
        <p:txBody>
          <a:bodyPr>
            <a:spAutoFit/>
          </a:bodyPr>
          <a:lstStyle/>
          <a:p>
            <a:pPr eaLnBrk="0" hangingPunct="0"/>
            <a:r>
              <a:rPr lang="en-US" sz="2000" b="1">
                <a:solidFill>
                  <a:srgbClr val="000000"/>
                </a:solidFill>
              </a:rPr>
              <a:t>Classical molecular dynamics simulations</a:t>
            </a:r>
          </a:p>
        </p:txBody>
      </p:sp>
      <p:cxnSp>
        <p:nvCxnSpPr>
          <p:cNvPr id="19" name="Curved Connector 18"/>
          <p:cNvCxnSpPr/>
          <p:nvPr/>
        </p:nvCxnSpPr>
        <p:spPr>
          <a:xfrm rot="16200000" flipV="1">
            <a:off x="1327150" y="2103438"/>
            <a:ext cx="422275" cy="384175"/>
          </a:xfrm>
          <a:prstGeom prst="curvedConnector3">
            <a:avLst/>
          </a:prstGeom>
          <a:ln>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sp>
        <p:nvSpPr>
          <p:cNvPr id="20" name="Text Box 11"/>
          <p:cNvSpPr txBox="1">
            <a:spLocks noChangeArrowheads="1"/>
          </p:cNvSpPr>
          <p:nvPr/>
        </p:nvSpPr>
        <p:spPr bwMode="auto">
          <a:xfrm>
            <a:off x="1692275" y="2354263"/>
            <a:ext cx="6950075" cy="584200"/>
          </a:xfrm>
          <a:prstGeom prst="rect">
            <a:avLst/>
          </a:prstGeom>
          <a:noFill/>
          <a:ln w="9525">
            <a:noFill/>
            <a:miter lim="800000"/>
            <a:headEnd/>
            <a:tailEnd/>
          </a:ln>
        </p:spPr>
        <p:txBody>
          <a:bodyPr>
            <a:spAutoFit/>
          </a:bodyPr>
          <a:lstStyle/>
          <a:p>
            <a:pPr eaLnBrk="0" hangingPunct="0"/>
            <a:r>
              <a:rPr lang="en-US" sz="1600" b="1">
                <a:solidFill>
                  <a:srgbClr val="000000"/>
                </a:solidFill>
              </a:rPr>
              <a:t>Is this a suitable method? Are there situations where classical molecular dynamics simulations won’t work? </a:t>
            </a:r>
          </a:p>
        </p:txBody>
      </p:sp>
      <p:sp>
        <p:nvSpPr>
          <p:cNvPr id="22" name="Text Box 11"/>
          <p:cNvSpPr txBox="1">
            <a:spLocks noChangeArrowheads="1"/>
          </p:cNvSpPr>
          <p:nvPr/>
        </p:nvSpPr>
        <p:spPr bwMode="auto">
          <a:xfrm>
            <a:off x="885825" y="2990850"/>
            <a:ext cx="7564438" cy="400050"/>
          </a:xfrm>
          <a:prstGeom prst="rect">
            <a:avLst/>
          </a:prstGeom>
          <a:noFill/>
          <a:ln w="9525">
            <a:noFill/>
            <a:miter lim="800000"/>
            <a:headEnd/>
            <a:tailEnd/>
          </a:ln>
        </p:spPr>
        <p:txBody>
          <a:bodyPr>
            <a:spAutoFit/>
          </a:bodyPr>
          <a:lstStyle/>
          <a:p>
            <a:pPr eaLnBrk="0" hangingPunct="0"/>
            <a:r>
              <a:rPr lang="en-US" sz="2000" b="1">
                <a:solidFill>
                  <a:srgbClr val="000000"/>
                </a:solidFill>
              </a:rPr>
              <a:t>MD simulations of liquid</a:t>
            </a:r>
          </a:p>
        </p:txBody>
      </p:sp>
      <p:sp>
        <p:nvSpPr>
          <p:cNvPr id="30" name="Rectangle 29"/>
          <p:cNvSpPr/>
          <p:nvPr/>
        </p:nvSpPr>
        <p:spPr>
          <a:xfrm>
            <a:off x="4073525" y="4895850"/>
            <a:ext cx="914400" cy="914400"/>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1" name="Oval 27"/>
          <p:cNvSpPr>
            <a:spLocks noChangeArrowheads="1"/>
          </p:cNvSpPr>
          <p:nvPr/>
        </p:nvSpPr>
        <p:spPr bwMode="auto">
          <a:xfrm>
            <a:off x="4233863" y="5049838"/>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40" name="Oval 27"/>
          <p:cNvSpPr>
            <a:spLocks noChangeArrowheads="1"/>
          </p:cNvSpPr>
          <p:nvPr/>
        </p:nvSpPr>
        <p:spPr bwMode="auto">
          <a:xfrm>
            <a:off x="4648200" y="5049838"/>
            <a:ext cx="138113"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41" name="Oval 27"/>
          <p:cNvSpPr>
            <a:spLocks noChangeArrowheads="1"/>
          </p:cNvSpPr>
          <p:nvPr/>
        </p:nvSpPr>
        <p:spPr bwMode="auto">
          <a:xfrm>
            <a:off x="4456113" y="5219700"/>
            <a:ext cx="138112"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42" name="Oval 27"/>
          <p:cNvSpPr>
            <a:spLocks noChangeArrowheads="1"/>
          </p:cNvSpPr>
          <p:nvPr/>
        </p:nvSpPr>
        <p:spPr bwMode="auto">
          <a:xfrm>
            <a:off x="4610100" y="5510213"/>
            <a:ext cx="138113"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43" name="Oval 27"/>
          <p:cNvSpPr>
            <a:spLocks noChangeArrowheads="1"/>
          </p:cNvSpPr>
          <p:nvPr/>
        </p:nvSpPr>
        <p:spPr bwMode="auto">
          <a:xfrm>
            <a:off x="4819650" y="5318125"/>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44" name="Oval 27"/>
          <p:cNvSpPr>
            <a:spLocks noChangeArrowheads="1"/>
          </p:cNvSpPr>
          <p:nvPr/>
        </p:nvSpPr>
        <p:spPr bwMode="auto">
          <a:xfrm>
            <a:off x="4187825" y="5394325"/>
            <a:ext cx="136525" cy="138113"/>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45" name="Rectangle 44"/>
          <p:cNvSpPr/>
          <p:nvPr/>
        </p:nvSpPr>
        <p:spPr>
          <a:xfrm>
            <a:off x="4994275" y="4895850"/>
            <a:ext cx="914400" cy="914400"/>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6" name="Oval 27"/>
          <p:cNvSpPr>
            <a:spLocks noChangeArrowheads="1"/>
          </p:cNvSpPr>
          <p:nvPr/>
        </p:nvSpPr>
        <p:spPr bwMode="auto">
          <a:xfrm>
            <a:off x="5154613" y="5049838"/>
            <a:ext cx="138112"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47" name="Oval 27"/>
          <p:cNvSpPr>
            <a:spLocks noChangeArrowheads="1"/>
          </p:cNvSpPr>
          <p:nvPr/>
        </p:nvSpPr>
        <p:spPr bwMode="auto">
          <a:xfrm>
            <a:off x="5570538" y="5049838"/>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48" name="Oval 27"/>
          <p:cNvSpPr>
            <a:spLocks noChangeArrowheads="1"/>
          </p:cNvSpPr>
          <p:nvPr/>
        </p:nvSpPr>
        <p:spPr bwMode="auto">
          <a:xfrm>
            <a:off x="5378450" y="5219700"/>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49" name="Oval 27"/>
          <p:cNvSpPr>
            <a:spLocks noChangeArrowheads="1"/>
          </p:cNvSpPr>
          <p:nvPr/>
        </p:nvSpPr>
        <p:spPr bwMode="auto">
          <a:xfrm>
            <a:off x="5532438" y="5510213"/>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50" name="Oval 27"/>
          <p:cNvSpPr>
            <a:spLocks noChangeArrowheads="1"/>
          </p:cNvSpPr>
          <p:nvPr/>
        </p:nvSpPr>
        <p:spPr bwMode="auto">
          <a:xfrm>
            <a:off x="5740400" y="5318125"/>
            <a:ext cx="138113"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51" name="Oval 27"/>
          <p:cNvSpPr>
            <a:spLocks noChangeArrowheads="1"/>
          </p:cNvSpPr>
          <p:nvPr/>
        </p:nvSpPr>
        <p:spPr bwMode="auto">
          <a:xfrm>
            <a:off x="5110163" y="5394325"/>
            <a:ext cx="136525" cy="138113"/>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52" name="Rectangle 51"/>
          <p:cNvSpPr/>
          <p:nvPr/>
        </p:nvSpPr>
        <p:spPr>
          <a:xfrm>
            <a:off x="3151188" y="4895850"/>
            <a:ext cx="914400" cy="914400"/>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3" name="Oval 27"/>
          <p:cNvSpPr>
            <a:spLocks noChangeArrowheads="1"/>
          </p:cNvSpPr>
          <p:nvPr/>
        </p:nvSpPr>
        <p:spPr bwMode="auto">
          <a:xfrm>
            <a:off x="3311525" y="5049838"/>
            <a:ext cx="138113"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54" name="Oval 27"/>
          <p:cNvSpPr>
            <a:spLocks noChangeArrowheads="1"/>
          </p:cNvSpPr>
          <p:nvPr/>
        </p:nvSpPr>
        <p:spPr bwMode="auto">
          <a:xfrm>
            <a:off x="3727450" y="5049838"/>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55" name="Oval 27"/>
          <p:cNvSpPr>
            <a:spLocks noChangeArrowheads="1"/>
          </p:cNvSpPr>
          <p:nvPr/>
        </p:nvSpPr>
        <p:spPr bwMode="auto">
          <a:xfrm>
            <a:off x="3535363" y="5219700"/>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56" name="Oval 27"/>
          <p:cNvSpPr>
            <a:spLocks noChangeArrowheads="1"/>
          </p:cNvSpPr>
          <p:nvPr/>
        </p:nvSpPr>
        <p:spPr bwMode="auto">
          <a:xfrm>
            <a:off x="3689350" y="5510213"/>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57" name="Oval 27"/>
          <p:cNvSpPr>
            <a:spLocks noChangeArrowheads="1"/>
          </p:cNvSpPr>
          <p:nvPr/>
        </p:nvSpPr>
        <p:spPr bwMode="auto">
          <a:xfrm>
            <a:off x="3897313" y="5318125"/>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58" name="Oval 27"/>
          <p:cNvSpPr>
            <a:spLocks noChangeArrowheads="1"/>
          </p:cNvSpPr>
          <p:nvPr/>
        </p:nvSpPr>
        <p:spPr bwMode="auto">
          <a:xfrm>
            <a:off x="3265488" y="5394325"/>
            <a:ext cx="138112" cy="138113"/>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59" name="Rectangle 58"/>
          <p:cNvSpPr/>
          <p:nvPr/>
        </p:nvSpPr>
        <p:spPr>
          <a:xfrm>
            <a:off x="4073525" y="3973513"/>
            <a:ext cx="914400" cy="914400"/>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0" name="Oval 27"/>
          <p:cNvSpPr>
            <a:spLocks noChangeArrowheads="1"/>
          </p:cNvSpPr>
          <p:nvPr/>
        </p:nvSpPr>
        <p:spPr bwMode="auto">
          <a:xfrm>
            <a:off x="4233863" y="4127500"/>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61" name="Oval 27"/>
          <p:cNvSpPr>
            <a:spLocks noChangeArrowheads="1"/>
          </p:cNvSpPr>
          <p:nvPr/>
        </p:nvSpPr>
        <p:spPr bwMode="auto">
          <a:xfrm>
            <a:off x="4648200" y="4127500"/>
            <a:ext cx="138113"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62" name="Oval 27"/>
          <p:cNvSpPr>
            <a:spLocks noChangeArrowheads="1"/>
          </p:cNvSpPr>
          <p:nvPr/>
        </p:nvSpPr>
        <p:spPr bwMode="auto">
          <a:xfrm>
            <a:off x="4456113" y="4297363"/>
            <a:ext cx="138112" cy="138112"/>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63" name="Oval 27"/>
          <p:cNvSpPr>
            <a:spLocks noChangeArrowheads="1"/>
          </p:cNvSpPr>
          <p:nvPr/>
        </p:nvSpPr>
        <p:spPr bwMode="auto">
          <a:xfrm>
            <a:off x="4610100" y="4587875"/>
            <a:ext cx="138113" cy="138113"/>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64" name="Oval 27"/>
          <p:cNvSpPr>
            <a:spLocks noChangeArrowheads="1"/>
          </p:cNvSpPr>
          <p:nvPr/>
        </p:nvSpPr>
        <p:spPr bwMode="auto">
          <a:xfrm>
            <a:off x="4819650" y="4395788"/>
            <a:ext cx="136525" cy="138112"/>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65" name="Oval 27"/>
          <p:cNvSpPr>
            <a:spLocks noChangeArrowheads="1"/>
          </p:cNvSpPr>
          <p:nvPr/>
        </p:nvSpPr>
        <p:spPr bwMode="auto">
          <a:xfrm>
            <a:off x="4187825" y="4473575"/>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66" name="Rectangle 65"/>
          <p:cNvSpPr/>
          <p:nvPr/>
        </p:nvSpPr>
        <p:spPr>
          <a:xfrm>
            <a:off x="4994275" y="3973513"/>
            <a:ext cx="914400" cy="914400"/>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7" name="Oval 27"/>
          <p:cNvSpPr>
            <a:spLocks noChangeArrowheads="1"/>
          </p:cNvSpPr>
          <p:nvPr/>
        </p:nvSpPr>
        <p:spPr bwMode="auto">
          <a:xfrm>
            <a:off x="5154613" y="4127500"/>
            <a:ext cx="138112"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68" name="Oval 27"/>
          <p:cNvSpPr>
            <a:spLocks noChangeArrowheads="1"/>
          </p:cNvSpPr>
          <p:nvPr/>
        </p:nvSpPr>
        <p:spPr bwMode="auto">
          <a:xfrm>
            <a:off x="5570538" y="4127500"/>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69" name="Oval 27"/>
          <p:cNvSpPr>
            <a:spLocks noChangeArrowheads="1"/>
          </p:cNvSpPr>
          <p:nvPr/>
        </p:nvSpPr>
        <p:spPr bwMode="auto">
          <a:xfrm>
            <a:off x="5378450" y="4297363"/>
            <a:ext cx="136525" cy="138112"/>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70" name="Oval 27"/>
          <p:cNvSpPr>
            <a:spLocks noChangeArrowheads="1"/>
          </p:cNvSpPr>
          <p:nvPr/>
        </p:nvSpPr>
        <p:spPr bwMode="auto">
          <a:xfrm>
            <a:off x="5532438" y="4587875"/>
            <a:ext cx="136525" cy="138113"/>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71" name="Oval 27"/>
          <p:cNvSpPr>
            <a:spLocks noChangeArrowheads="1"/>
          </p:cNvSpPr>
          <p:nvPr/>
        </p:nvSpPr>
        <p:spPr bwMode="auto">
          <a:xfrm>
            <a:off x="5740400" y="4395788"/>
            <a:ext cx="138113" cy="138112"/>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72" name="Oval 27"/>
          <p:cNvSpPr>
            <a:spLocks noChangeArrowheads="1"/>
          </p:cNvSpPr>
          <p:nvPr/>
        </p:nvSpPr>
        <p:spPr bwMode="auto">
          <a:xfrm>
            <a:off x="5110163" y="4473575"/>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74" name="Rectangle 73"/>
          <p:cNvSpPr/>
          <p:nvPr/>
        </p:nvSpPr>
        <p:spPr>
          <a:xfrm>
            <a:off x="3151188" y="3973513"/>
            <a:ext cx="914400" cy="914400"/>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5" name="Oval 27"/>
          <p:cNvSpPr>
            <a:spLocks noChangeArrowheads="1"/>
          </p:cNvSpPr>
          <p:nvPr/>
        </p:nvSpPr>
        <p:spPr bwMode="auto">
          <a:xfrm>
            <a:off x="3311525" y="4127500"/>
            <a:ext cx="138113"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79" name="Oval 27"/>
          <p:cNvSpPr>
            <a:spLocks noChangeArrowheads="1"/>
          </p:cNvSpPr>
          <p:nvPr/>
        </p:nvSpPr>
        <p:spPr bwMode="auto">
          <a:xfrm>
            <a:off x="3727450" y="4127500"/>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80" name="Oval 27"/>
          <p:cNvSpPr>
            <a:spLocks noChangeArrowheads="1"/>
          </p:cNvSpPr>
          <p:nvPr/>
        </p:nvSpPr>
        <p:spPr bwMode="auto">
          <a:xfrm>
            <a:off x="3535363" y="4297363"/>
            <a:ext cx="136525" cy="138112"/>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81" name="Oval 27"/>
          <p:cNvSpPr>
            <a:spLocks noChangeArrowheads="1"/>
          </p:cNvSpPr>
          <p:nvPr/>
        </p:nvSpPr>
        <p:spPr bwMode="auto">
          <a:xfrm>
            <a:off x="3689350" y="4587875"/>
            <a:ext cx="136525" cy="138113"/>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82" name="Oval 27"/>
          <p:cNvSpPr>
            <a:spLocks noChangeArrowheads="1"/>
          </p:cNvSpPr>
          <p:nvPr/>
        </p:nvSpPr>
        <p:spPr bwMode="auto">
          <a:xfrm>
            <a:off x="3897313" y="4395788"/>
            <a:ext cx="136525" cy="138112"/>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83" name="Oval 27"/>
          <p:cNvSpPr>
            <a:spLocks noChangeArrowheads="1"/>
          </p:cNvSpPr>
          <p:nvPr/>
        </p:nvSpPr>
        <p:spPr bwMode="auto">
          <a:xfrm>
            <a:off x="3265488" y="4473575"/>
            <a:ext cx="138112"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84" name="Rectangle 83"/>
          <p:cNvSpPr/>
          <p:nvPr/>
        </p:nvSpPr>
        <p:spPr>
          <a:xfrm>
            <a:off x="4073525" y="5818188"/>
            <a:ext cx="914400" cy="914400"/>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5" name="Oval 27"/>
          <p:cNvSpPr>
            <a:spLocks noChangeArrowheads="1"/>
          </p:cNvSpPr>
          <p:nvPr/>
        </p:nvSpPr>
        <p:spPr bwMode="auto">
          <a:xfrm>
            <a:off x="4233863" y="5970588"/>
            <a:ext cx="136525" cy="138112"/>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86" name="Oval 27"/>
          <p:cNvSpPr>
            <a:spLocks noChangeArrowheads="1"/>
          </p:cNvSpPr>
          <p:nvPr/>
        </p:nvSpPr>
        <p:spPr bwMode="auto">
          <a:xfrm>
            <a:off x="4648200" y="5970588"/>
            <a:ext cx="138113" cy="138112"/>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87" name="Oval 27"/>
          <p:cNvSpPr>
            <a:spLocks noChangeArrowheads="1"/>
          </p:cNvSpPr>
          <p:nvPr/>
        </p:nvSpPr>
        <p:spPr bwMode="auto">
          <a:xfrm>
            <a:off x="4456113" y="6140450"/>
            <a:ext cx="138112" cy="138113"/>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88" name="Oval 27"/>
          <p:cNvSpPr>
            <a:spLocks noChangeArrowheads="1"/>
          </p:cNvSpPr>
          <p:nvPr/>
        </p:nvSpPr>
        <p:spPr bwMode="auto">
          <a:xfrm>
            <a:off x="4610100" y="6432550"/>
            <a:ext cx="138113"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89" name="Oval 27"/>
          <p:cNvSpPr>
            <a:spLocks noChangeArrowheads="1"/>
          </p:cNvSpPr>
          <p:nvPr/>
        </p:nvSpPr>
        <p:spPr bwMode="auto">
          <a:xfrm>
            <a:off x="4819650" y="6240463"/>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90" name="Oval 27"/>
          <p:cNvSpPr>
            <a:spLocks noChangeArrowheads="1"/>
          </p:cNvSpPr>
          <p:nvPr/>
        </p:nvSpPr>
        <p:spPr bwMode="auto">
          <a:xfrm>
            <a:off x="4187825" y="6316663"/>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91" name="Rectangle 90"/>
          <p:cNvSpPr/>
          <p:nvPr/>
        </p:nvSpPr>
        <p:spPr>
          <a:xfrm>
            <a:off x="4994275" y="5818188"/>
            <a:ext cx="914400" cy="914400"/>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2" name="Oval 27"/>
          <p:cNvSpPr>
            <a:spLocks noChangeArrowheads="1"/>
          </p:cNvSpPr>
          <p:nvPr/>
        </p:nvSpPr>
        <p:spPr bwMode="auto">
          <a:xfrm>
            <a:off x="5154613" y="5970588"/>
            <a:ext cx="138112" cy="138112"/>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93" name="Oval 27"/>
          <p:cNvSpPr>
            <a:spLocks noChangeArrowheads="1"/>
          </p:cNvSpPr>
          <p:nvPr/>
        </p:nvSpPr>
        <p:spPr bwMode="auto">
          <a:xfrm>
            <a:off x="5570538" y="5970588"/>
            <a:ext cx="136525" cy="138112"/>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94" name="Oval 27"/>
          <p:cNvSpPr>
            <a:spLocks noChangeArrowheads="1"/>
          </p:cNvSpPr>
          <p:nvPr/>
        </p:nvSpPr>
        <p:spPr bwMode="auto">
          <a:xfrm>
            <a:off x="5378450" y="6140450"/>
            <a:ext cx="136525" cy="138113"/>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95" name="Oval 27"/>
          <p:cNvSpPr>
            <a:spLocks noChangeArrowheads="1"/>
          </p:cNvSpPr>
          <p:nvPr/>
        </p:nvSpPr>
        <p:spPr bwMode="auto">
          <a:xfrm>
            <a:off x="5532438" y="6432550"/>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96" name="Oval 27"/>
          <p:cNvSpPr>
            <a:spLocks noChangeArrowheads="1"/>
          </p:cNvSpPr>
          <p:nvPr/>
        </p:nvSpPr>
        <p:spPr bwMode="auto">
          <a:xfrm>
            <a:off x="5740400" y="6240463"/>
            <a:ext cx="138113"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97" name="Oval 27"/>
          <p:cNvSpPr>
            <a:spLocks noChangeArrowheads="1"/>
          </p:cNvSpPr>
          <p:nvPr/>
        </p:nvSpPr>
        <p:spPr bwMode="auto">
          <a:xfrm>
            <a:off x="5110163" y="6316663"/>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98" name="Rectangle 97"/>
          <p:cNvSpPr/>
          <p:nvPr/>
        </p:nvSpPr>
        <p:spPr>
          <a:xfrm>
            <a:off x="3151188" y="5818188"/>
            <a:ext cx="914400" cy="914400"/>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9" name="Oval 27"/>
          <p:cNvSpPr>
            <a:spLocks noChangeArrowheads="1"/>
          </p:cNvSpPr>
          <p:nvPr/>
        </p:nvSpPr>
        <p:spPr bwMode="auto">
          <a:xfrm>
            <a:off x="3311525" y="5970588"/>
            <a:ext cx="138113" cy="138112"/>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100" name="Oval 27"/>
          <p:cNvSpPr>
            <a:spLocks noChangeArrowheads="1"/>
          </p:cNvSpPr>
          <p:nvPr/>
        </p:nvSpPr>
        <p:spPr bwMode="auto">
          <a:xfrm>
            <a:off x="3727450" y="5970588"/>
            <a:ext cx="136525" cy="138112"/>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101" name="Oval 27"/>
          <p:cNvSpPr>
            <a:spLocks noChangeArrowheads="1"/>
          </p:cNvSpPr>
          <p:nvPr/>
        </p:nvSpPr>
        <p:spPr bwMode="auto">
          <a:xfrm>
            <a:off x="3535363" y="6140450"/>
            <a:ext cx="136525" cy="138113"/>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102" name="Oval 27"/>
          <p:cNvSpPr>
            <a:spLocks noChangeArrowheads="1"/>
          </p:cNvSpPr>
          <p:nvPr/>
        </p:nvSpPr>
        <p:spPr bwMode="auto">
          <a:xfrm>
            <a:off x="3689350" y="6432550"/>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103" name="Oval 27"/>
          <p:cNvSpPr>
            <a:spLocks noChangeArrowheads="1"/>
          </p:cNvSpPr>
          <p:nvPr/>
        </p:nvSpPr>
        <p:spPr bwMode="auto">
          <a:xfrm>
            <a:off x="3897313" y="6240463"/>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104" name="Oval 27"/>
          <p:cNvSpPr>
            <a:spLocks noChangeArrowheads="1"/>
          </p:cNvSpPr>
          <p:nvPr/>
        </p:nvSpPr>
        <p:spPr bwMode="auto">
          <a:xfrm>
            <a:off x="3265488" y="6316663"/>
            <a:ext cx="138112"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105" name="Rectangle 104"/>
          <p:cNvSpPr/>
          <p:nvPr/>
        </p:nvSpPr>
        <p:spPr>
          <a:xfrm>
            <a:off x="6837363" y="4895850"/>
            <a:ext cx="914400" cy="914400"/>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6" name="Oval 27"/>
          <p:cNvSpPr>
            <a:spLocks noChangeArrowheads="1"/>
          </p:cNvSpPr>
          <p:nvPr/>
        </p:nvSpPr>
        <p:spPr bwMode="auto">
          <a:xfrm>
            <a:off x="6999288" y="5049838"/>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107" name="Oval 27"/>
          <p:cNvSpPr>
            <a:spLocks noChangeArrowheads="1"/>
          </p:cNvSpPr>
          <p:nvPr/>
        </p:nvSpPr>
        <p:spPr bwMode="auto">
          <a:xfrm>
            <a:off x="7413625" y="5049838"/>
            <a:ext cx="138113"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108" name="Oval 27"/>
          <p:cNvSpPr>
            <a:spLocks noChangeArrowheads="1"/>
          </p:cNvSpPr>
          <p:nvPr/>
        </p:nvSpPr>
        <p:spPr bwMode="auto">
          <a:xfrm>
            <a:off x="7221538" y="5219700"/>
            <a:ext cx="138112"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109" name="Oval 27"/>
          <p:cNvSpPr>
            <a:spLocks noChangeArrowheads="1"/>
          </p:cNvSpPr>
          <p:nvPr/>
        </p:nvSpPr>
        <p:spPr bwMode="auto">
          <a:xfrm>
            <a:off x="7375525" y="5510213"/>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110" name="Oval 27"/>
          <p:cNvSpPr>
            <a:spLocks noChangeArrowheads="1"/>
          </p:cNvSpPr>
          <p:nvPr/>
        </p:nvSpPr>
        <p:spPr bwMode="auto">
          <a:xfrm>
            <a:off x="7583488" y="5318125"/>
            <a:ext cx="138112"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111" name="Oval 27"/>
          <p:cNvSpPr>
            <a:spLocks noChangeArrowheads="1"/>
          </p:cNvSpPr>
          <p:nvPr/>
        </p:nvSpPr>
        <p:spPr bwMode="auto">
          <a:xfrm>
            <a:off x="6953250" y="5394325"/>
            <a:ext cx="136525" cy="138113"/>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112" name="Rectangle 111"/>
          <p:cNvSpPr/>
          <p:nvPr/>
        </p:nvSpPr>
        <p:spPr>
          <a:xfrm>
            <a:off x="7759700" y="4895850"/>
            <a:ext cx="914400" cy="914400"/>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3" name="Oval 27"/>
          <p:cNvSpPr>
            <a:spLocks noChangeArrowheads="1"/>
          </p:cNvSpPr>
          <p:nvPr/>
        </p:nvSpPr>
        <p:spPr bwMode="auto">
          <a:xfrm>
            <a:off x="7920038" y="5049838"/>
            <a:ext cx="138112"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114" name="Oval 27"/>
          <p:cNvSpPr>
            <a:spLocks noChangeArrowheads="1"/>
          </p:cNvSpPr>
          <p:nvPr/>
        </p:nvSpPr>
        <p:spPr bwMode="auto">
          <a:xfrm>
            <a:off x="8335963" y="5049838"/>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115" name="Oval 27"/>
          <p:cNvSpPr>
            <a:spLocks noChangeArrowheads="1"/>
          </p:cNvSpPr>
          <p:nvPr/>
        </p:nvSpPr>
        <p:spPr bwMode="auto">
          <a:xfrm>
            <a:off x="8143875" y="5219700"/>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116" name="Oval 27"/>
          <p:cNvSpPr>
            <a:spLocks noChangeArrowheads="1"/>
          </p:cNvSpPr>
          <p:nvPr/>
        </p:nvSpPr>
        <p:spPr bwMode="auto">
          <a:xfrm>
            <a:off x="8297863" y="5510213"/>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117" name="Oval 27"/>
          <p:cNvSpPr>
            <a:spLocks noChangeArrowheads="1"/>
          </p:cNvSpPr>
          <p:nvPr/>
        </p:nvSpPr>
        <p:spPr bwMode="auto">
          <a:xfrm>
            <a:off x="8505825" y="5318125"/>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118" name="Oval 27"/>
          <p:cNvSpPr>
            <a:spLocks noChangeArrowheads="1"/>
          </p:cNvSpPr>
          <p:nvPr/>
        </p:nvSpPr>
        <p:spPr bwMode="auto">
          <a:xfrm>
            <a:off x="7875588" y="5394325"/>
            <a:ext cx="136525" cy="138113"/>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119" name="Rectangle 118"/>
          <p:cNvSpPr/>
          <p:nvPr/>
        </p:nvSpPr>
        <p:spPr>
          <a:xfrm>
            <a:off x="5916613" y="4895850"/>
            <a:ext cx="914400" cy="914400"/>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0" name="Oval 27"/>
          <p:cNvSpPr>
            <a:spLocks noChangeArrowheads="1"/>
          </p:cNvSpPr>
          <p:nvPr/>
        </p:nvSpPr>
        <p:spPr bwMode="auto">
          <a:xfrm>
            <a:off x="6076950" y="5049838"/>
            <a:ext cx="138113"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121" name="Oval 27"/>
          <p:cNvSpPr>
            <a:spLocks noChangeArrowheads="1"/>
          </p:cNvSpPr>
          <p:nvPr/>
        </p:nvSpPr>
        <p:spPr bwMode="auto">
          <a:xfrm>
            <a:off x="6492875" y="5049838"/>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122" name="Oval 27"/>
          <p:cNvSpPr>
            <a:spLocks noChangeArrowheads="1"/>
          </p:cNvSpPr>
          <p:nvPr/>
        </p:nvSpPr>
        <p:spPr bwMode="auto">
          <a:xfrm>
            <a:off x="6300788" y="5219700"/>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123" name="Oval 27"/>
          <p:cNvSpPr>
            <a:spLocks noChangeArrowheads="1"/>
          </p:cNvSpPr>
          <p:nvPr/>
        </p:nvSpPr>
        <p:spPr bwMode="auto">
          <a:xfrm>
            <a:off x="6453188" y="5510213"/>
            <a:ext cx="138112"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124" name="Oval 27"/>
          <p:cNvSpPr>
            <a:spLocks noChangeArrowheads="1"/>
          </p:cNvSpPr>
          <p:nvPr/>
        </p:nvSpPr>
        <p:spPr bwMode="auto">
          <a:xfrm>
            <a:off x="6662738" y="5318125"/>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125" name="Oval 27"/>
          <p:cNvSpPr>
            <a:spLocks noChangeArrowheads="1"/>
          </p:cNvSpPr>
          <p:nvPr/>
        </p:nvSpPr>
        <p:spPr bwMode="auto">
          <a:xfrm>
            <a:off x="6030913" y="5394325"/>
            <a:ext cx="138112" cy="138113"/>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126" name="Rectangle 125"/>
          <p:cNvSpPr/>
          <p:nvPr/>
        </p:nvSpPr>
        <p:spPr>
          <a:xfrm>
            <a:off x="6837363" y="3973513"/>
            <a:ext cx="914400" cy="914400"/>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7" name="Oval 27"/>
          <p:cNvSpPr>
            <a:spLocks noChangeArrowheads="1"/>
          </p:cNvSpPr>
          <p:nvPr/>
        </p:nvSpPr>
        <p:spPr bwMode="auto">
          <a:xfrm>
            <a:off x="6999288" y="4127500"/>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128" name="Oval 27"/>
          <p:cNvSpPr>
            <a:spLocks noChangeArrowheads="1"/>
          </p:cNvSpPr>
          <p:nvPr/>
        </p:nvSpPr>
        <p:spPr bwMode="auto">
          <a:xfrm>
            <a:off x="7413625" y="4127500"/>
            <a:ext cx="138113"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129" name="Oval 27"/>
          <p:cNvSpPr>
            <a:spLocks noChangeArrowheads="1"/>
          </p:cNvSpPr>
          <p:nvPr/>
        </p:nvSpPr>
        <p:spPr bwMode="auto">
          <a:xfrm>
            <a:off x="7221538" y="4297363"/>
            <a:ext cx="138112" cy="138112"/>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130" name="Oval 27"/>
          <p:cNvSpPr>
            <a:spLocks noChangeArrowheads="1"/>
          </p:cNvSpPr>
          <p:nvPr/>
        </p:nvSpPr>
        <p:spPr bwMode="auto">
          <a:xfrm>
            <a:off x="7375525" y="4587875"/>
            <a:ext cx="136525" cy="138113"/>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131" name="Oval 27"/>
          <p:cNvSpPr>
            <a:spLocks noChangeArrowheads="1"/>
          </p:cNvSpPr>
          <p:nvPr/>
        </p:nvSpPr>
        <p:spPr bwMode="auto">
          <a:xfrm>
            <a:off x="7583488" y="4395788"/>
            <a:ext cx="138112" cy="138112"/>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132" name="Oval 27"/>
          <p:cNvSpPr>
            <a:spLocks noChangeArrowheads="1"/>
          </p:cNvSpPr>
          <p:nvPr/>
        </p:nvSpPr>
        <p:spPr bwMode="auto">
          <a:xfrm>
            <a:off x="6953250" y="4473575"/>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133" name="Rectangle 132"/>
          <p:cNvSpPr/>
          <p:nvPr/>
        </p:nvSpPr>
        <p:spPr>
          <a:xfrm>
            <a:off x="7759700" y="3973513"/>
            <a:ext cx="914400" cy="914400"/>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4" name="Oval 27"/>
          <p:cNvSpPr>
            <a:spLocks noChangeArrowheads="1"/>
          </p:cNvSpPr>
          <p:nvPr/>
        </p:nvSpPr>
        <p:spPr bwMode="auto">
          <a:xfrm>
            <a:off x="7920038" y="4127500"/>
            <a:ext cx="138112"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135" name="Oval 27"/>
          <p:cNvSpPr>
            <a:spLocks noChangeArrowheads="1"/>
          </p:cNvSpPr>
          <p:nvPr/>
        </p:nvSpPr>
        <p:spPr bwMode="auto">
          <a:xfrm>
            <a:off x="8335963" y="4127500"/>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136" name="Oval 27"/>
          <p:cNvSpPr>
            <a:spLocks noChangeArrowheads="1"/>
          </p:cNvSpPr>
          <p:nvPr/>
        </p:nvSpPr>
        <p:spPr bwMode="auto">
          <a:xfrm>
            <a:off x="8143875" y="4297363"/>
            <a:ext cx="136525" cy="138112"/>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137" name="Oval 27"/>
          <p:cNvSpPr>
            <a:spLocks noChangeArrowheads="1"/>
          </p:cNvSpPr>
          <p:nvPr/>
        </p:nvSpPr>
        <p:spPr bwMode="auto">
          <a:xfrm>
            <a:off x="8297863" y="4587875"/>
            <a:ext cx="136525" cy="138113"/>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138" name="Oval 27"/>
          <p:cNvSpPr>
            <a:spLocks noChangeArrowheads="1"/>
          </p:cNvSpPr>
          <p:nvPr/>
        </p:nvSpPr>
        <p:spPr bwMode="auto">
          <a:xfrm>
            <a:off x="8505825" y="4395788"/>
            <a:ext cx="136525" cy="138112"/>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139" name="Oval 27"/>
          <p:cNvSpPr>
            <a:spLocks noChangeArrowheads="1"/>
          </p:cNvSpPr>
          <p:nvPr/>
        </p:nvSpPr>
        <p:spPr bwMode="auto">
          <a:xfrm>
            <a:off x="7875588" y="4473575"/>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140" name="Rectangle 139"/>
          <p:cNvSpPr/>
          <p:nvPr/>
        </p:nvSpPr>
        <p:spPr>
          <a:xfrm>
            <a:off x="5916613" y="3973513"/>
            <a:ext cx="914400" cy="914400"/>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1" name="Oval 27"/>
          <p:cNvSpPr>
            <a:spLocks noChangeArrowheads="1"/>
          </p:cNvSpPr>
          <p:nvPr/>
        </p:nvSpPr>
        <p:spPr bwMode="auto">
          <a:xfrm>
            <a:off x="6076950" y="4127500"/>
            <a:ext cx="138113"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142" name="Oval 27"/>
          <p:cNvSpPr>
            <a:spLocks noChangeArrowheads="1"/>
          </p:cNvSpPr>
          <p:nvPr/>
        </p:nvSpPr>
        <p:spPr bwMode="auto">
          <a:xfrm>
            <a:off x="6492875" y="4127500"/>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143" name="Oval 27"/>
          <p:cNvSpPr>
            <a:spLocks noChangeArrowheads="1"/>
          </p:cNvSpPr>
          <p:nvPr/>
        </p:nvSpPr>
        <p:spPr bwMode="auto">
          <a:xfrm>
            <a:off x="6300788" y="4297363"/>
            <a:ext cx="136525" cy="138112"/>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144" name="Oval 27"/>
          <p:cNvSpPr>
            <a:spLocks noChangeArrowheads="1"/>
          </p:cNvSpPr>
          <p:nvPr/>
        </p:nvSpPr>
        <p:spPr bwMode="auto">
          <a:xfrm>
            <a:off x="6453188" y="4587875"/>
            <a:ext cx="138112" cy="138113"/>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145" name="Oval 27"/>
          <p:cNvSpPr>
            <a:spLocks noChangeArrowheads="1"/>
          </p:cNvSpPr>
          <p:nvPr/>
        </p:nvSpPr>
        <p:spPr bwMode="auto">
          <a:xfrm>
            <a:off x="6662738" y="4395788"/>
            <a:ext cx="136525" cy="138112"/>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146" name="Oval 27"/>
          <p:cNvSpPr>
            <a:spLocks noChangeArrowheads="1"/>
          </p:cNvSpPr>
          <p:nvPr/>
        </p:nvSpPr>
        <p:spPr bwMode="auto">
          <a:xfrm>
            <a:off x="6030913" y="4473575"/>
            <a:ext cx="138112"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147" name="Rectangle 146"/>
          <p:cNvSpPr/>
          <p:nvPr/>
        </p:nvSpPr>
        <p:spPr>
          <a:xfrm>
            <a:off x="6837363" y="5818188"/>
            <a:ext cx="914400" cy="914400"/>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8" name="Oval 27"/>
          <p:cNvSpPr>
            <a:spLocks noChangeArrowheads="1"/>
          </p:cNvSpPr>
          <p:nvPr/>
        </p:nvSpPr>
        <p:spPr bwMode="auto">
          <a:xfrm>
            <a:off x="6999288" y="5970588"/>
            <a:ext cx="136525" cy="138112"/>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149" name="Oval 27"/>
          <p:cNvSpPr>
            <a:spLocks noChangeArrowheads="1"/>
          </p:cNvSpPr>
          <p:nvPr/>
        </p:nvSpPr>
        <p:spPr bwMode="auto">
          <a:xfrm>
            <a:off x="7413625" y="5970588"/>
            <a:ext cx="138113" cy="138112"/>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150" name="Oval 27"/>
          <p:cNvSpPr>
            <a:spLocks noChangeArrowheads="1"/>
          </p:cNvSpPr>
          <p:nvPr/>
        </p:nvSpPr>
        <p:spPr bwMode="auto">
          <a:xfrm>
            <a:off x="7221538" y="6140450"/>
            <a:ext cx="138112" cy="138113"/>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151" name="Oval 27"/>
          <p:cNvSpPr>
            <a:spLocks noChangeArrowheads="1"/>
          </p:cNvSpPr>
          <p:nvPr/>
        </p:nvSpPr>
        <p:spPr bwMode="auto">
          <a:xfrm>
            <a:off x="7375525" y="6432550"/>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152" name="Oval 27"/>
          <p:cNvSpPr>
            <a:spLocks noChangeArrowheads="1"/>
          </p:cNvSpPr>
          <p:nvPr/>
        </p:nvSpPr>
        <p:spPr bwMode="auto">
          <a:xfrm>
            <a:off x="7583488" y="6240463"/>
            <a:ext cx="138112"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153" name="Oval 27"/>
          <p:cNvSpPr>
            <a:spLocks noChangeArrowheads="1"/>
          </p:cNvSpPr>
          <p:nvPr/>
        </p:nvSpPr>
        <p:spPr bwMode="auto">
          <a:xfrm>
            <a:off x="6953250" y="6316663"/>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154" name="Rectangle 153"/>
          <p:cNvSpPr/>
          <p:nvPr/>
        </p:nvSpPr>
        <p:spPr>
          <a:xfrm>
            <a:off x="7759700" y="5818188"/>
            <a:ext cx="914400" cy="914400"/>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5" name="Oval 27"/>
          <p:cNvSpPr>
            <a:spLocks noChangeArrowheads="1"/>
          </p:cNvSpPr>
          <p:nvPr/>
        </p:nvSpPr>
        <p:spPr bwMode="auto">
          <a:xfrm>
            <a:off x="7920038" y="5970588"/>
            <a:ext cx="138112" cy="138112"/>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156" name="Oval 27"/>
          <p:cNvSpPr>
            <a:spLocks noChangeArrowheads="1"/>
          </p:cNvSpPr>
          <p:nvPr/>
        </p:nvSpPr>
        <p:spPr bwMode="auto">
          <a:xfrm>
            <a:off x="8335963" y="5970588"/>
            <a:ext cx="136525" cy="138112"/>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157" name="Oval 27"/>
          <p:cNvSpPr>
            <a:spLocks noChangeArrowheads="1"/>
          </p:cNvSpPr>
          <p:nvPr/>
        </p:nvSpPr>
        <p:spPr bwMode="auto">
          <a:xfrm>
            <a:off x="8143875" y="6140450"/>
            <a:ext cx="136525" cy="138113"/>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158" name="Oval 27"/>
          <p:cNvSpPr>
            <a:spLocks noChangeArrowheads="1"/>
          </p:cNvSpPr>
          <p:nvPr/>
        </p:nvSpPr>
        <p:spPr bwMode="auto">
          <a:xfrm>
            <a:off x="8297863" y="6432550"/>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159" name="Oval 27"/>
          <p:cNvSpPr>
            <a:spLocks noChangeArrowheads="1"/>
          </p:cNvSpPr>
          <p:nvPr/>
        </p:nvSpPr>
        <p:spPr bwMode="auto">
          <a:xfrm>
            <a:off x="8505825" y="6240463"/>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160" name="Oval 27"/>
          <p:cNvSpPr>
            <a:spLocks noChangeArrowheads="1"/>
          </p:cNvSpPr>
          <p:nvPr/>
        </p:nvSpPr>
        <p:spPr bwMode="auto">
          <a:xfrm>
            <a:off x="7875588" y="6316663"/>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161" name="Rectangle 160"/>
          <p:cNvSpPr/>
          <p:nvPr/>
        </p:nvSpPr>
        <p:spPr>
          <a:xfrm>
            <a:off x="5916613" y="5818188"/>
            <a:ext cx="914400" cy="914400"/>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2" name="Oval 27"/>
          <p:cNvSpPr>
            <a:spLocks noChangeArrowheads="1"/>
          </p:cNvSpPr>
          <p:nvPr/>
        </p:nvSpPr>
        <p:spPr bwMode="auto">
          <a:xfrm>
            <a:off x="6076950" y="5970588"/>
            <a:ext cx="138113" cy="138112"/>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163" name="Oval 27"/>
          <p:cNvSpPr>
            <a:spLocks noChangeArrowheads="1"/>
          </p:cNvSpPr>
          <p:nvPr/>
        </p:nvSpPr>
        <p:spPr bwMode="auto">
          <a:xfrm>
            <a:off x="6492875" y="5970588"/>
            <a:ext cx="136525" cy="138112"/>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164" name="Oval 27"/>
          <p:cNvSpPr>
            <a:spLocks noChangeArrowheads="1"/>
          </p:cNvSpPr>
          <p:nvPr/>
        </p:nvSpPr>
        <p:spPr bwMode="auto">
          <a:xfrm>
            <a:off x="6300788" y="6140450"/>
            <a:ext cx="136525" cy="138113"/>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165" name="Oval 27"/>
          <p:cNvSpPr>
            <a:spLocks noChangeArrowheads="1"/>
          </p:cNvSpPr>
          <p:nvPr/>
        </p:nvSpPr>
        <p:spPr bwMode="auto">
          <a:xfrm>
            <a:off x="6453188" y="6432550"/>
            <a:ext cx="138112"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166" name="Oval 27"/>
          <p:cNvSpPr>
            <a:spLocks noChangeArrowheads="1"/>
          </p:cNvSpPr>
          <p:nvPr/>
        </p:nvSpPr>
        <p:spPr bwMode="auto">
          <a:xfrm>
            <a:off x="6662738" y="6240463"/>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167" name="Oval 27"/>
          <p:cNvSpPr>
            <a:spLocks noChangeArrowheads="1"/>
          </p:cNvSpPr>
          <p:nvPr/>
        </p:nvSpPr>
        <p:spPr bwMode="auto">
          <a:xfrm>
            <a:off x="6030913" y="6316663"/>
            <a:ext cx="138112"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168" name="Rectangle 167"/>
          <p:cNvSpPr/>
          <p:nvPr/>
        </p:nvSpPr>
        <p:spPr>
          <a:xfrm>
            <a:off x="1308100" y="4895850"/>
            <a:ext cx="914400" cy="914400"/>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9" name="Oval 27"/>
          <p:cNvSpPr>
            <a:spLocks noChangeArrowheads="1"/>
          </p:cNvSpPr>
          <p:nvPr/>
        </p:nvSpPr>
        <p:spPr bwMode="auto">
          <a:xfrm>
            <a:off x="1468438" y="5049838"/>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170" name="Oval 27"/>
          <p:cNvSpPr>
            <a:spLocks noChangeArrowheads="1"/>
          </p:cNvSpPr>
          <p:nvPr/>
        </p:nvSpPr>
        <p:spPr bwMode="auto">
          <a:xfrm>
            <a:off x="1884363" y="5049838"/>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171" name="Oval 27"/>
          <p:cNvSpPr>
            <a:spLocks noChangeArrowheads="1"/>
          </p:cNvSpPr>
          <p:nvPr/>
        </p:nvSpPr>
        <p:spPr bwMode="auto">
          <a:xfrm>
            <a:off x="1692275" y="5219700"/>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172" name="Oval 27"/>
          <p:cNvSpPr>
            <a:spLocks noChangeArrowheads="1"/>
          </p:cNvSpPr>
          <p:nvPr/>
        </p:nvSpPr>
        <p:spPr bwMode="auto">
          <a:xfrm>
            <a:off x="1844675" y="5510213"/>
            <a:ext cx="138113"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173" name="Oval 27"/>
          <p:cNvSpPr>
            <a:spLocks noChangeArrowheads="1"/>
          </p:cNvSpPr>
          <p:nvPr/>
        </p:nvSpPr>
        <p:spPr bwMode="auto">
          <a:xfrm>
            <a:off x="2054225" y="5318125"/>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174" name="Oval 27"/>
          <p:cNvSpPr>
            <a:spLocks noChangeArrowheads="1"/>
          </p:cNvSpPr>
          <p:nvPr/>
        </p:nvSpPr>
        <p:spPr bwMode="auto">
          <a:xfrm>
            <a:off x="1422400" y="5394325"/>
            <a:ext cx="138113" cy="138113"/>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175" name="Rectangle 174"/>
          <p:cNvSpPr/>
          <p:nvPr/>
        </p:nvSpPr>
        <p:spPr>
          <a:xfrm>
            <a:off x="2228850" y="4895850"/>
            <a:ext cx="914400" cy="914400"/>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6" name="Oval 27"/>
          <p:cNvSpPr>
            <a:spLocks noChangeArrowheads="1"/>
          </p:cNvSpPr>
          <p:nvPr/>
        </p:nvSpPr>
        <p:spPr bwMode="auto">
          <a:xfrm>
            <a:off x="2390775" y="5049838"/>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177" name="Oval 27"/>
          <p:cNvSpPr>
            <a:spLocks noChangeArrowheads="1"/>
          </p:cNvSpPr>
          <p:nvPr/>
        </p:nvSpPr>
        <p:spPr bwMode="auto">
          <a:xfrm>
            <a:off x="2805113" y="5049838"/>
            <a:ext cx="138112"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178" name="Oval 27"/>
          <p:cNvSpPr>
            <a:spLocks noChangeArrowheads="1"/>
          </p:cNvSpPr>
          <p:nvPr/>
        </p:nvSpPr>
        <p:spPr bwMode="auto">
          <a:xfrm>
            <a:off x="2613025" y="5219700"/>
            <a:ext cx="138113"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179" name="Oval 27"/>
          <p:cNvSpPr>
            <a:spLocks noChangeArrowheads="1"/>
          </p:cNvSpPr>
          <p:nvPr/>
        </p:nvSpPr>
        <p:spPr bwMode="auto">
          <a:xfrm>
            <a:off x="2767013" y="5510213"/>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180" name="Oval 27"/>
          <p:cNvSpPr>
            <a:spLocks noChangeArrowheads="1"/>
          </p:cNvSpPr>
          <p:nvPr/>
        </p:nvSpPr>
        <p:spPr bwMode="auto">
          <a:xfrm>
            <a:off x="2974975" y="5318125"/>
            <a:ext cx="138113"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181" name="Oval 27"/>
          <p:cNvSpPr>
            <a:spLocks noChangeArrowheads="1"/>
          </p:cNvSpPr>
          <p:nvPr/>
        </p:nvSpPr>
        <p:spPr bwMode="auto">
          <a:xfrm>
            <a:off x="2344738" y="5394325"/>
            <a:ext cx="136525" cy="138113"/>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182" name="Rectangle 181"/>
          <p:cNvSpPr/>
          <p:nvPr/>
        </p:nvSpPr>
        <p:spPr>
          <a:xfrm>
            <a:off x="385763" y="4895850"/>
            <a:ext cx="914400" cy="914400"/>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3" name="Oval 27"/>
          <p:cNvSpPr>
            <a:spLocks noChangeArrowheads="1"/>
          </p:cNvSpPr>
          <p:nvPr/>
        </p:nvSpPr>
        <p:spPr bwMode="auto">
          <a:xfrm>
            <a:off x="546100" y="5049838"/>
            <a:ext cx="138113"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184" name="Oval 27"/>
          <p:cNvSpPr>
            <a:spLocks noChangeArrowheads="1"/>
          </p:cNvSpPr>
          <p:nvPr/>
        </p:nvSpPr>
        <p:spPr bwMode="auto">
          <a:xfrm>
            <a:off x="962025" y="5049838"/>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185" name="Oval 27"/>
          <p:cNvSpPr>
            <a:spLocks noChangeArrowheads="1"/>
          </p:cNvSpPr>
          <p:nvPr/>
        </p:nvSpPr>
        <p:spPr bwMode="auto">
          <a:xfrm>
            <a:off x="769938" y="5219700"/>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186" name="Oval 27"/>
          <p:cNvSpPr>
            <a:spLocks noChangeArrowheads="1"/>
          </p:cNvSpPr>
          <p:nvPr/>
        </p:nvSpPr>
        <p:spPr bwMode="auto">
          <a:xfrm>
            <a:off x="923925" y="5510213"/>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187" name="Oval 27"/>
          <p:cNvSpPr>
            <a:spLocks noChangeArrowheads="1"/>
          </p:cNvSpPr>
          <p:nvPr/>
        </p:nvSpPr>
        <p:spPr bwMode="auto">
          <a:xfrm>
            <a:off x="1131888" y="5318125"/>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188" name="Oval 27"/>
          <p:cNvSpPr>
            <a:spLocks noChangeArrowheads="1"/>
          </p:cNvSpPr>
          <p:nvPr/>
        </p:nvSpPr>
        <p:spPr bwMode="auto">
          <a:xfrm>
            <a:off x="501650" y="5394325"/>
            <a:ext cx="136525" cy="138113"/>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189" name="Rectangle 188"/>
          <p:cNvSpPr/>
          <p:nvPr/>
        </p:nvSpPr>
        <p:spPr>
          <a:xfrm>
            <a:off x="1308100" y="3973513"/>
            <a:ext cx="914400" cy="914400"/>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0" name="Oval 27"/>
          <p:cNvSpPr>
            <a:spLocks noChangeArrowheads="1"/>
          </p:cNvSpPr>
          <p:nvPr/>
        </p:nvSpPr>
        <p:spPr bwMode="auto">
          <a:xfrm>
            <a:off x="1468438" y="4127500"/>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191" name="Oval 27"/>
          <p:cNvSpPr>
            <a:spLocks noChangeArrowheads="1"/>
          </p:cNvSpPr>
          <p:nvPr/>
        </p:nvSpPr>
        <p:spPr bwMode="auto">
          <a:xfrm>
            <a:off x="1884363" y="4127500"/>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192" name="Oval 27"/>
          <p:cNvSpPr>
            <a:spLocks noChangeArrowheads="1"/>
          </p:cNvSpPr>
          <p:nvPr/>
        </p:nvSpPr>
        <p:spPr bwMode="auto">
          <a:xfrm>
            <a:off x="1692275" y="4297363"/>
            <a:ext cx="136525" cy="138112"/>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193" name="Oval 27"/>
          <p:cNvSpPr>
            <a:spLocks noChangeArrowheads="1"/>
          </p:cNvSpPr>
          <p:nvPr/>
        </p:nvSpPr>
        <p:spPr bwMode="auto">
          <a:xfrm>
            <a:off x="1844675" y="4587875"/>
            <a:ext cx="138113" cy="138113"/>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194" name="Oval 27"/>
          <p:cNvSpPr>
            <a:spLocks noChangeArrowheads="1"/>
          </p:cNvSpPr>
          <p:nvPr/>
        </p:nvSpPr>
        <p:spPr bwMode="auto">
          <a:xfrm>
            <a:off x="2054225" y="4395788"/>
            <a:ext cx="136525" cy="138112"/>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195" name="Oval 27"/>
          <p:cNvSpPr>
            <a:spLocks noChangeArrowheads="1"/>
          </p:cNvSpPr>
          <p:nvPr/>
        </p:nvSpPr>
        <p:spPr bwMode="auto">
          <a:xfrm>
            <a:off x="1422400" y="4473575"/>
            <a:ext cx="138113"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196" name="Rectangle 195"/>
          <p:cNvSpPr/>
          <p:nvPr/>
        </p:nvSpPr>
        <p:spPr>
          <a:xfrm>
            <a:off x="2228850" y="3973513"/>
            <a:ext cx="914400" cy="914400"/>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7" name="Oval 27"/>
          <p:cNvSpPr>
            <a:spLocks noChangeArrowheads="1"/>
          </p:cNvSpPr>
          <p:nvPr/>
        </p:nvSpPr>
        <p:spPr bwMode="auto">
          <a:xfrm>
            <a:off x="2390775" y="4127500"/>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198" name="Oval 27"/>
          <p:cNvSpPr>
            <a:spLocks noChangeArrowheads="1"/>
          </p:cNvSpPr>
          <p:nvPr/>
        </p:nvSpPr>
        <p:spPr bwMode="auto">
          <a:xfrm>
            <a:off x="2805113" y="4127500"/>
            <a:ext cx="138112"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199" name="Oval 27"/>
          <p:cNvSpPr>
            <a:spLocks noChangeArrowheads="1"/>
          </p:cNvSpPr>
          <p:nvPr/>
        </p:nvSpPr>
        <p:spPr bwMode="auto">
          <a:xfrm>
            <a:off x="2613025" y="4297363"/>
            <a:ext cx="138113" cy="138112"/>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00" name="Oval 27"/>
          <p:cNvSpPr>
            <a:spLocks noChangeArrowheads="1"/>
          </p:cNvSpPr>
          <p:nvPr/>
        </p:nvSpPr>
        <p:spPr bwMode="auto">
          <a:xfrm>
            <a:off x="2767013" y="4587875"/>
            <a:ext cx="136525" cy="138113"/>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01" name="Oval 27"/>
          <p:cNvSpPr>
            <a:spLocks noChangeArrowheads="1"/>
          </p:cNvSpPr>
          <p:nvPr/>
        </p:nvSpPr>
        <p:spPr bwMode="auto">
          <a:xfrm>
            <a:off x="2974975" y="4395788"/>
            <a:ext cx="138113" cy="138112"/>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02" name="Oval 27"/>
          <p:cNvSpPr>
            <a:spLocks noChangeArrowheads="1"/>
          </p:cNvSpPr>
          <p:nvPr/>
        </p:nvSpPr>
        <p:spPr bwMode="auto">
          <a:xfrm>
            <a:off x="2344738" y="4473575"/>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03" name="Rectangle 202"/>
          <p:cNvSpPr/>
          <p:nvPr/>
        </p:nvSpPr>
        <p:spPr>
          <a:xfrm>
            <a:off x="385763" y="3973513"/>
            <a:ext cx="914400" cy="914400"/>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4" name="Oval 27"/>
          <p:cNvSpPr>
            <a:spLocks noChangeArrowheads="1"/>
          </p:cNvSpPr>
          <p:nvPr/>
        </p:nvSpPr>
        <p:spPr bwMode="auto">
          <a:xfrm>
            <a:off x="546100" y="4127500"/>
            <a:ext cx="138113"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05" name="Oval 27"/>
          <p:cNvSpPr>
            <a:spLocks noChangeArrowheads="1"/>
          </p:cNvSpPr>
          <p:nvPr/>
        </p:nvSpPr>
        <p:spPr bwMode="auto">
          <a:xfrm>
            <a:off x="962025" y="4127500"/>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06" name="Oval 27"/>
          <p:cNvSpPr>
            <a:spLocks noChangeArrowheads="1"/>
          </p:cNvSpPr>
          <p:nvPr/>
        </p:nvSpPr>
        <p:spPr bwMode="auto">
          <a:xfrm>
            <a:off x="769938" y="4297363"/>
            <a:ext cx="136525" cy="138112"/>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07" name="Oval 27"/>
          <p:cNvSpPr>
            <a:spLocks noChangeArrowheads="1"/>
          </p:cNvSpPr>
          <p:nvPr/>
        </p:nvSpPr>
        <p:spPr bwMode="auto">
          <a:xfrm>
            <a:off x="923925" y="4587875"/>
            <a:ext cx="136525" cy="138113"/>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08" name="Oval 27"/>
          <p:cNvSpPr>
            <a:spLocks noChangeArrowheads="1"/>
          </p:cNvSpPr>
          <p:nvPr/>
        </p:nvSpPr>
        <p:spPr bwMode="auto">
          <a:xfrm>
            <a:off x="1131888" y="4395788"/>
            <a:ext cx="136525" cy="138112"/>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09" name="Oval 27"/>
          <p:cNvSpPr>
            <a:spLocks noChangeArrowheads="1"/>
          </p:cNvSpPr>
          <p:nvPr/>
        </p:nvSpPr>
        <p:spPr bwMode="auto">
          <a:xfrm>
            <a:off x="501650" y="4473575"/>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0" name="Rectangle 209"/>
          <p:cNvSpPr/>
          <p:nvPr/>
        </p:nvSpPr>
        <p:spPr>
          <a:xfrm>
            <a:off x="1308100" y="5818188"/>
            <a:ext cx="914400" cy="914400"/>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1" name="Oval 27"/>
          <p:cNvSpPr>
            <a:spLocks noChangeArrowheads="1"/>
          </p:cNvSpPr>
          <p:nvPr/>
        </p:nvSpPr>
        <p:spPr bwMode="auto">
          <a:xfrm>
            <a:off x="1468438" y="5970588"/>
            <a:ext cx="136525" cy="138112"/>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2" name="Oval 27"/>
          <p:cNvSpPr>
            <a:spLocks noChangeArrowheads="1"/>
          </p:cNvSpPr>
          <p:nvPr/>
        </p:nvSpPr>
        <p:spPr bwMode="auto">
          <a:xfrm>
            <a:off x="1884363" y="5970588"/>
            <a:ext cx="136525" cy="138112"/>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3" name="Oval 27"/>
          <p:cNvSpPr>
            <a:spLocks noChangeArrowheads="1"/>
          </p:cNvSpPr>
          <p:nvPr/>
        </p:nvSpPr>
        <p:spPr bwMode="auto">
          <a:xfrm>
            <a:off x="1692275" y="6140450"/>
            <a:ext cx="136525" cy="138113"/>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4" name="Oval 27"/>
          <p:cNvSpPr>
            <a:spLocks noChangeArrowheads="1"/>
          </p:cNvSpPr>
          <p:nvPr/>
        </p:nvSpPr>
        <p:spPr bwMode="auto">
          <a:xfrm>
            <a:off x="1844675" y="6432550"/>
            <a:ext cx="138113"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5" name="Oval 27"/>
          <p:cNvSpPr>
            <a:spLocks noChangeArrowheads="1"/>
          </p:cNvSpPr>
          <p:nvPr/>
        </p:nvSpPr>
        <p:spPr bwMode="auto">
          <a:xfrm>
            <a:off x="2054225" y="6240463"/>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6" name="Oval 27"/>
          <p:cNvSpPr>
            <a:spLocks noChangeArrowheads="1"/>
          </p:cNvSpPr>
          <p:nvPr/>
        </p:nvSpPr>
        <p:spPr bwMode="auto">
          <a:xfrm>
            <a:off x="1422400" y="6316663"/>
            <a:ext cx="138113"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7" name="Rectangle 216"/>
          <p:cNvSpPr/>
          <p:nvPr/>
        </p:nvSpPr>
        <p:spPr>
          <a:xfrm>
            <a:off x="2228850" y="5818188"/>
            <a:ext cx="914400" cy="914400"/>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8" name="Oval 27"/>
          <p:cNvSpPr>
            <a:spLocks noChangeArrowheads="1"/>
          </p:cNvSpPr>
          <p:nvPr/>
        </p:nvSpPr>
        <p:spPr bwMode="auto">
          <a:xfrm>
            <a:off x="2390775" y="5970588"/>
            <a:ext cx="136525" cy="138112"/>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9" name="Oval 27"/>
          <p:cNvSpPr>
            <a:spLocks noChangeArrowheads="1"/>
          </p:cNvSpPr>
          <p:nvPr/>
        </p:nvSpPr>
        <p:spPr bwMode="auto">
          <a:xfrm>
            <a:off x="2805113" y="5970588"/>
            <a:ext cx="138112" cy="138112"/>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20" name="Oval 27"/>
          <p:cNvSpPr>
            <a:spLocks noChangeArrowheads="1"/>
          </p:cNvSpPr>
          <p:nvPr/>
        </p:nvSpPr>
        <p:spPr bwMode="auto">
          <a:xfrm>
            <a:off x="2613025" y="6140450"/>
            <a:ext cx="138113" cy="138113"/>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21" name="Oval 27"/>
          <p:cNvSpPr>
            <a:spLocks noChangeArrowheads="1"/>
          </p:cNvSpPr>
          <p:nvPr/>
        </p:nvSpPr>
        <p:spPr bwMode="auto">
          <a:xfrm>
            <a:off x="2767013" y="6432550"/>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22" name="Oval 27"/>
          <p:cNvSpPr>
            <a:spLocks noChangeArrowheads="1"/>
          </p:cNvSpPr>
          <p:nvPr/>
        </p:nvSpPr>
        <p:spPr bwMode="auto">
          <a:xfrm>
            <a:off x="2974975" y="6240463"/>
            <a:ext cx="138113"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23" name="Oval 27"/>
          <p:cNvSpPr>
            <a:spLocks noChangeArrowheads="1"/>
          </p:cNvSpPr>
          <p:nvPr/>
        </p:nvSpPr>
        <p:spPr bwMode="auto">
          <a:xfrm>
            <a:off x="2344738" y="6316663"/>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24" name="Rectangle 223"/>
          <p:cNvSpPr/>
          <p:nvPr/>
        </p:nvSpPr>
        <p:spPr>
          <a:xfrm>
            <a:off x="385763" y="5818188"/>
            <a:ext cx="914400" cy="914400"/>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5" name="Oval 27"/>
          <p:cNvSpPr>
            <a:spLocks noChangeArrowheads="1"/>
          </p:cNvSpPr>
          <p:nvPr/>
        </p:nvSpPr>
        <p:spPr bwMode="auto">
          <a:xfrm>
            <a:off x="546100" y="5970588"/>
            <a:ext cx="138113" cy="138112"/>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26" name="Oval 27"/>
          <p:cNvSpPr>
            <a:spLocks noChangeArrowheads="1"/>
          </p:cNvSpPr>
          <p:nvPr/>
        </p:nvSpPr>
        <p:spPr bwMode="auto">
          <a:xfrm>
            <a:off x="962025" y="5970588"/>
            <a:ext cx="136525" cy="138112"/>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27" name="Oval 27"/>
          <p:cNvSpPr>
            <a:spLocks noChangeArrowheads="1"/>
          </p:cNvSpPr>
          <p:nvPr/>
        </p:nvSpPr>
        <p:spPr bwMode="auto">
          <a:xfrm>
            <a:off x="769938" y="6140450"/>
            <a:ext cx="136525" cy="138113"/>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28" name="Oval 27"/>
          <p:cNvSpPr>
            <a:spLocks noChangeArrowheads="1"/>
          </p:cNvSpPr>
          <p:nvPr/>
        </p:nvSpPr>
        <p:spPr bwMode="auto">
          <a:xfrm>
            <a:off x="923925" y="6432550"/>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29" name="Oval 27"/>
          <p:cNvSpPr>
            <a:spLocks noChangeArrowheads="1"/>
          </p:cNvSpPr>
          <p:nvPr/>
        </p:nvSpPr>
        <p:spPr bwMode="auto">
          <a:xfrm>
            <a:off x="1131888" y="6240463"/>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30" name="Oval 27"/>
          <p:cNvSpPr>
            <a:spLocks noChangeArrowheads="1"/>
          </p:cNvSpPr>
          <p:nvPr/>
        </p:nvSpPr>
        <p:spPr bwMode="auto">
          <a:xfrm>
            <a:off x="501650" y="6316663"/>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31" name="Text Box 11"/>
          <p:cNvSpPr txBox="1">
            <a:spLocks noChangeArrowheads="1"/>
          </p:cNvSpPr>
          <p:nvPr/>
        </p:nvSpPr>
        <p:spPr bwMode="auto">
          <a:xfrm>
            <a:off x="4956175" y="3006725"/>
            <a:ext cx="3421063" cy="338138"/>
          </a:xfrm>
          <a:prstGeom prst="rect">
            <a:avLst/>
          </a:prstGeom>
          <a:solidFill>
            <a:srgbClr val="000090"/>
          </a:solidFill>
          <a:ln w="9525">
            <a:noFill/>
            <a:miter lim="800000"/>
            <a:headEnd/>
            <a:tailEnd/>
          </a:ln>
        </p:spPr>
        <p:txBody>
          <a:bodyPr>
            <a:spAutoFit/>
          </a:bodyPr>
          <a:lstStyle/>
          <a:p>
            <a:pPr algn="ctr" eaLnBrk="0" hangingPunct="0"/>
            <a:r>
              <a:rPr lang="en-US" sz="1600" b="1" dirty="0">
                <a:solidFill>
                  <a:schemeClr val="bg1"/>
                </a:solidFill>
              </a:rPr>
              <a:t>Periodic Boundary </a:t>
            </a:r>
            <a:r>
              <a:rPr lang="en-US" sz="1600" b="1" dirty="0" smtClean="0">
                <a:solidFill>
                  <a:schemeClr val="bg1"/>
                </a:solidFill>
              </a:rPr>
              <a:t>Condition</a:t>
            </a:r>
            <a:endParaRPr lang="en-US" sz="1600" b="1" dirty="0">
              <a:solidFill>
                <a:schemeClr val="bg1"/>
              </a:solidFill>
            </a:endParaRPr>
          </a:p>
        </p:txBody>
      </p:sp>
    </p:spTree>
    <p:extLst>
      <p:ext uri="{BB962C8B-B14F-4D97-AF65-F5344CB8AC3E}">
        <p14:creationId xmlns:p14="http://schemas.microsoft.com/office/powerpoint/2010/main" val="19459712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6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6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6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71"/>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72"/>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74"/>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75"/>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79"/>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80"/>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81"/>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82"/>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83"/>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84"/>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85"/>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86"/>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87"/>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89"/>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90"/>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92"/>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93"/>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94"/>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95"/>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96"/>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97"/>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99"/>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100"/>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101"/>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102"/>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103"/>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104"/>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105"/>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106"/>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107"/>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108"/>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109"/>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110"/>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111"/>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112"/>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113"/>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114"/>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115"/>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116"/>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117"/>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118"/>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120"/>
                                        </p:tgtEl>
                                        <p:attrNameLst>
                                          <p:attrName>style.visibility</p:attrName>
                                        </p:attrNameLst>
                                      </p:cBhvr>
                                      <p:to>
                                        <p:strVal val="visible"/>
                                      </p:to>
                                    </p:set>
                                  </p:childTnLst>
                                </p:cTn>
                              </p:par>
                              <p:par>
                                <p:cTn id="173" presetID="1" presetClass="entr" presetSubtype="0" fill="hold" grpId="0" nodeType="withEffect">
                                  <p:stCondLst>
                                    <p:cond delay="0"/>
                                  </p:stCondLst>
                                  <p:childTnLst>
                                    <p:set>
                                      <p:cBhvr>
                                        <p:cTn id="174" dur="1" fill="hold">
                                          <p:stCondLst>
                                            <p:cond delay="0"/>
                                          </p:stCondLst>
                                        </p:cTn>
                                        <p:tgtEl>
                                          <p:spTgt spid="121"/>
                                        </p:tgtEl>
                                        <p:attrNameLst>
                                          <p:attrName>style.visibility</p:attrName>
                                        </p:attrNameLst>
                                      </p:cBhvr>
                                      <p:to>
                                        <p:strVal val="visible"/>
                                      </p:to>
                                    </p:set>
                                  </p:childTnLst>
                                </p:cTn>
                              </p:par>
                              <p:par>
                                <p:cTn id="175" presetID="1" presetClass="entr" presetSubtype="0" fill="hold" grpId="0" nodeType="withEffect">
                                  <p:stCondLst>
                                    <p:cond delay="0"/>
                                  </p:stCondLst>
                                  <p:childTnLst>
                                    <p:set>
                                      <p:cBhvr>
                                        <p:cTn id="176" dur="1" fill="hold">
                                          <p:stCondLst>
                                            <p:cond delay="0"/>
                                          </p:stCondLst>
                                        </p:cTn>
                                        <p:tgtEl>
                                          <p:spTgt spid="122"/>
                                        </p:tgtEl>
                                        <p:attrNameLst>
                                          <p:attrName>style.visibility</p:attrName>
                                        </p:attrNameLst>
                                      </p:cBhvr>
                                      <p:to>
                                        <p:strVal val="visible"/>
                                      </p:to>
                                    </p:set>
                                  </p:childTnLst>
                                </p:cTn>
                              </p:par>
                              <p:par>
                                <p:cTn id="177" presetID="1" presetClass="entr" presetSubtype="0" fill="hold" grpId="0" nodeType="withEffect">
                                  <p:stCondLst>
                                    <p:cond delay="0"/>
                                  </p:stCondLst>
                                  <p:childTnLst>
                                    <p:set>
                                      <p:cBhvr>
                                        <p:cTn id="178" dur="1" fill="hold">
                                          <p:stCondLst>
                                            <p:cond delay="0"/>
                                          </p:stCondLst>
                                        </p:cTn>
                                        <p:tgtEl>
                                          <p:spTgt spid="123"/>
                                        </p:tgtEl>
                                        <p:attrNameLst>
                                          <p:attrName>style.visibility</p:attrName>
                                        </p:attrNameLst>
                                      </p:cBhvr>
                                      <p:to>
                                        <p:strVal val="visible"/>
                                      </p:to>
                                    </p:set>
                                  </p:childTnLst>
                                </p:cTn>
                              </p:par>
                              <p:par>
                                <p:cTn id="179" presetID="1" presetClass="entr" presetSubtype="0" fill="hold" grpId="0" nodeType="withEffect">
                                  <p:stCondLst>
                                    <p:cond delay="0"/>
                                  </p:stCondLst>
                                  <p:childTnLst>
                                    <p:set>
                                      <p:cBhvr>
                                        <p:cTn id="180" dur="1" fill="hold">
                                          <p:stCondLst>
                                            <p:cond delay="0"/>
                                          </p:stCondLst>
                                        </p:cTn>
                                        <p:tgtEl>
                                          <p:spTgt spid="124"/>
                                        </p:tgtEl>
                                        <p:attrNameLst>
                                          <p:attrName>style.visibility</p:attrName>
                                        </p:attrNameLst>
                                      </p:cBhvr>
                                      <p:to>
                                        <p:strVal val="visible"/>
                                      </p:to>
                                    </p:set>
                                  </p:childTnLst>
                                </p:cTn>
                              </p:par>
                              <p:par>
                                <p:cTn id="181" presetID="1" presetClass="entr" presetSubtype="0" fill="hold" grpId="0" nodeType="withEffect">
                                  <p:stCondLst>
                                    <p:cond delay="0"/>
                                  </p:stCondLst>
                                  <p:childTnLst>
                                    <p:set>
                                      <p:cBhvr>
                                        <p:cTn id="182" dur="1" fill="hold">
                                          <p:stCondLst>
                                            <p:cond delay="0"/>
                                          </p:stCondLst>
                                        </p:cTn>
                                        <p:tgtEl>
                                          <p:spTgt spid="125"/>
                                        </p:tgtEl>
                                        <p:attrNameLst>
                                          <p:attrName>style.visibility</p:attrName>
                                        </p:attrNameLst>
                                      </p:cBhvr>
                                      <p:to>
                                        <p:strVal val="visible"/>
                                      </p:to>
                                    </p:set>
                                  </p:childTnLst>
                                </p:cTn>
                              </p:par>
                              <p:par>
                                <p:cTn id="183" presetID="1" presetClass="entr" presetSubtype="0" fill="hold" grpId="0" nodeType="withEffect">
                                  <p:stCondLst>
                                    <p:cond delay="0"/>
                                  </p:stCondLst>
                                  <p:childTnLst>
                                    <p:set>
                                      <p:cBhvr>
                                        <p:cTn id="184" dur="1" fill="hold">
                                          <p:stCondLst>
                                            <p:cond delay="0"/>
                                          </p:stCondLst>
                                        </p:cTn>
                                        <p:tgtEl>
                                          <p:spTgt spid="126"/>
                                        </p:tgtEl>
                                        <p:attrNameLst>
                                          <p:attrName>style.visibility</p:attrName>
                                        </p:attrNameLst>
                                      </p:cBhvr>
                                      <p:to>
                                        <p:strVal val="visible"/>
                                      </p:to>
                                    </p:set>
                                  </p:childTnLst>
                                </p:cTn>
                              </p:par>
                              <p:par>
                                <p:cTn id="185" presetID="1" presetClass="entr" presetSubtype="0" fill="hold" grpId="0" nodeType="withEffect">
                                  <p:stCondLst>
                                    <p:cond delay="0"/>
                                  </p:stCondLst>
                                  <p:childTnLst>
                                    <p:set>
                                      <p:cBhvr>
                                        <p:cTn id="186" dur="1" fill="hold">
                                          <p:stCondLst>
                                            <p:cond delay="0"/>
                                          </p:stCondLst>
                                        </p:cTn>
                                        <p:tgtEl>
                                          <p:spTgt spid="127"/>
                                        </p:tgtEl>
                                        <p:attrNameLst>
                                          <p:attrName>style.visibility</p:attrName>
                                        </p:attrNameLst>
                                      </p:cBhvr>
                                      <p:to>
                                        <p:strVal val="visible"/>
                                      </p:to>
                                    </p:set>
                                  </p:childTnLst>
                                </p:cTn>
                              </p:par>
                              <p:par>
                                <p:cTn id="187" presetID="1"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childTnLst>
                                </p:cTn>
                              </p:par>
                              <p:par>
                                <p:cTn id="189" presetID="1" presetClass="entr" presetSubtype="0" fill="hold" grpId="0" nodeType="withEffect">
                                  <p:stCondLst>
                                    <p:cond delay="0"/>
                                  </p:stCondLst>
                                  <p:childTnLst>
                                    <p:set>
                                      <p:cBhvr>
                                        <p:cTn id="190" dur="1" fill="hold">
                                          <p:stCondLst>
                                            <p:cond delay="0"/>
                                          </p:stCondLst>
                                        </p:cTn>
                                        <p:tgtEl>
                                          <p:spTgt spid="129"/>
                                        </p:tgtEl>
                                        <p:attrNameLst>
                                          <p:attrName>style.visibility</p:attrName>
                                        </p:attrNameLst>
                                      </p:cBhvr>
                                      <p:to>
                                        <p:strVal val="visible"/>
                                      </p:to>
                                    </p:set>
                                  </p:childTnLst>
                                </p:cTn>
                              </p:par>
                              <p:par>
                                <p:cTn id="191" presetID="1" presetClass="entr" presetSubtype="0" fill="hold" grpId="0" nodeType="withEffect">
                                  <p:stCondLst>
                                    <p:cond delay="0"/>
                                  </p:stCondLst>
                                  <p:childTnLst>
                                    <p:set>
                                      <p:cBhvr>
                                        <p:cTn id="192" dur="1" fill="hold">
                                          <p:stCondLst>
                                            <p:cond delay="0"/>
                                          </p:stCondLst>
                                        </p:cTn>
                                        <p:tgtEl>
                                          <p:spTgt spid="130"/>
                                        </p:tgtEl>
                                        <p:attrNameLst>
                                          <p:attrName>style.visibility</p:attrName>
                                        </p:attrNameLst>
                                      </p:cBhvr>
                                      <p:to>
                                        <p:strVal val="visible"/>
                                      </p:to>
                                    </p:set>
                                  </p:childTnLst>
                                </p:cTn>
                              </p:par>
                              <p:par>
                                <p:cTn id="193" presetID="1" presetClass="entr" presetSubtype="0" fill="hold" grpId="0" nodeType="withEffect">
                                  <p:stCondLst>
                                    <p:cond delay="0"/>
                                  </p:stCondLst>
                                  <p:childTnLst>
                                    <p:set>
                                      <p:cBhvr>
                                        <p:cTn id="194" dur="1" fill="hold">
                                          <p:stCondLst>
                                            <p:cond delay="0"/>
                                          </p:stCondLst>
                                        </p:cTn>
                                        <p:tgtEl>
                                          <p:spTgt spid="131"/>
                                        </p:tgtEl>
                                        <p:attrNameLst>
                                          <p:attrName>style.visibility</p:attrName>
                                        </p:attrNameLst>
                                      </p:cBhvr>
                                      <p:to>
                                        <p:strVal val="visible"/>
                                      </p:to>
                                    </p:set>
                                  </p:childTnLst>
                                </p:cTn>
                              </p:par>
                              <p:par>
                                <p:cTn id="195" presetID="1" presetClass="entr" presetSubtype="0" fill="hold" grpId="0" nodeType="withEffect">
                                  <p:stCondLst>
                                    <p:cond delay="0"/>
                                  </p:stCondLst>
                                  <p:childTnLst>
                                    <p:set>
                                      <p:cBhvr>
                                        <p:cTn id="196" dur="1" fill="hold">
                                          <p:stCondLst>
                                            <p:cond delay="0"/>
                                          </p:stCondLst>
                                        </p:cTn>
                                        <p:tgtEl>
                                          <p:spTgt spid="132"/>
                                        </p:tgtEl>
                                        <p:attrNameLst>
                                          <p:attrName>style.visibility</p:attrName>
                                        </p:attrNameLst>
                                      </p:cBhvr>
                                      <p:to>
                                        <p:strVal val="visible"/>
                                      </p:to>
                                    </p:set>
                                  </p:childTnLst>
                                </p:cTn>
                              </p:par>
                              <p:par>
                                <p:cTn id="197" presetID="1" presetClass="entr" presetSubtype="0" fill="hold" grpId="0" nodeType="withEffect">
                                  <p:stCondLst>
                                    <p:cond delay="0"/>
                                  </p:stCondLst>
                                  <p:childTnLst>
                                    <p:set>
                                      <p:cBhvr>
                                        <p:cTn id="198" dur="1" fill="hold">
                                          <p:stCondLst>
                                            <p:cond delay="0"/>
                                          </p:stCondLst>
                                        </p:cTn>
                                        <p:tgtEl>
                                          <p:spTgt spid="133"/>
                                        </p:tgtEl>
                                        <p:attrNameLst>
                                          <p:attrName>style.visibility</p:attrName>
                                        </p:attrNameLst>
                                      </p:cBhvr>
                                      <p:to>
                                        <p:strVal val="visible"/>
                                      </p:to>
                                    </p:set>
                                  </p:childTnLst>
                                </p:cTn>
                              </p:par>
                              <p:par>
                                <p:cTn id="199" presetID="1" presetClass="entr" presetSubtype="0" fill="hold" grpId="0" nodeType="withEffect">
                                  <p:stCondLst>
                                    <p:cond delay="0"/>
                                  </p:stCondLst>
                                  <p:childTnLst>
                                    <p:set>
                                      <p:cBhvr>
                                        <p:cTn id="200" dur="1" fill="hold">
                                          <p:stCondLst>
                                            <p:cond delay="0"/>
                                          </p:stCondLst>
                                        </p:cTn>
                                        <p:tgtEl>
                                          <p:spTgt spid="134"/>
                                        </p:tgtEl>
                                        <p:attrNameLst>
                                          <p:attrName>style.visibility</p:attrName>
                                        </p:attrNameLst>
                                      </p:cBhvr>
                                      <p:to>
                                        <p:strVal val="visible"/>
                                      </p:to>
                                    </p:set>
                                  </p:childTnLst>
                                </p:cTn>
                              </p:par>
                              <p:par>
                                <p:cTn id="201" presetID="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childTnLst>
                                </p:cTn>
                              </p:par>
                              <p:par>
                                <p:cTn id="203" presetID="1" presetClass="entr" presetSubtype="0" fill="hold" grpId="0" nodeType="withEffect">
                                  <p:stCondLst>
                                    <p:cond delay="0"/>
                                  </p:stCondLst>
                                  <p:childTnLst>
                                    <p:set>
                                      <p:cBhvr>
                                        <p:cTn id="204" dur="1" fill="hold">
                                          <p:stCondLst>
                                            <p:cond delay="0"/>
                                          </p:stCondLst>
                                        </p:cTn>
                                        <p:tgtEl>
                                          <p:spTgt spid="136"/>
                                        </p:tgtEl>
                                        <p:attrNameLst>
                                          <p:attrName>style.visibility</p:attrName>
                                        </p:attrNameLst>
                                      </p:cBhvr>
                                      <p:to>
                                        <p:strVal val="visible"/>
                                      </p:to>
                                    </p:set>
                                  </p:childTnLst>
                                </p:cTn>
                              </p:par>
                              <p:par>
                                <p:cTn id="205" presetID="1" presetClass="entr" presetSubtype="0" fill="hold" grpId="0" nodeType="withEffect">
                                  <p:stCondLst>
                                    <p:cond delay="0"/>
                                  </p:stCondLst>
                                  <p:childTnLst>
                                    <p:set>
                                      <p:cBhvr>
                                        <p:cTn id="206" dur="1" fill="hold">
                                          <p:stCondLst>
                                            <p:cond delay="0"/>
                                          </p:stCondLst>
                                        </p:cTn>
                                        <p:tgtEl>
                                          <p:spTgt spid="137"/>
                                        </p:tgtEl>
                                        <p:attrNameLst>
                                          <p:attrName>style.visibility</p:attrName>
                                        </p:attrNameLst>
                                      </p:cBhvr>
                                      <p:to>
                                        <p:strVal val="visible"/>
                                      </p:to>
                                    </p:set>
                                  </p:childTnLst>
                                </p:cTn>
                              </p:par>
                              <p:par>
                                <p:cTn id="207" presetID="1" presetClass="entr" presetSubtype="0" fill="hold" grpId="0" nodeType="withEffect">
                                  <p:stCondLst>
                                    <p:cond delay="0"/>
                                  </p:stCondLst>
                                  <p:childTnLst>
                                    <p:set>
                                      <p:cBhvr>
                                        <p:cTn id="208" dur="1" fill="hold">
                                          <p:stCondLst>
                                            <p:cond delay="0"/>
                                          </p:stCondLst>
                                        </p:cTn>
                                        <p:tgtEl>
                                          <p:spTgt spid="138"/>
                                        </p:tgtEl>
                                        <p:attrNameLst>
                                          <p:attrName>style.visibility</p:attrName>
                                        </p:attrNameLst>
                                      </p:cBhvr>
                                      <p:to>
                                        <p:strVal val="visible"/>
                                      </p:to>
                                    </p:set>
                                  </p:childTnLst>
                                </p:cTn>
                              </p:par>
                              <p:par>
                                <p:cTn id="209" presetID="1" presetClass="entr" presetSubtype="0" fill="hold" grpId="0" nodeType="withEffect">
                                  <p:stCondLst>
                                    <p:cond delay="0"/>
                                  </p:stCondLst>
                                  <p:childTnLst>
                                    <p:set>
                                      <p:cBhvr>
                                        <p:cTn id="210" dur="1" fill="hold">
                                          <p:stCondLst>
                                            <p:cond delay="0"/>
                                          </p:stCondLst>
                                        </p:cTn>
                                        <p:tgtEl>
                                          <p:spTgt spid="139"/>
                                        </p:tgtEl>
                                        <p:attrNameLst>
                                          <p:attrName>style.visibility</p:attrName>
                                        </p:attrNameLst>
                                      </p:cBhvr>
                                      <p:to>
                                        <p:strVal val="visible"/>
                                      </p:to>
                                    </p:set>
                                  </p:childTnLst>
                                </p:cTn>
                              </p:par>
                              <p:par>
                                <p:cTn id="211" presetID="1" presetClass="entr" presetSubtype="0" fill="hold" grpId="0" nodeType="withEffect">
                                  <p:stCondLst>
                                    <p:cond delay="0"/>
                                  </p:stCondLst>
                                  <p:childTnLst>
                                    <p:set>
                                      <p:cBhvr>
                                        <p:cTn id="212" dur="1" fill="hold">
                                          <p:stCondLst>
                                            <p:cond delay="0"/>
                                          </p:stCondLst>
                                        </p:cTn>
                                        <p:tgtEl>
                                          <p:spTgt spid="140"/>
                                        </p:tgtEl>
                                        <p:attrNameLst>
                                          <p:attrName>style.visibility</p:attrName>
                                        </p:attrNameLst>
                                      </p:cBhvr>
                                      <p:to>
                                        <p:strVal val="visible"/>
                                      </p:to>
                                    </p:set>
                                  </p:childTnLst>
                                </p:cTn>
                              </p:par>
                              <p:par>
                                <p:cTn id="213" presetID="1" presetClass="entr" presetSubtype="0" fill="hold" grpId="0" nodeType="withEffect">
                                  <p:stCondLst>
                                    <p:cond delay="0"/>
                                  </p:stCondLst>
                                  <p:childTnLst>
                                    <p:set>
                                      <p:cBhvr>
                                        <p:cTn id="214" dur="1" fill="hold">
                                          <p:stCondLst>
                                            <p:cond delay="0"/>
                                          </p:stCondLst>
                                        </p:cTn>
                                        <p:tgtEl>
                                          <p:spTgt spid="141"/>
                                        </p:tgtEl>
                                        <p:attrNameLst>
                                          <p:attrName>style.visibility</p:attrName>
                                        </p:attrNameLst>
                                      </p:cBhvr>
                                      <p:to>
                                        <p:strVal val="visible"/>
                                      </p:to>
                                    </p:set>
                                  </p:childTnLst>
                                </p:cTn>
                              </p:par>
                              <p:par>
                                <p:cTn id="215" presetID="1" presetClass="entr" presetSubtype="0" fill="hold" grpId="0" nodeType="withEffect">
                                  <p:stCondLst>
                                    <p:cond delay="0"/>
                                  </p:stCondLst>
                                  <p:childTnLst>
                                    <p:set>
                                      <p:cBhvr>
                                        <p:cTn id="216" dur="1" fill="hold">
                                          <p:stCondLst>
                                            <p:cond delay="0"/>
                                          </p:stCondLst>
                                        </p:cTn>
                                        <p:tgtEl>
                                          <p:spTgt spid="142"/>
                                        </p:tgtEl>
                                        <p:attrNameLst>
                                          <p:attrName>style.visibility</p:attrName>
                                        </p:attrNameLst>
                                      </p:cBhvr>
                                      <p:to>
                                        <p:strVal val="visible"/>
                                      </p:to>
                                    </p:set>
                                  </p:childTnLst>
                                </p:cTn>
                              </p:par>
                              <p:par>
                                <p:cTn id="217" presetID="1" presetClass="entr" presetSubtype="0" fill="hold" grpId="0" nodeType="withEffect">
                                  <p:stCondLst>
                                    <p:cond delay="0"/>
                                  </p:stCondLst>
                                  <p:childTnLst>
                                    <p:set>
                                      <p:cBhvr>
                                        <p:cTn id="218" dur="1" fill="hold">
                                          <p:stCondLst>
                                            <p:cond delay="0"/>
                                          </p:stCondLst>
                                        </p:cTn>
                                        <p:tgtEl>
                                          <p:spTgt spid="143"/>
                                        </p:tgtEl>
                                        <p:attrNameLst>
                                          <p:attrName>style.visibility</p:attrName>
                                        </p:attrNameLst>
                                      </p:cBhvr>
                                      <p:to>
                                        <p:strVal val="visible"/>
                                      </p:to>
                                    </p:set>
                                  </p:childTnLst>
                                </p:cTn>
                              </p:par>
                              <p:par>
                                <p:cTn id="219" presetID="1" presetClass="entr" presetSubtype="0" fill="hold" grpId="0" nodeType="withEffect">
                                  <p:stCondLst>
                                    <p:cond delay="0"/>
                                  </p:stCondLst>
                                  <p:childTnLst>
                                    <p:set>
                                      <p:cBhvr>
                                        <p:cTn id="220" dur="1" fill="hold">
                                          <p:stCondLst>
                                            <p:cond delay="0"/>
                                          </p:stCondLst>
                                        </p:cTn>
                                        <p:tgtEl>
                                          <p:spTgt spid="144"/>
                                        </p:tgtEl>
                                        <p:attrNameLst>
                                          <p:attrName>style.visibility</p:attrName>
                                        </p:attrNameLst>
                                      </p:cBhvr>
                                      <p:to>
                                        <p:strVal val="visible"/>
                                      </p:to>
                                    </p:set>
                                  </p:childTnLst>
                                </p:cTn>
                              </p:par>
                              <p:par>
                                <p:cTn id="221" presetID="1" presetClass="entr" presetSubtype="0" fill="hold" grpId="0" nodeType="withEffect">
                                  <p:stCondLst>
                                    <p:cond delay="0"/>
                                  </p:stCondLst>
                                  <p:childTnLst>
                                    <p:set>
                                      <p:cBhvr>
                                        <p:cTn id="222" dur="1" fill="hold">
                                          <p:stCondLst>
                                            <p:cond delay="0"/>
                                          </p:stCondLst>
                                        </p:cTn>
                                        <p:tgtEl>
                                          <p:spTgt spid="145"/>
                                        </p:tgtEl>
                                        <p:attrNameLst>
                                          <p:attrName>style.visibility</p:attrName>
                                        </p:attrNameLst>
                                      </p:cBhvr>
                                      <p:to>
                                        <p:strVal val="visible"/>
                                      </p:to>
                                    </p:set>
                                  </p:childTnLst>
                                </p:cTn>
                              </p:par>
                              <p:par>
                                <p:cTn id="223" presetID="1" presetClass="entr" presetSubtype="0" fill="hold" grpId="0" nodeType="withEffect">
                                  <p:stCondLst>
                                    <p:cond delay="0"/>
                                  </p:stCondLst>
                                  <p:childTnLst>
                                    <p:set>
                                      <p:cBhvr>
                                        <p:cTn id="224" dur="1" fill="hold">
                                          <p:stCondLst>
                                            <p:cond delay="0"/>
                                          </p:stCondLst>
                                        </p:cTn>
                                        <p:tgtEl>
                                          <p:spTgt spid="146"/>
                                        </p:tgtEl>
                                        <p:attrNameLst>
                                          <p:attrName>style.visibility</p:attrName>
                                        </p:attrNameLst>
                                      </p:cBhvr>
                                      <p:to>
                                        <p:strVal val="visible"/>
                                      </p:to>
                                    </p:set>
                                  </p:childTnLst>
                                </p:cTn>
                              </p:par>
                              <p:par>
                                <p:cTn id="225" presetID="1" presetClass="entr" presetSubtype="0" fill="hold" grpId="0" nodeType="withEffect">
                                  <p:stCondLst>
                                    <p:cond delay="0"/>
                                  </p:stCondLst>
                                  <p:childTnLst>
                                    <p:set>
                                      <p:cBhvr>
                                        <p:cTn id="226" dur="1" fill="hold">
                                          <p:stCondLst>
                                            <p:cond delay="0"/>
                                          </p:stCondLst>
                                        </p:cTn>
                                        <p:tgtEl>
                                          <p:spTgt spid="147"/>
                                        </p:tgtEl>
                                        <p:attrNameLst>
                                          <p:attrName>style.visibility</p:attrName>
                                        </p:attrNameLst>
                                      </p:cBhvr>
                                      <p:to>
                                        <p:strVal val="visible"/>
                                      </p:to>
                                    </p:set>
                                  </p:childTnLst>
                                </p:cTn>
                              </p:par>
                              <p:par>
                                <p:cTn id="227" presetID="1" presetClass="entr" presetSubtype="0" fill="hold" grpId="0" nodeType="withEffect">
                                  <p:stCondLst>
                                    <p:cond delay="0"/>
                                  </p:stCondLst>
                                  <p:childTnLst>
                                    <p:set>
                                      <p:cBhvr>
                                        <p:cTn id="228" dur="1" fill="hold">
                                          <p:stCondLst>
                                            <p:cond delay="0"/>
                                          </p:stCondLst>
                                        </p:cTn>
                                        <p:tgtEl>
                                          <p:spTgt spid="148"/>
                                        </p:tgtEl>
                                        <p:attrNameLst>
                                          <p:attrName>style.visibility</p:attrName>
                                        </p:attrNameLst>
                                      </p:cBhvr>
                                      <p:to>
                                        <p:strVal val="visible"/>
                                      </p:to>
                                    </p:set>
                                  </p:childTnLst>
                                </p:cTn>
                              </p:par>
                              <p:par>
                                <p:cTn id="229" presetID="1" presetClass="entr" presetSubtype="0" fill="hold" grpId="0" nodeType="withEffect">
                                  <p:stCondLst>
                                    <p:cond delay="0"/>
                                  </p:stCondLst>
                                  <p:childTnLst>
                                    <p:set>
                                      <p:cBhvr>
                                        <p:cTn id="230" dur="1" fill="hold">
                                          <p:stCondLst>
                                            <p:cond delay="0"/>
                                          </p:stCondLst>
                                        </p:cTn>
                                        <p:tgtEl>
                                          <p:spTgt spid="149"/>
                                        </p:tgtEl>
                                        <p:attrNameLst>
                                          <p:attrName>style.visibility</p:attrName>
                                        </p:attrNameLst>
                                      </p:cBhvr>
                                      <p:to>
                                        <p:strVal val="visible"/>
                                      </p:to>
                                    </p:set>
                                  </p:childTnLst>
                                </p:cTn>
                              </p:par>
                              <p:par>
                                <p:cTn id="231" presetID="1" presetClass="entr" presetSubtype="0" fill="hold" grpId="0" nodeType="withEffect">
                                  <p:stCondLst>
                                    <p:cond delay="0"/>
                                  </p:stCondLst>
                                  <p:childTnLst>
                                    <p:set>
                                      <p:cBhvr>
                                        <p:cTn id="232" dur="1" fill="hold">
                                          <p:stCondLst>
                                            <p:cond delay="0"/>
                                          </p:stCondLst>
                                        </p:cTn>
                                        <p:tgtEl>
                                          <p:spTgt spid="150"/>
                                        </p:tgtEl>
                                        <p:attrNameLst>
                                          <p:attrName>style.visibility</p:attrName>
                                        </p:attrNameLst>
                                      </p:cBhvr>
                                      <p:to>
                                        <p:strVal val="visible"/>
                                      </p:to>
                                    </p:set>
                                  </p:childTnLst>
                                </p:cTn>
                              </p:par>
                              <p:par>
                                <p:cTn id="233" presetID="1" presetClass="entr" presetSubtype="0" fill="hold" grpId="0" nodeType="withEffect">
                                  <p:stCondLst>
                                    <p:cond delay="0"/>
                                  </p:stCondLst>
                                  <p:childTnLst>
                                    <p:set>
                                      <p:cBhvr>
                                        <p:cTn id="234" dur="1" fill="hold">
                                          <p:stCondLst>
                                            <p:cond delay="0"/>
                                          </p:stCondLst>
                                        </p:cTn>
                                        <p:tgtEl>
                                          <p:spTgt spid="151"/>
                                        </p:tgtEl>
                                        <p:attrNameLst>
                                          <p:attrName>style.visibility</p:attrName>
                                        </p:attrNameLst>
                                      </p:cBhvr>
                                      <p:to>
                                        <p:strVal val="visible"/>
                                      </p:to>
                                    </p:set>
                                  </p:childTnLst>
                                </p:cTn>
                              </p:par>
                              <p:par>
                                <p:cTn id="235" presetID="1" presetClass="entr" presetSubtype="0" fill="hold" grpId="0" nodeType="withEffect">
                                  <p:stCondLst>
                                    <p:cond delay="0"/>
                                  </p:stCondLst>
                                  <p:childTnLst>
                                    <p:set>
                                      <p:cBhvr>
                                        <p:cTn id="236" dur="1" fill="hold">
                                          <p:stCondLst>
                                            <p:cond delay="0"/>
                                          </p:stCondLst>
                                        </p:cTn>
                                        <p:tgtEl>
                                          <p:spTgt spid="152"/>
                                        </p:tgtEl>
                                        <p:attrNameLst>
                                          <p:attrName>style.visibility</p:attrName>
                                        </p:attrNameLst>
                                      </p:cBhvr>
                                      <p:to>
                                        <p:strVal val="visible"/>
                                      </p:to>
                                    </p:set>
                                  </p:childTnLst>
                                </p:cTn>
                              </p:par>
                              <p:par>
                                <p:cTn id="237" presetID="1" presetClass="entr" presetSubtype="0" fill="hold" grpId="0" nodeType="withEffect">
                                  <p:stCondLst>
                                    <p:cond delay="0"/>
                                  </p:stCondLst>
                                  <p:childTnLst>
                                    <p:set>
                                      <p:cBhvr>
                                        <p:cTn id="238" dur="1" fill="hold">
                                          <p:stCondLst>
                                            <p:cond delay="0"/>
                                          </p:stCondLst>
                                        </p:cTn>
                                        <p:tgtEl>
                                          <p:spTgt spid="153"/>
                                        </p:tgtEl>
                                        <p:attrNameLst>
                                          <p:attrName>style.visibility</p:attrName>
                                        </p:attrNameLst>
                                      </p:cBhvr>
                                      <p:to>
                                        <p:strVal val="visible"/>
                                      </p:to>
                                    </p:set>
                                  </p:childTnLst>
                                </p:cTn>
                              </p:par>
                              <p:par>
                                <p:cTn id="239" presetID="1" presetClass="entr" presetSubtype="0" fill="hold" grpId="0" nodeType="withEffect">
                                  <p:stCondLst>
                                    <p:cond delay="0"/>
                                  </p:stCondLst>
                                  <p:childTnLst>
                                    <p:set>
                                      <p:cBhvr>
                                        <p:cTn id="240" dur="1" fill="hold">
                                          <p:stCondLst>
                                            <p:cond delay="0"/>
                                          </p:stCondLst>
                                        </p:cTn>
                                        <p:tgtEl>
                                          <p:spTgt spid="154"/>
                                        </p:tgtEl>
                                        <p:attrNameLst>
                                          <p:attrName>style.visibility</p:attrName>
                                        </p:attrNameLst>
                                      </p:cBhvr>
                                      <p:to>
                                        <p:strVal val="visible"/>
                                      </p:to>
                                    </p:set>
                                  </p:childTnLst>
                                </p:cTn>
                              </p:par>
                              <p:par>
                                <p:cTn id="241" presetID="1" presetClass="entr" presetSubtype="0" fill="hold" grpId="0" nodeType="withEffect">
                                  <p:stCondLst>
                                    <p:cond delay="0"/>
                                  </p:stCondLst>
                                  <p:childTnLst>
                                    <p:set>
                                      <p:cBhvr>
                                        <p:cTn id="242" dur="1" fill="hold">
                                          <p:stCondLst>
                                            <p:cond delay="0"/>
                                          </p:stCondLst>
                                        </p:cTn>
                                        <p:tgtEl>
                                          <p:spTgt spid="155"/>
                                        </p:tgtEl>
                                        <p:attrNameLst>
                                          <p:attrName>style.visibility</p:attrName>
                                        </p:attrNameLst>
                                      </p:cBhvr>
                                      <p:to>
                                        <p:strVal val="visible"/>
                                      </p:to>
                                    </p:set>
                                  </p:childTnLst>
                                </p:cTn>
                              </p:par>
                              <p:par>
                                <p:cTn id="243" presetID="1" presetClass="entr" presetSubtype="0" fill="hold" grpId="0" nodeType="withEffect">
                                  <p:stCondLst>
                                    <p:cond delay="0"/>
                                  </p:stCondLst>
                                  <p:childTnLst>
                                    <p:set>
                                      <p:cBhvr>
                                        <p:cTn id="244" dur="1" fill="hold">
                                          <p:stCondLst>
                                            <p:cond delay="0"/>
                                          </p:stCondLst>
                                        </p:cTn>
                                        <p:tgtEl>
                                          <p:spTgt spid="156"/>
                                        </p:tgtEl>
                                        <p:attrNameLst>
                                          <p:attrName>style.visibility</p:attrName>
                                        </p:attrNameLst>
                                      </p:cBhvr>
                                      <p:to>
                                        <p:strVal val="visible"/>
                                      </p:to>
                                    </p:set>
                                  </p:childTnLst>
                                </p:cTn>
                              </p:par>
                              <p:par>
                                <p:cTn id="245" presetID="1" presetClass="entr" presetSubtype="0" fill="hold" grpId="0" nodeType="withEffect">
                                  <p:stCondLst>
                                    <p:cond delay="0"/>
                                  </p:stCondLst>
                                  <p:childTnLst>
                                    <p:set>
                                      <p:cBhvr>
                                        <p:cTn id="246" dur="1" fill="hold">
                                          <p:stCondLst>
                                            <p:cond delay="0"/>
                                          </p:stCondLst>
                                        </p:cTn>
                                        <p:tgtEl>
                                          <p:spTgt spid="157"/>
                                        </p:tgtEl>
                                        <p:attrNameLst>
                                          <p:attrName>style.visibility</p:attrName>
                                        </p:attrNameLst>
                                      </p:cBhvr>
                                      <p:to>
                                        <p:strVal val="visible"/>
                                      </p:to>
                                    </p:set>
                                  </p:childTnLst>
                                </p:cTn>
                              </p:par>
                              <p:par>
                                <p:cTn id="247" presetID="1" presetClass="entr" presetSubtype="0" fill="hold" grpId="0" nodeType="withEffect">
                                  <p:stCondLst>
                                    <p:cond delay="0"/>
                                  </p:stCondLst>
                                  <p:childTnLst>
                                    <p:set>
                                      <p:cBhvr>
                                        <p:cTn id="248" dur="1" fill="hold">
                                          <p:stCondLst>
                                            <p:cond delay="0"/>
                                          </p:stCondLst>
                                        </p:cTn>
                                        <p:tgtEl>
                                          <p:spTgt spid="158"/>
                                        </p:tgtEl>
                                        <p:attrNameLst>
                                          <p:attrName>style.visibility</p:attrName>
                                        </p:attrNameLst>
                                      </p:cBhvr>
                                      <p:to>
                                        <p:strVal val="visible"/>
                                      </p:to>
                                    </p:set>
                                  </p:childTnLst>
                                </p:cTn>
                              </p:par>
                              <p:par>
                                <p:cTn id="249" presetID="1" presetClass="entr" presetSubtype="0" fill="hold" grpId="0" nodeType="withEffect">
                                  <p:stCondLst>
                                    <p:cond delay="0"/>
                                  </p:stCondLst>
                                  <p:childTnLst>
                                    <p:set>
                                      <p:cBhvr>
                                        <p:cTn id="250" dur="1" fill="hold">
                                          <p:stCondLst>
                                            <p:cond delay="0"/>
                                          </p:stCondLst>
                                        </p:cTn>
                                        <p:tgtEl>
                                          <p:spTgt spid="159"/>
                                        </p:tgtEl>
                                        <p:attrNameLst>
                                          <p:attrName>style.visibility</p:attrName>
                                        </p:attrNameLst>
                                      </p:cBhvr>
                                      <p:to>
                                        <p:strVal val="visible"/>
                                      </p:to>
                                    </p:set>
                                  </p:childTnLst>
                                </p:cTn>
                              </p:par>
                              <p:par>
                                <p:cTn id="251" presetID="1" presetClass="entr" presetSubtype="0" fill="hold" grpId="0" nodeType="withEffect">
                                  <p:stCondLst>
                                    <p:cond delay="0"/>
                                  </p:stCondLst>
                                  <p:childTnLst>
                                    <p:set>
                                      <p:cBhvr>
                                        <p:cTn id="252" dur="1" fill="hold">
                                          <p:stCondLst>
                                            <p:cond delay="0"/>
                                          </p:stCondLst>
                                        </p:cTn>
                                        <p:tgtEl>
                                          <p:spTgt spid="160"/>
                                        </p:tgtEl>
                                        <p:attrNameLst>
                                          <p:attrName>style.visibility</p:attrName>
                                        </p:attrNameLst>
                                      </p:cBhvr>
                                      <p:to>
                                        <p:strVal val="visible"/>
                                      </p:to>
                                    </p:set>
                                  </p:childTnLst>
                                </p:cTn>
                              </p:par>
                              <p:par>
                                <p:cTn id="253" presetID="1" presetClass="entr" presetSubtype="0" fill="hold" grpId="0" nodeType="withEffect">
                                  <p:stCondLst>
                                    <p:cond delay="0"/>
                                  </p:stCondLst>
                                  <p:childTnLst>
                                    <p:set>
                                      <p:cBhvr>
                                        <p:cTn id="254" dur="1" fill="hold">
                                          <p:stCondLst>
                                            <p:cond delay="0"/>
                                          </p:stCondLst>
                                        </p:cTn>
                                        <p:tgtEl>
                                          <p:spTgt spid="161"/>
                                        </p:tgtEl>
                                        <p:attrNameLst>
                                          <p:attrName>style.visibility</p:attrName>
                                        </p:attrNameLst>
                                      </p:cBhvr>
                                      <p:to>
                                        <p:strVal val="visible"/>
                                      </p:to>
                                    </p:set>
                                  </p:childTnLst>
                                </p:cTn>
                              </p:par>
                              <p:par>
                                <p:cTn id="255" presetID="1" presetClass="entr" presetSubtype="0" fill="hold" grpId="0" nodeType="withEffect">
                                  <p:stCondLst>
                                    <p:cond delay="0"/>
                                  </p:stCondLst>
                                  <p:childTnLst>
                                    <p:set>
                                      <p:cBhvr>
                                        <p:cTn id="256" dur="1" fill="hold">
                                          <p:stCondLst>
                                            <p:cond delay="0"/>
                                          </p:stCondLst>
                                        </p:cTn>
                                        <p:tgtEl>
                                          <p:spTgt spid="162"/>
                                        </p:tgtEl>
                                        <p:attrNameLst>
                                          <p:attrName>style.visibility</p:attrName>
                                        </p:attrNameLst>
                                      </p:cBhvr>
                                      <p:to>
                                        <p:strVal val="visible"/>
                                      </p:to>
                                    </p:set>
                                  </p:childTnLst>
                                </p:cTn>
                              </p:par>
                              <p:par>
                                <p:cTn id="257" presetID="1" presetClass="entr" presetSubtype="0" fill="hold" grpId="0" nodeType="withEffect">
                                  <p:stCondLst>
                                    <p:cond delay="0"/>
                                  </p:stCondLst>
                                  <p:childTnLst>
                                    <p:set>
                                      <p:cBhvr>
                                        <p:cTn id="258" dur="1" fill="hold">
                                          <p:stCondLst>
                                            <p:cond delay="0"/>
                                          </p:stCondLst>
                                        </p:cTn>
                                        <p:tgtEl>
                                          <p:spTgt spid="163"/>
                                        </p:tgtEl>
                                        <p:attrNameLst>
                                          <p:attrName>style.visibility</p:attrName>
                                        </p:attrNameLst>
                                      </p:cBhvr>
                                      <p:to>
                                        <p:strVal val="visible"/>
                                      </p:to>
                                    </p:set>
                                  </p:childTnLst>
                                </p:cTn>
                              </p:par>
                              <p:par>
                                <p:cTn id="259" presetID="1" presetClass="entr" presetSubtype="0" fill="hold" grpId="0" nodeType="withEffect">
                                  <p:stCondLst>
                                    <p:cond delay="0"/>
                                  </p:stCondLst>
                                  <p:childTnLst>
                                    <p:set>
                                      <p:cBhvr>
                                        <p:cTn id="260" dur="1" fill="hold">
                                          <p:stCondLst>
                                            <p:cond delay="0"/>
                                          </p:stCondLst>
                                        </p:cTn>
                                        <p:tgtEl>
                                          <p:spTgt spid="164"/>
                                        </p:tgtEl>
                                        <p:attrNameLst>
                                          <p:attrName>style.visibility</p:attrName>
                                        </p:attrNameLst>
                                      </p:cBhvr>
                                      <p:to>
                                        <p:strVal val="visible"/>
                                      </p:to>
                                    </p:set>
                                  </p:childTnLst>
                                </p:cTn>
                              </p:par>
                              <p:par>
                                <p:cTn id="261" presetID="1" presetClass="entr" presetSubtype="0" fill="hold" grpId="0" nodeType="withEffect">
                                  <p:stCondLst>
                                    <p:cond delay="0"/>
                                  </p:stCondLst>
                                  <p:childTnLst>
                                    <p:set>
                                      <p:cBhvr>
                                        <p:cTn id="262" dur="1" fill="hold">
                                          <p:stCondLst>
                                            <p:cond delay="0"/>
                                          </p:stCondLst>
                                        </p:cTn>
                                        <p:tgtEl>
                                          <p:spTgt spid="165"/>
                                        </p:tgtEl>
                                        <p:attrNameLst>
                                          <p:attrName>style.visibility</p:attrName>
                                        </p:attrNameLst>
                                      </p:cBhvr>
                                      <p:to>
                                        <p:strVal val="visible"/>
                                      </p:to>
                                    </p:set>
                                  </p:childTnLst>
                                </p:cTn>
                              </p:par>
                              <p:par>
                                <p:cTn id="263" presetID="1" presetClass="entr" presetSubtype="0" fill="hold" grpId="0" nodeType="withEffect">
                                  <p:stCondLst>
                                    <p:cond delay="0"/>
                                  </p:stCondLst>
                                  <p:childTnLst>
                                    <p:set>
                                      <p:cBhvr>
                                        <p:cTn id="264" dur="1" fill="hold">
                                          <p:stCondLst>
                                            <p:cond delay="0"/>
                                          </p:stCondLst>
                                        </p:cTn>
                                        <p:tgtEl>
                                          <p:spTgt spid="166"/>
                                        </p:tgtEl>
                                        <p:attrNameLst>
                                          <p:attrName>style.visibility</p:attrName>
                                        </p:attrNameLst>
                                      </p:cBhvr>
                                      <p:to>
                                        <p:strVal val="visible"/>
                                      </p:to>
                                    </p:set>
                                  </p:childTnLst>
                                </p:cTn>
                              </p:par>
                              <p:par>
                                <p:cTn id="265" presetID="1" presetClass="entr" presetSubtype="0" fill="hold" grpId="0" nodeType="withEffect">
                                  <p:stCondLst>
                                    <p:cond delay="0"/>
                                  </p:stCondLst>
                                  <p:childTnLst>
                                    <p:set>
                                      <p:cBhvr>
                                        <p:cTn id="266" dur="1" fill="hold">
                                          <p:stCondLst>
                                            <p:cond delay="0"/>
                                          </p:stCondLst>
                                        </p:cTn>
                                        <p:tgtEl>
                                          <p:spTgt spid="167"/>
                                        </p:tgtEl>
                                        <p:attrNameLst>
                                          <p:attrName>style.visibility</p:attrName>
                                        </p:attrNameLst>
                                      </p:cBhvr>
                                      <p:to>
                                        <p:strVal val="visible"/>
                                      </p:to>
                                    </p:set>
                                  </p:childTnLst>
                                </p:cTn>
                              </p:par>
                              <p:par>
                                <p:cTn id="267" presetID="1" presetClass="entr" presetSubtype="0" fill="hold" grpId="0" nodeType="withEffect">
                                  <p:stCondLst>
                                    <p:cond delay="0"/>
                                  </p:stCondLst>
                                  <p:childTnLst>
                                    <p:set>
                                      <p:cBhvr>
                                        <p:cTn id="268" dur="1" fill="hold">
                                          <p:stCondLst>
                                            <p:cond delay="0"/>
                                          </p:stCondLst>
                                        </p:cTn>
                                        <p:tgtEl>
                                          <p:spTgt spid="168"/>
                                        </p:tgtEl>
                                        <p:attrNameLst>
                                          <p:attrName>style.visibility</p:attrName>
                                        </p:attrNameLst>
                                      </p:cBhvr>
                                      <p:to>
                                        <p:strVal val="visible"/>
                                      </p:to>
                                    </p:set>
                                  </p:childTnLst>
                                </p:cTn>
                              </p:par>
                              <p:par>
                                <p:cTn id="269" presetID="1" presetClass="entr" presetSubtype="0" fill="hold" grpId="0" nodeType="withEffect">
                                  <p:stCondLst>
                                    <p:cond delay="0"/>
                                  </p:stCondLst>
                                  <p:childTnLst>
                                    <p:set>
                                      <p:cBhvr>
                                        <p:cTn id="270" dur="1" fill="hold">
                                          <p:stCondLst>
                                            <p:cond delay="0"/>
                                          </p:stCondLst>
                                        </p:cTn>
                                        <p:tgtEl>
                                          <p:spTgt spid="169"/>
                                        </p:tgtEl>
                                        <p:attrNameLst>
                                          <p:attrName>style.visibility</p:attrName>
                                        </p:attrNameLst>
                                      </p:cBhvr>
                                      <p:to>
                                        <p:strVal val="visible"/>
                                      </p:to>
                                    </p:set>
                                  </p:childTnLst>
                                </p:cTn>
                              </p:par>
                              <p:par>
                                <p:cTn id="271" presetID="1" presetClass="entr" presetSubtype="0" fill="hold" grpId="0" nodeType="withEffect">
                                  <p:stCondLst>
                                    <p:cond delay="0"/>
                                  </p:stCondLst>
                                  <p:childTnLst>
                                    <p:set>
                                      <p:cBhvr>
                                        <p:cTn id="272" dur="1" fill="hold">
                                          <p:stCondLst>
                                            <p:cond delay="0"/>
                                          </p:stCondLst>
                                        </p:cTn>
                                        <p:tgtEl>
                                          <p:spTgt spid="170"/>
                                        </p:tgtEl>
                                        <p:attrNameLst>
                                          <p:attrName>style.visibility</p:attrName>
                                        </p:attrNameLst>
                                      </p:cBhvr>
                                      <p:to>
                                        <p:strVal val="visible"/>
                                      </p:to>
                                    </p:set>
                                  </p:childTnLst>
                                </p:cTn>
                              </p:par>
                              <p:par>
                                <p:cTn id="273" presetID="1" presetClass="entr" presetSubtype="0" fill="hold" grpId="0" nodeType="withEffect">
                                  <p:stCondLst>
                                    <p:cond delay="0"/>
                                  </p:stCondLst>
                                  <p:childTnLst>
                                    <p:set>
                                      <p:cBhvr>
                                        <p:cTn id="274" dur="1" fill="hold">
                                          <p:stCondLst>
                                            <p:cond delay="0"/>
                                          </p:stCondLst>
                                        </p:cTn>
                                        <p:tgtEl>
                                          <p:spTgt spid="171"/>
                                        </p:tgtEl>
                                        <p:attrNameLst>
                                          <p:attrName>style.visibility</p:attrName>
                                        </p:attrNameLst>
                                      </p:cBhvr>
                                      <p:to>
                                        <p:strVal val="visible"/>
                                      </p:to>
                                    </p:set>
                                  </p:childTnLst>
                                </p:cTn>
                              </p:par>
                              <p:par>
                                <p:cTn id="275" presetID="1" presetClass="entr" presetSubtype="0" fill="hold" grpId="0" nodeType="withEffect">
                                  <p:stCondLst>
                                    <p:cond delay="0"/>
                                  </p:stCondLst>
                                  <p:childTnLst>
                                    <p:set>
                                      <p:cBhvr>
                                        <p:cTn id="276" dur="1" fill="hold">
                                          <p:stCondLst>
                                            <p:cond delay="0"/>
                                          </p:stCondLst>
                                        </p:cTn>
                                        <p:tgtEl>
                                          <p:spTgt spid="172"/>
                                        </p:tgtEl>
                                        <p:attrNameLst>
                                          <p:attrName>style.visibility</p:attrName>
                                        </p:attrNameLst>
                                      </p:cBhvr>
                                      <p:to>
                                        <p:strVal val="visible"/>
                                      </p:to>
                                    </p:set>
                                  </p:childTnLst>
                                </p:cTn>
                              </p:par>
                              <p:par>
                                <p:cTn id="277" presetID="1" presetClass="entr" presetSubtype="0" fill="hold" grpId="0" nodeType="withEffect">
                                  <p:stCondLst>
                                    <p:cond delay="0"/>
                                  </p:stCondLst>
                                  <p:childTnLst>
                                    <p:set>
                                      <p:cBhvr>
                                        <p:cTn id="278" dur="1" fill="hold">
                                          <p:stCondLst>
                                            <p:cond delay="0"/>
                                          </p:stCondLst>
                                        </p:cTn>
                                        <p:tgtEl>
                                          <p:spTgt spid="173"/>
                                        </p:tgtEl>
                                        <p:attrNameLst>
                                          <p:attrName>style.visibility</p:attrName>
                                        </p:attrNameLst>
                                      </p:cBhvr>
                                      <p:to>
                                        <p:strVal val="visible"/>
                                      </p:to>
                                    </p:set>
                                  </p:childTnLst>
                                </p:cTn>
                              </p:par>
                              <p:par>
                                <p:cTn id="279" presetID="1" presetClass="entr" presetSubtype="0" fill="hold" grpId="0" nodeType="withEffect">
                                  <p:stCondLst>
                                    <p:cond delay="0"/>
                                  </p:stCondLst>
                                  <p:childTnLst>
                                    <p:set>
                                      <p:cBhvr>
                                        <p:cTn id="280" dur="1" fill="hold">
                                          <p:stCondLst>
                                            <p:cond delay="0"/>
                                          </p:stCondLst>
                                        </p:cTn>
                                        <p:tgtEl>
                                          <p:spTgt spid="174"/>
                                        </p:tgtEl>
                                        <p:attrNameLst>
                                          <p:attrName>style.visibility</p:attrName>
                                        </p:attrNameLst>
                                      </p:cBhvr>
                                      <p:to>
                                        <p:strVal val="visible"/>
                                      </p:to>
                                    </p:set>
                                  </p:childTnLst>
                                </p:cTn>
                              </p:par>
                              <p:par>
                                <p:cTn id="281" presetID="1" presetClass="entr" presetSubtype="0" fill="hold" grpId="0" nodeType="withEffect">
                                  <p:stCondLst>
                                    <p:cond delay="0"/>
                                  </p:stCondLst>
                                  <p:childTnLst>
                                    <p:set>
                                      <p:cBhvr>
                                        <p:cTn id="282" dur="1" fill="hold">
                                          <p:stCondLst>
                                            <p:cond delay="0"/>
                                          </p:stCondLst>
                                        </p:cTn>
                                        <p:tgtEl>
                                          <p:spTgt spid="175"/>
                                        </p:tgtEl>
                                        <p:attrNameLst>
                                          <p:attrName>style.visibility</p:attrName>
                                        </p:attrNameLst>
                                      </p:cBhvr>
                                      <p:to>
                                        <p:strVal val="visible"/>
                                      </p:to>
                                    </p:set>
                                  </p:childTnLst>
                                </p:cTn>
                              </p:par>
                              <p:par>
                                <p:cTn id="283" presetID="1" presetClass="entr" presetSubtype="0" fill="hold" grpId="0" nodeType="withEffect">
                                  <p:stCondLst>
                                    <p:cond delay="0"/>
                                  </p:stCondLst>
                                  <p:childTnLst>
                                    <p:set>
                                      <p:cBhvr>
                                        <p:cTn id="284" dur="1" fill="hold">
                                          <p:stCondLst>
                                            <p:cond delay="0"/>
                                          </p:stCondLst>
                                        </p:cTn>
                                        <p:tgtEl>
                                          <p:spTgt spid="176"/>
                                        </p:tgtEl>
                                        <p:attrNameLst>
                                          <p:attrName>style.visibility</p:attrName>
                                        </p:attrNameLst>
                                      </p:cBhvr>
                                      <p:to>
                                        <p:strVal val="visible"/>
                                      </p:to>
                                    </p:set>
                                  </p:childTnLst>
                                </p:cTn>
                              </p:par>
                              <p:par>
                                <p:cTn id="285" presetID="1" presetClass="entr" presetSubtype="0" fill="hold" grpId="0" nodeType="withEffect">
                                  <p:stCondLst>
                                    <p:cond delay="0"/>
                                  </p:stCondLst>
                                  <p:childTnLst>
                                    <p:set>
                                      <p:cBhvr>
                                        <p:cTn id="286" dur="1" fill="hold">
                                          <p:stCondLst>
                                            <p:cond delay="0"/>
                                          </p:stCondLst>
                                        </p:cTn>
                                        <p:tgtEl>
                                          <p:spTgt spid="177"/>
                                        </p:tgtEl>
                                        <p:attrNameLst>
                                          <p:attrName>style.visibility</p:attrName>
                                        </p:attrNameLst>
                                      </p:cBhvr>
                                      <p:to>
                                        <p:strVal val="visible"/>
                                      </p:to>
                                    </p:set>
                                  </p:childTnLst>
                                </p:cTn>
                              </p:par>
                              <p:par>
                                <p:cTn id="287" presetID="1" presetClass="entr" presetSubtype="0" fill="hold" grpId="0" nodeType="withEffect">
                                  <p:stCondLst>
                                    <p:cond delay="0"/>
                                  </p:stCondLst>
                                  <p:childTnLst>
                                    <p:set>
                                      <p:cBhvr>
                                        <p:cTn id="288" dur="1" fill="hold">
                                          <p:stCondLst>
                                            <p:cond delay="0"/>
                                          </p:stCondLst>
                                        </p:cTn>
                                        <p:tgtEl>
                                          <p:spTgt spid="178"/>
                                        </p:tgtEl>
                                        <p:attrNameLst>
                                          <p:attrName>style.visibility</p:attrName>
                                        </p:attrNameLst>
                                      </p:cBhvr>
                                      <p:to>
                                        <p:strVal val="visible"/>
                                      </p:to>
                                    </p:set>
                                  </p:childTnLst>
                                </p:cTn>
                              </p:par>
                              <p:par>
                                <p:cTn id="289" presetID="1" presetClass="entr" presetSubtype="0" fill="hold" grpId="0" nodeType="withEffect">
                                  <p:stCondLst>
                                    <p:cond delay="0"/>
                                  </p:stCondLst>
                                  <p:childTnLst>
                                    <p:set>
                                      <p:cBhvr>
                                        <p:cTn id="290" dur="1" fill="hold">
                                          <p:stCondLst>
                                            <p:cond delay="0"/>
                                          </p:stCondLst>
                                        </p:cTn>
                                        <p:tgtEl>
                                          <p:spTgt spid="179"/>
                                        </p:tgtEl>
                                        <p:attrNameLst>
                                          <p:attrName>style.visibility</p:attrName>
                                        </p:attrNameLst>
                                      </p:cBhvr>
                                      <p:to>
                                        <p:strVal val="visible"/>
                                      </p:to>
                                    </p:set>
                                  </p:childTnLst>
                                </p:cTn>
                              </p:par>
                              <p:par>
                                <p:cTn id="291" presetID="1" presetClass="entr" presetSubtype="0" fill="hold" grpId="0" nodeType="withEffect">
                                  <p:stCondLst>
                                    <p:cond delay="0"/>
                                  </p:stCondLst>
                                  <p:childTnLst>
                                    <p:set>
                                      <p:cBhvr>
                                        <p:cTn id="292" dur="1" fill="hold">
                                          <p:stCondLst>
                                            <p:cond delay="0"/>
                                          </p:stCondLst>
                                        </p:cTn>
                                        <p:tgtEl>
                                          <p:spTgt spid="180"/>
                                        </p:tgtEl>
                                        <p:attrNameLst>
                                          <p:attrName>style.visibility</p:attrName>
                                        </p:attrNameLst>
                                      </p:cBhvr>
                                      <p:to>
                                        <p:strVal val="visible"/>
                                      </p:to>
                                    </p:set>
                                  </p:childTnLst>
                                </p:cTn>
                              </p:par>
                              <p:par>
                                <p:cTn id="293" presetID="1" presetClass="entr" presetSubtype="0" fill="hold" grpId="0" nodeType="withEffect">
                                  <p:stCondLst>
                                    <p:cond delay="0"/>
                                  </p:stCondLst>
                                  <p:childTnLst>
                                    <p:set>
                                      <p:cBhvr>
                                        <p:cTn id="294" dur="1" fill="hold">
                                          <p:stCondLst>
                                            <p:cond delay="0"/>
                                          </p:stCondLst>
                                        </p:cTn>
                                        <p:tgtEl>
                                          <p:spTgt spid="181"/>
                                        </p:tgtEl>
                                        <p:attrNameLst>
                                          <p:attrName>style.visibility</p:attrName>
                                        </p:attrNameLst>
                                      </p:cBhvr>
                                      <p:to>
                                        <p:strVal val="visible"/>
                                      </p:to>
                                    </p:set>
                                  </p:childTnLst>
                                </p:cTn>
                              </p:par>
                              <p:par>
                                <p:cTn id="295" presetID="1" presetClass="entr" presetSubtype="0" fill="hold" grpId="0" nodeType="withEffect">
                                  <p:stCondLst>
                                    <p:cond delay="0"/>
                                  </p:stCondLst>
                                  <p:childTnLst>
                                    <p:set>
                                      <p:cBhvr>
                                        <p:cTn id="296" dur="1" fill="hold">
                                          <p:stCondLst>
                                            <p:cond delay="0"/>
                                          </p:stCondLst>
                                        </p:cTn>
                                        <p:tgtEl>
                                          <p:spTgt spid="182"/>
                                        </p:tgtEl>
                                        <p:attrNameLst>
                                          <p:attrName>style.visibility</p:attrName>
                                        </p:attrNameLst>
                                      </p:cBhvr>
                                      <p:to>
                                        <p:strVal val="visible"/>
                                      </p:to>
                                    </p:set>
                                  </p:childTnLst>
                                </p:cTn>
                              </p:par>
                              <p:par>
                                <p:cTn id="297" presetID="1" presetClass="entr" presetSubtype="0" fill="hold" grpId="0" nodeType="withEffect">
                                  <p:stCondLst>
                                    <p:cond delay="0"/>
                                  </p:stCondLst>
                                  <p:childTnLst>
                                    <p:set>
                                      <p:cBhvr>
                                        <p:cTn id="298" dur="1" fill="hold">
                                          <p:stCondLst>
                                            <p:cond delay="0"/>
                                          </p:stCondLst>
                                        </p:cTn>
                                        <p:tgtEl>
                                          <p:spTgt spid="183"/>
                                        </p:tgtEl>
                                        <p:attrNameLst>
                                          <p:attrName>style.visibility</p:attrName>
                                        </p:attrNameLst>
                                      </p:cBhvr>
                                      <p:to>
                                        <p:strVal val="visible"/>
                                      </p:to>
                                    </p:set>
                                  </p:childTnLst>
                                </p:cTn>
                              </p:par>
                              <p:par>
                                <p:cTn id="299" presetID="1" presetClass="entr" presetSubtype="0" fill="hold" grpId="0" nodeType="withEffect">
                                  <p:stCondLst>
                                    <p:cond delay="0"/>
                                  </p:stCondLst>
                                  <p:childTnLst>
                                    <p:set>
                                      <p:cBhvr>
                                        <p:cTn id="300" dur="1" fill="hold">
                                          <p:stCondLst>
                                            <p:cond delay="0"/>
                                          </p:stCondLst>
                                        </p:cTn>
                                        <p:tgtEl>
                                          <p:spTgt spid="184"/>
                                        </p:tgtEl>
                                        <p:attrNameLst>
                                          <p:attrName>style.visibility</p:attrName>
                                        </p:attrNameLst>
                                      </p:cBhvr>
                                      <p:to>
                                        <p:strVal val="visible"/>
                                      </p:to>
                                    </p:set>
                                  </p:childTnLst>
                                </p:cTn>
                              </p:par>
                              <p:par>
                                <p:cTn id="301" presetID="1" presetClass="entr" presetSubtype="0" fill="hold" grpId="0" nodeType="withEffect">
                                  <p:stCondLst>
                                    <p:cond delay="0"/>
                                  </p:stCondLst>
                                  <p:childTnLst>
                                    <p:set>
                                      <p:cBhvr>
                                        <p:cTn id="302" dur="1" fill="hold">
                                          <p:stCondLst>
                                            <p:cond delay="0"/>
                                          </p:stCondLst>
                                        </p:cTn>
                                        <p:tgtEl>
                                          <p:spTgt spid="185"/>
                                        </p:tgtEl>
                                        <p:attrNameLst>
                                          <p:attrName>style.visibility</p:attrName>
                                        </p:attrNameLst>
                                      </p:cBhvr>
                                      <p:to>
                                        <p:strVal val="visible"/>
                                      </p:to>
                                    </p:set>
                                  </p:childTnLst>
                                </p:cTn>
                              </p:par>
                              <p:par>
                                <p:cTn id="303" presetID="1" presetClass="entr" presetSubtype="0" fill="hold" grpId="0" nodeType="withEffect">
                                  <p:stCondLst>
                                    <p:cond delay="0"/>
                                  </p:stCondLst>
                                  <p:childTnLst>
                                    <p:set>
                                      <p:cBhvr>
                                        <p:cTn id="304" dur="1" fill="hold">
                                          <p:stCondLst>
                                            <p:cond delay="0"/>
                                          </p:stCondLst>
                                        </p:cTn>
                                        <p:tgtEl>
                                          <p:spTgt spid="186"/>
                                        </p:tgtEl>
                                        <p:attrNameLst>
                                          <p:attrName>style.visibility</p:attrName>
                                        </p:attrNameLst>
                                      </p:cBhvr>
                                      <p:to>
                                        <p:strVal val="visible"/>
                                      </p:to>
                                    </p:set>
                                  </p:childTnLst>
                                </p:cTn>
                              </p:par>
                              <p:par>
                                <p:cTn id="305" presetID="1" presetClass="entr" presetSubtype="0" fill="hold" grpId="0" nodeType="withEffect">
                                  <p:stCondLst>
                                    <p:cond delay="0"/>
                                  </p:stCondLst>
                                  <p:childTnLst>
                                    <p:set>
                                      <p:cBhvr>
                                        <p:cTn id="306" dur="1" fill="hold">
                                          <p:stCondLst>
                                            <p:cond delay="0"/>
                                          </p:stCondLst>
                                        </p:cTn>
                                        <p:tgtEl>
                                          <p:spTgt spid="187"/>
                                        </p:tgtEl>
                                        <p:attrNameLst>
                                          <p:attrName>style.visibility</p:attrName>
                                        </p:attrNameLst>
                                      </p:cBhvr>
                                      <p:to>
                                        <p:strVal val="visible"/>
                                      </p:to>
                                    </p:set>
                                  </p:childTnLst>
                                </p:cTn>
                              </p:par>
                              <p:par>
                                <p:cTn id="307" presetID="1" presetClass="entr" presetSubtype="0" fill="hold" grpId="0" nodeType="withEffect">
                                  <p:stCondLst>
                                    <p:cond delay="0"/>
                                  </p:stCondLst>
                                  <p:childTnLst>
                                    <p:set>
                                      <p:cBhvr>
                                        <p:cTn id="308" dur="1" fill="hold">
                                          <p:stCondLst>
                                            <p:cond delay="0"/>
                                          </p:stCondLst>
                                        </p:cTn>
                                        <p:tgtEl>
                                          <p:spTgt spid="188"/>
                                        </p:tgtEl>
                                        <p:attrNameLst>
                                          <p:attrName>style.visibility</p:attrName>
                                        </p:attrNameLst>
                                      </p:cBhvr>
                                      <p:to>
                                        <p:strVal val="visible"/>
                                      </p:to>
                                    </p:set>
                                  </p:childTnLst>
                                </p:cTn>
                              </p:par>
                              <p:par>
                                <p:cTn id="309" presetID="1" presetClass="entr" presetSubtype="0" fill="hold" grpId="0" nodeType="withEffect">
                                  <p:stCondLst>
                                    <p:cond delay="0"/>
                                  </p:stCondLst>
                                  <p:childTnLst>
                                    <p:set>
                                      <p:cBhvr>
                                        <p:cTn id="310" dur="1" fill="hold">
                                          <p:stCondLst>
                                            <p:cond delay="0"/>
                                          </p:stCondLst>
                                        </p:cTn>
                                        <p:tgtEl>
                                          <p:spTgt spid="189"/>
                                        </p:tgtEl>
                                        <p:attrNameLst>
                                          <p:attrName>style.visibility</p:attrName>
                                        </p:attrNameLst>
                                      </p:cBhvr>
                                      <p:to>
                                        <p:strVal val="visible"/>
                                      </p:to>
                                    </p:set>
                                  </p:childTnLst>
                                </p:cTn>
                              </p:par>
                              <p:par>
                                <p:cTn id="311" presetID="1" presetClass="entr" presetSubtype="0" fill="hold" grpId="0" nodeType="withEffect">
                                  <p:stCondLst>
                                    <p:cond delay="0"/>
                                  </p:stCondLst>
                                  <p:childTnLst>
                                    <p:set>
                                      <p:cBhvr>
                                        <p:cTn id="312" dur="1" fill="hold">
                                          <p:stCondLst>
                                            <p:cond delay="0"/>
                                          </p:stCondLst>
                                        </p:cTn>
                                        <p:tgtEl>
                                          <p:spTgt spid="190"/>
                                        </p:tgtEl>
                                        <p:attrNameLst>
                                          <p:attrName>style.visibility</p:attrName>
                                        </p:attrNameLst>
                                      </p:cBhvr>
                                      <p:to>
                                        <p:strVal val="visible"/>
                                      </p:to>
                                    </p:set>
                                  </p:childTnLst>
                                </p:cTn>
                              </p:par>
                              <p:par>
                                <p:cTn id="313" presetID="1" presetClass="entr" presetSubtype="0" fill="hold" grpId="0" nodeType="withEffect">
                                  <p:stCondLst>
                                    <p:cond delay="0"/>
                                  </p:stCondLst>
                                  <p:childTnLst>
                                    <p:set>
                                      <p:cBhvr>
                                        <p:cTn id="314" dur="1" fill="hold">
                                          <p:stCondLst>
                                            <p:cond delay="0"/>
                                          </p:stCondLst>
                                        </p:cTn>
                                        <p:tgtEl>
                                          <p:spTgt spid="191"/>
                                        </p:tgtEl>
                                        <p:attrNameLst>
                                          <p:attrName>style.visibility</p:attrName>
                                        </p:attrNameLst>
                                      </p:cBhvr>
                                      <p:to>
                                        <p:strVal val="visible"/>
                                      </p:to>
                                    </p:set>
                                  </p:childTnLst>
                                </p:cTn>
                              </p:par>
                              <p:par>
                                <p:cTn id="315" presetID="1" presetClass="entr" presetSubtype="0" fill="hold" grpId="0" nodeType="withEffect">
                                  <p:stCondLst>
                                    <p:cond delay="0"/>
                                  </p:stCondLst>
                                  <p:childTnLst>
                                    <p:set>
                                      <p:cBhvr>
                                        <p:cTn id="316" dur="1" fill="hold">
                                          <p:stCondLst>
                                            <p:cond delay="0"/>
                                          </p:stCondLst>
                                        </p:cTn>
                                        <p:tgtEl>
                                          <p:spTgt spid="192"/>
                                        </p:tgtEl>
                                        <p:attrNameLst>
                                          <p:attrName>style.visibility</p:attrName>
                                        </p:attrNameLst>
                                      </p:cBhvr>
                                      <p:to>
                                        <p:strVal val="visible"/>
                                      </p:to>
                                    </p:set>
                                  </p:childTnLst>
                                </p:cTn>
                              </p:par>
                              <p:par>
                                <p:cTn id="317" presetID="1" presetClass="entr" presetSubtype="0" fill="hold" grpId="0" nodeType="withEffect">
                                  <p:stCondLst>
                                    <p:cond delay="0"/>
                                  </p:stCondLst>
                                  <p:childTnLst>
                                    <p:set>
                                      <p:cBhvr>
                                        <p:cTn id="318" dur="1" fill="hold">
                                          <p:stCondLst>
                                            <p:cond delay="0"/>
                                          </p:stCondLst>
                                        </p:cTn>
                                        <p:tgtEl>
                                          <p:spTgt spid="193"/>
                                        </p:tgtEl>
                                        <p:attrNameLst>
                                          <p:attrName>style.visibility</p:attrName>
                                        </p:attrNameLst>
                                      </p:cBhvr>
                                      <p:to>
                                        <p:strVal val="visible"/>
                                      </p:to>
                                    </p:set>
                                  </p:childTnLst>
                                </p:cTn>
                              </p:par>
                              <p:par>
                                <p:cTn id="319" presetID="1" presetClass="entr" presetSubtype="0" fill="hold" grpId="0" nodeType="withEffect">
                                  <p:stCondLst>
                                    <p:cond delay="0"/>
                                  </p:stCondLst>
                                  <p:childTnLst>
                                    <p:set>
                                      <p:cBhvr>
                                        <p:cTn id="320" dur="1" fill="hold">
                                          <p:stCondLst>
                                            <p:cond delay="0"/>
                                          </p:stCondLst>
                                        </p:cTn>
                                        <p:tgtEl>
                                          <p:spTgt spid="194"/>
                                        </p:tgtEl>
                                        <p:attrNameLst>
                                          <p:attrName>style.visibility</p:attrName>
                                        </p:attrNameLst>
                                      </p:cBhvr>
                                      <p:to>
                                        <p:strVal val="visible"/>
                                      </p:to>
                                    </p:set>
                                  </p:childTnLst>
                                </p:cTn>
                              </p:par>
                              <p:par>
                                <p:cTn id="321" presetID="1" presetClass="entr" presetSubtype="0" fill="hold" grpId="0" nodeType="withEffect">
                                  <p:stCondLst>
                                    <p:cond delay="0"/>
                                  </p:stCondLst>
                                  <p:childTnLst>
                                    <p:set>
                                      <p:cBhvr>
                                        <p:cTn id="322" dur="1" fill="hold">
                                          <p:stCondLst>
                                            <p:cond delay="0"/>
                                          </p:stCondLst>
                                        </p:cTn>
                                        <p:tgtEl>
                                          <p:spTgt spid="195"/>
                                        </p:tgtEl>
                                        <p:attrNameLst>
                                          <p:attrName>style.visibility</p:attrName>
                                        </p:attrNameLst>
                                      </p:cBhvr>
                                      <p:to>
                                        <p:strVal val="visible"/>
                                      </p:to>
                                    </p:set>
                                  </p:childTnLst>
                                </p:cTn>
                              </p:par>
                              <p:par>
                                <p:cTn id="323" presetID="1" presetClass="entr" presetSubtype="0" fill="hold" grpId="0" nodeType="withEffect">
                                  <p:stCondLst>
                                    <p:cond delay="0"/>
                                  </p:stCondLst>
                                  <p:childTnLst>
                                    <p:set>
                                      <p:cBhvr>
                                        <p:cTn id="324" dur="1" fill="hold">
                                          <p:stCondLst>
                                            <p:cond delay="0"/>
                                          </p:stCondLst>
                                        </p:cTn>
                                        <p:tgtEl>
                                          <p:spTgt spid="196"/>
                                        </p:tgtEl>
                                        <p:attrNameLst>
                                          <p:attrName>style.visibility</p:attrName>
                                        </p:attrNameLst>
                                      </p:cBhvr>
                                      <p:to>
                                        <p:strVal val="visible"/>
                                      </p:to>
                                    </p:set>
                                  </p:childTnLst>
                                </p:cTn>
                              </p:par>
                              <p:par>
                                <p:cTn id="325" presetID="1" presetClass="entr" presetSubtype="0" fill="hold" grpId="0" nodeType="withEffect">
                                  <p:stCondLst>
                                    <p:cond delay="0"/>
                                  </p:stCondLst>
                                  <p:childTnLst>
                                    <p:set>
                                      <p:cBhvr>
                                        <p:cTn id="326" dur="1" fill="hold">
                                          <p:stCondLst>
                                            <p:cond delay="0"/>
                                          </p:stCondLst>
                                        </p:cTn>
                                        <p:tgtEl>
                                          <p:spTgt spid="197"/>
                                        </p:tgtEl>
                                        <p:attrNameLst>
                                          <p:attrName>style.visibility</p:attrName>
                                        </p:attrNameLst>
                                      </p:cBhvr>
                                      <p:to>
                                        <p:strVal val="visible"/>
                                      </p:to>
                                    </p:set>
                                  </p:childTnLst>
                                </p:cTn>
                              </p:par>
                              <p:par>
                                <p:cTn id="327" presetID="1" presetClass="entr" presetSubtype="0" fill="hold" grpId="0" nodeType="withEffect">
                                  <p:stCondLst>
                                    <p:cond delay="0"/>
                                  </p:stCondLst>
                                  <p:childTnLst>
                                    <p:set>
                                      <p:cBhvr>
                                        <p:cTn id="328" dur="1" fill="hold">
                                          <p:stCondLst>
                                            <p:cond delay="0"/>
                                          </p:stCondLst>
                                        </p:cTn>
                                        <p:tgtEl>
                                          <p:spTgt spid="198"/>
                                        </p:tgtEl>
                                        <p:attrNameLst>
                                          <p:attrName>style.visibility</p:attrName>
                                        </p:attrNameLst>
                                      </p:cBhvr>
                                      <p:to>
                                        <p:strVal val="visible"/>
                                      </p:to>
                                    </p:set>
                                  </p:childTnLst>
                                </p:cTn>
                              </p:par>
                              <p:par>
                                <p:cTn id="329" presetID="1" presetClass="entr" presetSubtype="0" fill="hold" grpId="0" nodeType="withEffect">
                                  <p:stCondLst>
                                    <p:cond delay="0"/>
                                  </p:stCondLst>
                                  <p:childTnLst>
                                    <p:set>
                                      <p:cBhvr>
                                        <p:cTn id="330" dur="1" fill="hold">
                                          <p:stCondLst>
                                            <p:cond delay="0"/>
                                          </p:stCondLst>
                                        </p:cTn>
                                        <p:tgtEl>
                                          <p:spTgt spid="199"/>
                                        </p:tgtEl>
                                        <p:attrNameLst>
                                          <p:attrName>style.visibility</p:attrName>
                                        </p:attrNameLst>
                                      </p:cBhvr>
                                      <p:to>
                                        <p:strVal val="visible"/>
                                      </p:to>
                                    </p:set>
                                  </p:childTnLst>
                                </p:cTn>
                              </p:par>
                              <p:par>
                                <p:cTn id="331" presetID="1" presetClass="entr" presetSubtype="0" fill="hold" grpId="0" nodeType="withEffect">
                                  <p:stCondLst>
                                    <p:cond delay="0"/>
                                  </p:stCondLst>
                                  <p:childTnLst>
                                    <p:set>
                                      <p:cBhvr>
                                        <p:cTn id="332" dur="1" fill="hold">
                                          <p:stCondLst>
                                            <p:cond delay="0"/>
                                          </p:stCondLst>
                                        </p:cTn>
                                        <p:tgtEl>
                                          <p:spTgt spid="200"/>
                                        </p:tgtEl>
                                        <p:attrNameLst>
                                          <p:attrName>style.visibility</p:attrName>
                                        </p:attrNameLst>
                                      </p:cBhvr>
                                      <p:to>
                                        <p:strVal val="visible"/>
                                      </p:to>
                                    </p:set>
                                  </p:childTnLst>
                                </p:cTn>
                              </p:par>
                              <p:par>
                                <p:cTn id="333" presetID="1" presetClass="entr" presetSubtype="0" fill="hold" grpId="0" nodeType="withEffect">
                                  <p:stCondLst>
                                    <p:cond delay="0"/>
                                  </p:stCondLst>
                                  <p:childTnLst>
                                    <p:set>
                                      <p:cBhvr>
                                        <p:cTn id="334" dur="1" fill="hold">
                                          <p:stCondLst>
                                            <p:cond delay="0"/>
                                          </p:stCondLst>
                                        </p:cTn>
                                        <p:tgtEl>
                                          <p:spTgt spid="201"/>
                                        </p:tgtEl>
                                        <p:attrNameLst>
                                          <p:attrName>style.visibility</p:attrName>
                                        </p:attrNameLst>
                                      </p:cBhvr>
                                      <p:to>
                                        <p:strVal val="visible"/>
                                      </p:to>
                                    </p:set>
                                  </p:childTnLst>
                                </p:cTn>
                              </p:par>
                              <p:par>
                                <p:cTn id="335" presetID="1" presetClass="entr" presetSubtype="0" fill="hold" grpId="0" nodeType="withEffect">
                                  <p:stCondLst>
                                    <p:cond delay="0"/>
                                  </p:stCondLst>
                                  <p:childTnLst>
                                    <p:set>
                                      <p:cBhvr>
                                        <p:cTn id="336" dur="1" fill="hold">
                                          <p:stCondLst>
                                            <p:cond delay="0"/>
                                          </p:stCondLst>
                                        </p:cTn>
                                        <p:tgtEl>
                                          <p:spTgt spid="202"/>
                                        </p:tgtEl>
                                        <p:attrNameLst>
                                          <p:attrName>style.visibility</p:attrName>
                                        </p:attrNameLst>
                                      </p:cBhvr>
                                      <p:to>
                                        <p:strVal val="visible"/>
                                      </p:to>
                                    </p:set>
                                  </p:childTnLst>
                                </p:cTn>
                              </p:par>
                              <p:par>
                                <p:cTn id="337" presetID="1" presetClass="entr" presetSubtype="0" fill="hold" grpId="0" nodeType="withEffect">
                                  <p:stCondLst>
                                    <p:cond delay="0"/>
                                  </p:stCondLst>
                                  <p:childTnLst>
                                    <p:set>
                                      <p:cBhvr>
                                        <p:cTn id="338" dur="1" fill="hold">
                                          <p:stCondLst>
                                            <p:cond delay="0"/>
                                          </p:stCondLst>
                                        </p:cTn>
                                        <p:tgtEl>
                                          <p:spTgt spid="203"/>
                                        </p:tgtEl>
                                        <p:attrNameLst>
                                          <p:attrName>style.visibility</p:attrName>
                                        </p:attrNameLst>
                                      </p:cBhvr>
                                      <p:to>
                                        <p:strVal val="visible"/>
                                      </p:to>
                                    </p:set>
                                  </p:childTnLst>
                                </p:cTn>
                              </p:par>
                              <p:par>
                                <p:cTn id="339" presetID="1" presetClass="entr" presetSubtype="0" fill="hold" grpId="0" nodeType="withEffect">
                                  <p:stCondLst>
                                    <p:cond delay="0"/>
                                  </p:stCondLst>
                                  <p:childTnLst>
                                    <p:set>
                                      <p:cBhvr>
                                        <p:cTn id="340" dur="1" fill="hold">
                                          <p:stCondLst>
                                            <p:cond delay="0"/>
                                          </p:stCondLst>
                                        </p:cTn>
                                        <p:tgtEl>
                                          <p:spTgt spid="204"/>
                                        </p:tgtEl>
                                        <p:attrNameLst>
                                          <p:attrName>style.visibility</p:attrName>
                                        </p:attrNameLst>
                                      </p:cBhvr>
                                      <p:to>
                                        <p:strVal val="visible"/>
                                      </p:to>
                                    </p:set>
                                  </p:childTnLst>
                                </p:cTn>
                              </p:par>
                              <p:par>
                                <p:cTn id="341" presetID="1" presetClass="entr" presetSubtype="0" fill="hold" grpId="0" nodeType="withEffect">
                                  <p:stCondLst>
                                    <p:cond delay="0"/>
                                  </p:stCondLst>
                                  <p:childTnLst>
                                    <p:set>
                                      <p:cBhvr>
                                        <p:cTn id="342" dur="1" fill="hold">
                                          <p:stCondLst>
                                            <p:cond delay="0"/>
                                          </p:stCondLst>
                                        </p:cTn>
                                        <p:tgtEl>
                                          <p:spTgt spid="205"/>
                                        </p:tgtEl>
                                        <p:attrNameLst>
                                          <p:attrName>style.visibility</p:attrName>
                                        </p:attrNameLst>
                                      </p:cBhvr>
                                      <p:to>
                                        <p:strVal val="visible"/>
                                      </p:to>
                                    </p:set>
                                  </p:childTnLst>
                                </p:cTn>
                              </p:par>
                              <p:par>
                                <p:cTn id="343" presetID="1" presetClass="entr" presetSubtype="0" fill="hold" grpId="0" nodeType="withEffect">
                                  <p:stCondLst>
                                    <p:cond delay="0"/>
                                  </p:stCondLst>
                                  <p:childTnLst>
                                    <p:set>
                                      <p:cBhvr>
                                        <p:cTn id="344" dur="1" fill="hold">
                                          <p:stCondLst>
                                            <p:cond delay="0"/>
                                          </p:stCondLst>
                                        </p:cTn>
                                        <p:tgtEl>
                                          <p:spTgt spid="206"/>
                                        </p:tgtEl>
                                        <p:attrNameLst>
                                          <p:attrName>style.visibility</p:attrName>
                                        </p:attrNameLst>
                                      </p:cBhvr>
                                      <p:to>
                                        <p:strVal val="visible"/>
                                      </p:to>
                                    </p:set>
                                  </p:childTnLst>
                                </p:cTn>
                              </p:par>
                              <p:par>
                                <p:cTn id="345" presetID="1" presetClass="entr" presetSubtype="0" fill="hold" grpId="0" nodeType="withEffect">
                                  <p:stCondLst>
                                    <p:cond delay="0"/>
                                  </p:stCondLst>
                                  <p:childTnLst>
                                    <p:set>
                                      <p:cBhvr>
                                        <p:cTn id="346" dur="1" fill="hold">
                                          <p:stCondLst>
                                            <p:cond delay="0"/>
                                          </p:stCondLst>
                                        </p:cTn>
                                        <p:tgtEl>
                                          <p:spTgt spid="207"/>
                                        </p:tgtEl>
                                        <p:attrNameLst>
                                          <p:attrName>style.visibility</p:attrName>
                                        </p:attrNameLst>
                                      </p:cBhvr>
                                      <p:to>
                                        <p:strVal val="visible"/>
                                      </p:to>
                                    </p:set>
                                  </p:childTnLst>
                                </p:cTn>
                              </p:par>
                              <p:par>
                                <p:cTn id="347" presetID="1" presetClass="entr" presetSubtype="0" fill="hold" grpId="0" nodeType="withEffect">
                                  <p:stCondLst>
                                    <p:cond delay="0"/>
                                  </p:stCondLst>
                                  <p:childTnLst>
                                    <p:set>
                                      <p:cBhvr>
                                        <p:cTn id="348" dur="1" fill="hold">
                                          <p:stCondLst>
                                            <p:cond delay="0"/>
                                          </p:stCondLst>
                                        </p:cTn>
                                        <p:tgtEl>
                                          <p:spTgt spid="208"/>
                                        </p:tgtEl>
                                        <p:attrNameLst>
                                          <p:attrName>style.visibility</p:attrName>
                                        </p:attrNameLst>
                                      </p:cBhvr>
                                      <p:to>
                                        <p:strVal val="visible"/>
                                      </p:to>
                                    </p:set>
                                  </p:childTnLst>
                                </p:cTn>
                              </p:par>
                              <p:par>
                                <p:cTn id="349" presetID="1" presetClass="entr" presetSubtype="0" fill="hold" grpId="0" nodeType="withEffect">
                                  <p:stCondLst>
                                    <p:cond delay="0"/>
                                  </p:stCondLst>
                                  <p:childTnLst>
                                    <p:set>
                                      <p:cBhvr>
                                        <p:cTn id="350" dur="1" fill="hold">
                                          <p:stCondLst>
                                            <p:cond delay="0"/>
                                          </p:stCondLst>
                                        </p:cTn>
                                        <p:tgtEl>
                                          <p:spTgt spid="209"/>
                                        </p:tgtEl>
                                        <p:attrNameLst>
                                          <p:attrName>style.visibility</p:attrName>
                                        </p:attrNameLst>
                                      </p:cBhvr>
                                      <p:to>
                                        <p:strVal val="visible"/>
                                      </p:to>
                                    </p:set>
                                  </p:childTnLst>
                                </p:cTn>
                              </p:par>
                              <p:par>
                                <p:cTn id="351" presetID="1" presetClass="entr" presetSubtype="0" fill="hold" grpId="0" nodeType="withEffect">
                                  <p:stCondLst>
                                    <p:cond delay="0"/>
                                  </p:stCondLst>
                                  <p:childTnLst>
                                    <p:set>
                                      <p:cBhvr>
                                        <p:cTn id="352" dur="1" fill="hold">
                                          <p:stCondLst>
                                            <p:cond delay="0"/>
                                          </p:stCondLst>
                                        </p:cTn>
                                        <p:tgtEl>
                                          <p:spTgt spid="210"/>
                                        </p:tgtEl>
                                        <p:attrNameLst>
                                          <p:attrName>style.visibility</p:attrName>
                                        </p:attrNameLst>
                                      </p:cBhvr>
                                      <p:to>
                                        <p:strVal val="visible"/>
                                      </p:to>
                                    </p:set>
                                  </p:childTnLst>
                                </p:cTn>
                              </p:par>
                              <p:par>
                                <p:cTn id="353" presetID="1" presetClass="entr" presetSubtype="0" fill="hold" grpId="0" nodeType="withEffect">
                                  <p:stCondLst>
                                    <p:cond delay="0"/>
                                  </p:stCondLst>
                                  <p:childTnLst>
                                    <p:set>
                                      <p:cBhvr>
                                        <p:cTn id="354" dur="1" fill="hold">
                                          <p:stCondLst>
                                            <p:cond delay="0"/>
                                          </p:stCondLst>
                                        </p:cTn>
                                        <p:tgtEl>
                                          <p:spTgt spid="211"/>
                                        </p:tgtEl>
                                        <p:attrNameLst>
                                          <p:attrName>style.visibility</p:attrName>
                                        </p:attrNameLst>
                                      </p:cBhvr>
                                      <p:to>
                                        <p:strVal val="visible"/>
                                      </p:to>
                                    </p:set>
                                  </p:childTnLst>
                                </p:cTn>
                              </p:par>
                              <p:par>
                                <p:cTn id="355" presetID="1" presetClass="entr" presetSubtype="0" fill="hold" grpId="0" nodeType="withEffect">
                                  <p:stCondLst>
                                    <p:cond delay="0"/>
                                  </p:stCondLst>
                                  <p:childTnLst>
                                    <p:set>
                                      <p:cBhvr>
                                        <p:cTn id="356" dur="1" fill="hold">
                                          <p:stCondLst>
                                            <p:cond delay="0"/>
                                          </p:stCondLst>
                                        </p:cTn>
                                        <p:tgtEl>
                                          <p:spTgt spid="212"/>
                                        </p:tgtEl>
                                        <p:attrNameLst>
                                          <p:attrName>style.visibility</p:attrName>
                                        </p:attrNameLst>
                                      </p:cBhvr>
                                      <p:to>
                                        <p:strVal val="visible"/>
                                      </p:to>
                                    </p:set>
                                  </p:childTnLst>
                                </p:cTn>
                              </p:par>
                              <p:par>
                                <p:cTn id="357" presetID="1" presetClass="entr" presetSubtype="0" fill="hold" grpId="0" nodeType="withEffect">
                                  <p:stCondLst>
                                    <p:cond delay="0"/>
                                  </p:stCondLst>
                                  <p:childTnLst>
                                    <p:set>
                                      <p:cBhvr>
                                        <p:cTn id="358" dur="1" fill="hold">
                                          <p:stCondLst>
                                            <p:cond delay="0"/>
                                          </p:stCondLst>
                                        </p:cTn>
                                        <p:tgtEl>
                                          <p:spTgt spid="213"/>
                                        </p:tgtEl>
                                        <p:attrNameLst>
                                          <p:attrName>style.visibility</p:attrName>
                                        </p:attrNameLst>
                                      </p:cBhvr>
                                      <p:to>
                                        <p:strVal val="visible"/>
                                      </p:to>
                                    </p:set>
                                  </p:childTnLst>
                                </p:cTn>
                              </p:par>
                              <p:par>
                                <p:cTn id="359" presetID="1" presetClass="entr" presetSubtype="0" fill="hold" grpId="0" nodeType="withEffect">
                                  <p:stCondLst>
                                    <p:cond delay="0"/>
                                  </p:stCondLst>
                                  <p:childTnLst>
                                    <p:set>
                                      <p:cBhvr>
                                        <p:cTn id="360" dur="1" fill="hold">
                                          <p:stCondLst>
                                            <p:cond delay="0"/>
                                          </p:stCondLst>
                                        </p:cTn>
                                        <p:tgtEl>
                                          <p:spTgt spid="214"/>
                                        </p:tgtEl>
                                        <p:attrNameLst>
                                          <p:attrName>style.visibility</p:attrName>
                                        </p:attrNameLst>
                                      </p:cBhvr>
                                      <p:to>
                                        <p:strVal val="visible"/>
                                      </p:to>
                                    </p:set>
                                  </p:childTnLst>
                                </p:cTn>
                              </p:par>
                              <p:par>
                                <p:cTn id="361" presetID="1" presetClass="entr" presetSubtype="0" fill="hold" grpId="0" nodeType="withEffect">
                                  <p:stCondLst>
                                    <p:cond delay="0"/>
                                  </p:stCondLst>
                                  <p:childTnLst>
                                    <p:set>
                                      <p:cBhvr>
                                        <p:cTn id="362" dur="1" fill="hold">
                                          <p:stCondLst>
                                            <p:cond delay="0"/>
                                          </p:stCondLst>
                                        </p:cTn>
                                        <p:tgtEl>
                                          <p:spTgt spid="215"/>
                                        </p:tgtEl>
                                        <p:attrNameLst>
                                          <p:attrName>style.visibility</p:attrName>
                                        </p:attrNameLst>
                                      </p:cBhvr>
                                      <p:to>
                                        <p:strVal val="visible"/>
                                      </p:to>
                                    </p:set>
                                  </p:childTnLst>
                                </p:cTn>
                              </p:par>
                              <p:par>
                                <p:cTn id="363" presetID="1" presetClass="entr" presetSubtype="0" fill="hold" grpId="0" nodeType="withEffect">
                                  <p:stCondLst>
                                    <p:cond delay="0"/>
                                  </p:stCondLst>
                                  <p:childTnLst>
                                    <p:set>
                                      <p:cBhvr>
                                        <p:cTn id="364" dur="1" fill="hold">
                                          <p:stCondLst>
                                            <p:cond delay="0"/>
                                          </p:stCondLst>
                                        </p:cTn>
                                        <p:tgtEl>
                                          <p:spTgt spid="216"/>
                                        </p:tgtEl>
                                        <p:attrNameLst>
                                          <p:attrName>style.visibility</p:attrName>
                                        </p:attrNameLst>
                                      </p:cBhvr>
                                      <p:to>
                                        <p:strVal val="visible"/>
                                      </p:to>
                                    </p:set>
                                  </p:childTnLst>
                                </p:cTn>
                              </p:par>
                              <p:par>
                                <p:cTn id="365" presetID="1" presetClass="entr" presetSubtype="0" fill="hold" grpId="0" nodeType="withEffect">
                                  <p:stCondLst>
                                    <p:cond delay="0"/>
                                  </p:stCondLst>
                                  <p:childTnLst>
                                    <p:set>
                                      <p:cBhvr>
                                        <p:cTn id="366" dur="1" fill="hold">
                                          <p:stCondLst>
                                            <p:cond delay="0"/>
                                          </p:stCondLst>
                                        </p:cTn>
                                        <p:tgtEl>
                                          <p:spTgt spid="217"/>
                                        </p:tgtEl>
                                        <p:attrNameLst>
                                          <p:attrName>style.visibility</p:attrName>
                                        </p:attrNameLst>
                                      </p:cBhvr>
                                      <p:to>
                                        <p:strVal val="visible"/>
                                      </p:to>
                                    </p:set>
                                  </p:childTnLst>
                                </p:cTn>
                              </p:par>
                              <p:par>
                                <p:cTn id="367" presetID="1" presetClass="entr" presetSubtype="0" fill="hold" grpId="0" nodeType="withEffect">
                                  <p:stCondLst>
                                    <p:cond delay="0"/>
                                  </p:stCondLst>
                                  <p:childTnLst>
                                    <p:set>
                                      <p:cBhvr>
                                        <p:cTn id="368" dur="1" fill="hold">
                                          <p:stCondLst>
                                            <p:cond delay="0"/>
                                          </p:stCondLst>
                                        </p:cTn>
                                        <p:tgtEl>
                                          <p:spTgt spid="218"/>
                                        </p:tgtEl>
                                        <p:attrNameLst>
                                          <p:attrName>style.visibility</p:attrName>
                                        </p:attrNameLst>
                                      </p:cBhvr>
                                      <p:to>
                                        <p:strVal val="visible"/>
                                      </p:to>
                                    </p:set>
                                  </p:childTnLst>
                                </p:cTn>
                              </p:par>
                              <p:par>
                                <p:cTn id="369" presetID="1" presetClass="entr" presetSubtype="0" fill="hold" grpId="0" nodeType="withEffect">
                                  <p:stCondLst>
                                    <p:cond delay="0"/>
                                  </p:stCondLst>
                                  <p:childTnLst>
                                    <p:set>
                                      <p:cBhvr>
                                        <p:cTn id="370" dur="1" fill="hold">
                                          <p:stCondLst>
                                            <p:cond delay="0"/>
                                          </p:stCondLst>
                                        </p:cTn>
                                        <p:tgtEl>
                                          <p:spTgt spid="219"/>
                                        </p:tgtEl>
                                        <p:attrNameLst>
                                          <p:attrName>style.visibility</p:attrName>
                                        </p:attrNameLst>
                                      </p:cBhvr>
                                      <p:to>
                                        <p:strVal val="visible"/>
                                      </p:to>
                                    </p:set>
                                  </p:childTnLst>
                                </p:cTn>
                              </p:par>
                              <p:par>
                                <p:cTn id="371" presetID="1" presetClass="entr" presetSubtype="0" fill="hold" grpId="0" nodeType="withEffect">
                                  <p:stCondLst>
                                    <p:cond delay="0"/>
                                  </p:stCondLst>
                                  <p:childTnLst>
                                    <p:set>
                                      <p:cBhvr>
                                        <p:cTn id="372" dur="1" fill="hold">
                                          <p:stCondLst>
                                            <p:cond delay="0"/>
                                          </p:stCondLst>
                                        </p:cTn>
                                        <p:tgtEl>
                                          <p:spTgt spid="220"/>
                                        </p:tgtEl>
                                        <p:attrNameLst>
                                          <p:attrName>style.visibility</p:attrName>
                                        </p:attrNameLst>
                                      </p:cBhvr>
                                      <p:to>
                                        <p:strVal val="visible"/>
                                      </p:to>
                                    </p:set>
                                  </p:childTnLst>
                                </p:cTn>
                              </p:par>
                              <p:par>
                                <p:cTn id="373" presetID="1" presetClass="entr" presetSubtype="0" fill="hold" grpId="0" nodeType="withEffect">
                                  <p:stCondLst>
                                    <p:cond delay="0"/>
                                  </p:stCondLst>
                                  <p:childTnLst>
                                    <p:set>
                                      <p:cBhvr>
                                        <p:cTn id="374" dur="1" fill="hold">
                                          <p:stCondLst>
                                            <p:cond delay="0"/>
                                          </p:stCondLst>
                                        </p:cTn>
                                        <p:tgtEl>
                                          <p:spTgt spid="221"/>
                                        </p:tgtEl>
                                        <p:attrNameLst>
                                          <p:attrName>style.visibility</p:attrName>
                                        </p:attrNameLst>
                                      </p:cBhvr>
                                      <p:to>
                                        <p:strVal val="visible"/>
                                      </p:to>
                                    </p:set>
                                  </p:childTnLst>
                                </p:cTn>
                              </p:par>
                              <p:par>
                                <p:cTn id="375" presetID="1" presetClass="entr" presetSubtype="0" fill="hold" grpId="0" nodeType="withEffect">
                                  <p:stCondLst>
                                    <p:cond delay="0"/>
                                  </p:stCondLst>
                                  <p:childTnLst>
                                    <p:set>
                                      <p:cBhvr>
                                        <p:cTn id="376" dur="1" fill="hold">
                                          <p:stCondLst>
                                            <p:cond delay="0"/>
                                          </p:stCondLst>
                                        </p:cTn>
                                        <p:tgtEl>
                                          <p:spTgt spid="222"/>
                                        </p:tgtEl>
                                        <p:attrNameLst>
                                          <p:attrName>style.visibility</p:attrName>
                                        </p:attrNameLst>
                                      </p:cBhvr>
                                      <p:to>
                                        <p:strVal val="visible"/>
                                      </p:to>
                                    </p:set>
                                  </p:childTnLst>
                                </p:cTn>
                              </p:par>
                              <p:par>
                                <p:cTn id="377" presetID="1" presetClass="entr" presetSubtype="0" fill="hold" grpId="0" nodeType="withEffect">
                                  <p:stCondLst>
                                    <p:cond delay="0"/>
                                  </p:stCondLst>
                                  <p:childTnLst>
                                    <p:set>
                                      <p:cBhvr>
                                        <p:cTn id="378" dur="1" fill="hold">
                                          <p:stCondLst>
                                            <p:cond delay="0"/>
                                          </p:stCondLst>
                                        </p:cTn>
                                        <p:tgtEl>
                                          <p:spTgt spid="223"/>
                                        </p:tgtEl>
                                        <p:attrNameLst>
                                          <p:attrName>style.visibility</p:attrName>
                                        </p:attrNameLst>
                                      </p:cBhvr>
                                      <p:to>
                                        <p:strVal val="visible"/>
                                      </p:to>
                                    </p:set>
                                  </p:childTnLst>
                                </p:cTn>
                              </p:par>
                              <p:par>
                                <p:cTn id="379" presetID="1" presetClass="entr" presetSubtype="0" fill="hold" grpId="0" nodeType="withEffect">
                                  <p:stCondLst>
                                    <p:cond delay="0"/>
                                  </p:stCondLst>
                                  <p:childTnLst>
                                    <p:set>
                                      <p:cBhvr>
                                        <p:cTn id="380" dur="1" fill="hold">
                                          <p:stCondLst>
                                            <p:cond delay="0"/>
                                          </p:stCondLst>
                                        </p:cTn>
                                        <p:tgtEl>
                                          <p:spTgt spid="224"/>
                                        </p:tgtEl>
                                        <p:attrNameLst>
                                          <p:attrName>style.visibility</p:attrName>
                                        </p:attrNameLst>
                                      </p:cBhvr>
                                      <p:to>
                                        <p:strVal val="visible"/>
                                      </p:to>
                                    </p:set>
                                  </p:childTnLst>
                                </p:cTn>
                              </p:par>
                              <p:par>
                                <p:cTn id="381" presetID="1" presetClass="entr" presetSubtype="0" fill="hold" grpId="0" nodeType="withEffect">
                                  <p:stCondLst>
                                    <p:cond delay="0"/>
                                  </p:stCondLst>
                                  <p:childTnLst>
                                    <p:set>
                                      <p:cBhvr>
                                        <p:cTn id="382" dur="1" fill="hold">
                                          <p:stCondLst>
                                            <p:cond delay="0"/>
                                          </p:stCondLst>
                                        </p:cTn>
                                        <p:tgtEl>
                                          <p:spTgt spid="225"/>
                                        </p:tgtEl>
                                        <p:attrNameLst>
                                          <p:attrName>style.visibility</p:attrName>
                                        </p:attrNameLst>
                                      </p:cBhvr>
                                      <p:to>
                                        <p:strVal val="visible"/>
                                      </p:to>
                                    </p:set>
                                  </p:childTnLst>
                                </p:cTn>
                              </p:par>
                              <p:par>
                                <p:cTn id="383" presetID="1" presetClass="entr" presetSubtype="0" fill="hold" grpId="0" nodeType="withEffect">
                                  <p:stCondLst>
                                    <p:cond delay="0"/>
                                  </p:stCondLst>
                                  <p:childTnLst>
                                    <p:set>
                                      <p:cBhvr>
                                        <p:cTn id="384" dur="1" fill="hold">
                                          <p:stCondLst>
                                            <p:cond delay="0"/>
                                          </p:stCondLst>
                                        </p:cTn>
                                        <p:tgtEl>
                                          <p:spTgt spid="226"/>
                                        </p:tgtEl>
                                        <p:attrNameLst>
                                          <p:attrName>style.visibility</p:attrName>
                                        </p:attrNameLst>
                                      </p:cBhvr>
                                      <p:to>
                                        <p:strVal val="visible"/>
                                      </p:to>
                                    </p:set>
                                  </p:childTnLst>
                                </p:cTn>
                              </p:par>
                              <p:par>
                                <p:cTn id="385" presetID="1" presetClass="entr" presetSubtype="0" fill="hold" grpId="0" nodeType="withEffect">
                                  <p:stCondLst>
                                    <p:cond delay="0"/>
                                  </p:stCondLst>
                                  <p:childTnLst>
                                    <p:set>
                                      <p:cBhvr>
                                        <p:cTn id="386" dur="1" fill="hold">
                                          <p:stCondLst>
                                            <p:cond delay="0"/>
                                          </p:stCondLst>
                                        </p:cTn>
                                        <p:tgtEl>
                                          <p:spTgt spid="227"/>
                                        </p:tgtEl>
                                        <p:attrNameLst>
                                          <p:attrName>style.visibility</p:attrName>
                                        </p:attrNameLst>
                                      </p:cBhvr>
                                      <p:to>
                                        <p:strVal val="visible"/>
                                      </p:to>
                                    </p:set>
                                  </p:childTnLst>
                                </p:cTn>
                              </p:par>
                              <p:par>
                                <p:cTn id="387" presetID="1" presetClass="entr" presetSubtype="0" fill="hold" grpId="0" nodeType="withEffect">
                                  <p:stCondLst>
                                    <p:cond delay="0"/>
                                  </p:stCondLst>
                                  <p:childTnLst>
                                    <p:set>
                                      <p:cBhvr>
                                        <p:cTn id="388" dur="1" fill="hold">
                                          <p:stCondLst>
                                            <p:cond delay="0"/>
                                          </p:stCondLst>
                                        </p:cTn>
                                        <p:tgtEl>
                                          <p:spTgt spid="228"/>
                                        </p:tgtEl>
                                        <p:attrNameLst>
                                          <p:attrName>style.visibility</p:attrName>
                                        </p:attrNameLst>
                                      </p:cBhvr>
                                      <p:to>
                                        <p:strVal val="visible"/>
                                      </p:to>
                                    </p:set>
                                  </p:childTnLst>
                                </p:cTn>
                              </p:par>
                              <p:par>
                                <p:cTn id="389" presetID="1" presetClass="entr" presetSubtype="0" fill="hold" grpId="0" nodeType="withEffect">
                                  <p:stCondLst>
                                    <p:cond delay="0"/>
                                  </p:stCondLst>
                                  <p:childTnLst>
                                    <p:set>
                                      <p:cBhvr>
                                        <p:cTn id="390" dur="1" fill="hold">
                                          <p:stCondLst>
                                            <p:cond delay="0"/>
                                          </p:stCondLst>
                                        </p:cTn>
                                        <p:tgtEl>
                                          <p:spTgt spid="229"/>
                                        </p:tgtEl>
                                        <p:attrNameLst>
                                          <p:attrName>style.visibility</p:attrName>
                                        </p:attrNameLst>
                                      </p:cBhvr>
                                      <p:to>
                                        <p:strVal val="visible"/>
                                      </p:to>
                                    </p:set>
                                  </p:childTnLst>
                                </p:cTn>
                              </p:par>
                              <p:par>
                                <p:cTn id="391" presetID="1" presetClass="entr" presetSubtype="0" fill="hold" grpId="0" nodeType="withEffect">
                                  <p:stCondLst>
                                    <p:cond delay="0"/>
                                  </p:stCondLst>
                                  <p:childTnLst>
                                    <p:set>
                                      <p:cBhvr>
                                        <p:cTn id="392" dur="1" fill="hold">
                                          <p:stCondLst>
                                            <p:cond delay="0"/>
                                          </p:stCondLst>
                                        </p:cTn>
                                        <p:tgtEl>
                                          <p:spTgt spid="230"/>
                                        </p:tgtEl>
                                        <p:attrNameLst>
                                          <p:attrName>style.visibility</p:attrName>
                                        </p:attrNameLst>
                                      </p:cBhvr>
                                      <p:to>
                                        <p:strVal val="visible"/>
                                      </p:to>
                                    </p:set>
                                  </p:childTnLst>
                                </p:cTn>
                              </p:par>
                              <p:par>
                                <p:cTn id="393" presetID="1" presetClass="entr" presetSubtype="0" fill="hold" grpId="0" nodeType="withEffect">
                                  <p:stCondLst>
                                    <p:cond delay="0"/>
                                  </p:stCondLst>
                                  <p:childTnLst>
                                    <p:set>
                                      <p:cBhvr>
                                        <p:cTn id="394" dur="1" fill="hold">
                                          <p:stCondLst>
                                            <p:cond delay="0"/>
                                          </p:stCondLst>
                                        </p:cTn>
                                        <p:tgtEl>
                                          <p:spTgt spid="2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30" grpId="0" animBg="1"/>
      <p:bldP spid="31"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4" grpId="0" animBg="1"/>
      <p:bldP spid="75"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1"/>
          <p:cNvSpPr txBox="1">
            <a:spLocks noChangeArrowheads="1"/>
          </p:cNvSpPr>
          <p:nvPr/>
        </p:nvSpPr>
        <p:spPr bwMode="auto">
          <a:xfrm>
            <a:off x="590550" y="609600"/>
            <a:ext cx="7924800" cy="457200"/>
          </a:xfrm>
          <a:prstGeom prst="rect">
            <a:avLst/>
          </a:prstGeom>
          <a:noFill/>
          <a:ln w="9525">
            <a:noFill/>
            <a:miter lim="800000"/>
            <a:headEnd/>
            <a:tailEnd/>
          </a:ln>
        </p:spPr>
        <p:txBody>
          <a:bodyPr>
            <a:spAutoFit/>
          </a:bodyPr>
          <a:lstStyle/>
          <a:p>
            <a:pPr algn="ctr" eaLnBrk="0" hangingPunct="0">
              <a:spcBef>
                <a:spcPct val="50000"/>
              </a:spcBef>
            </a:pPr>
            <a:r>
              <a:rPr lang="en-US" sz="2400" b="1" dirty="0">
                <a:latin typeface="Corbel" pitchFamily="34" charset="0"/>
              </a:rPr>
              <a:t>Simulate how molecules move</a:t>
            </a:r>
          </a:p>
        </p:txBody>
      </p:sp>
      <p:sp>
        <p:nvSpPr>
          <p:cNvPr id="20482" name="Text Box 4"/>
          <p:cNvSpPr txBox="1">
            <a:spLocks noChangeArrowheads="1"/>
          </p:cNvSpPr>
          <p:nvPr/>
        </p:nvSpPr>
        <p:spPr bwMode="auto">
          <a:xfrm>
            <a:off x="0" y="152400"/>
            <a:ext cx="9144000" cy="579438"/>
          </a:xfrm>
          <a:prstGeom prst="rect">
            <a:avLst/>
          </a:prstGeom>
          <a:noFill/>
          <a:ln w="9525">
            <a:noFill/>
            <a:miter lim="800000"/>
            <a:headEnd/>
            <a:tailEnd/>
          </a:ln>
        </p:spPr>
        <p:txBody>
          <a:bodyPr>
            <a:spAutoFit/>
          </a:bodyPr>
          <a:lstStyle/>
          <a:p>
            <a:pPr algn="ctr" eaLnBrk="0" hangingPunct="0">
              <a:spcBef>
                <a:spcPct val="50000"/>
              </a:spcBef>
            </a:pPr>
            <a:r>
              <a:rPr lang="en-US" sz="3200" b="1" dirty="0">
                <a:latin typeface="Corbel" pitchFamily="34" charset="0"/>
              </a:rPr>
              <a:t> Molecular dynamics simulations</a:t>
            </a:r>
          </a:p>
        </p:txBody>
      </p:sp>
      <p:cxnSp>
        <p:nvCxnSpPr>
          <p:cNvPr id="6" name="Straight Connector 5"/>
          <p:cNvCxnSpPr/>
          <p:nvPr/>
        </p:nvCxnSpPr>
        <p:spPr>
          <a:xfrm>
            <a:off x="3611563" y="625475"/>
            <a:ext cx="1690687"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pic>
        <p:nvPicPr>
          <p:cNvPr id="19460" name="Picture 1" descr="race-car-0.jpeg"/>
          <p:cNvPicPr>
            <a:picLocks noChangeAspect="1"/>
          </p:cNvPicPr>
          <p:nvPr/>
        </p:nvPicPr>
        <p:blipFill>
          <a:blip r:embed="rId3"/>
          <a:srcRect t="38699" b="31844"/>
          <a:stretch>
            <a:fillRect/>
          </a:stretch>
        </p:blipFill>
        <p:spPr bwMode="auto">
          <a:xfrm>
            <a:off x="458788" y="2122488"/>
            <a:ext cx="922337" cy="273050"/>
          </a:xfrm>
          <a:prstGeom prst="rect">
            <a:avLst/>
          </a:prstGeom>
          <a:noFill/>
          <a:ln w="9525">
            <a:noFill/>
            <a:miter lim="800000"/>
            <a:headEnd/>
            <a:tailEnd/>
          </a:ln>
        </p:spPr>
      </p:pic>
      <p:sp>
        <p:nvSpPr>
          <p:cNvPr id="19461" name="TextBox 21"/>
          <p:cNvSpPr txBox="1">
            <a:spLocks noChangeArrowheads="1"/>
          </p:cNvSpPr>
          <p:nvPr/>
        </p:nvSpPr>
        <p:spPr bwMode="auto">
          <a:xfrm>
            <a:off x="1154113" y="1585913"/>
            <a:ext cx="614362" cy="307975"/>
          </a:xfrm>
          <a:prstGeom prst="rect">
            <a:avLst/>
          </a:prstGeom>
          <a:noFill/>
          <a:ln w="9525">
            <a:noFill/>
            <a:miter lim="800000"/>
            <a:headEnd/>
            <a:tailEnd/>
          </a:ln>
        </p:spPr>
        <p:txBody>
          <a:bodyPr>
            <a:spAutoFit/>
          </a:bodyPr>
          <a:lstStyle/>
          <a:p>
            <a:pPr algn="ctr"/>
            <a:r>
              <a:rPr lang="en-US" sz="1400" dirty="0" smtClean="0"/>
              <a:t>km</a:t>
            </a:r>
            <a:endParaRPr lang="en-US" sz="1400" dirty="0"/>
          </a:p>
        </p:txBody>
      </p:sp>
      <p:sp>
        <p:nvSpPr>
          <p:cNvPr id="19462" name="TextBox 22"/>
          <p:cNvSpPr txBox="1">
            <a:spLocks noChangeArrowheads="1"/>
          </p:cNvSpPr>
          <p:nvPr/>
        </p:nvSpPr>
        <p:spPr bwMode="auto">
          <a:xfrm>
            <a:off x="1154113" y="1798638"/>
            <a:ext cx="614362" cy="307975"/>
          </a:xfrm>
          <a:prstGeom prst="rect">
            <a:avLst/>
          </a:prstGeom>
          <a:noFill/>
          <a:ln w="9525">
            <a:noFill/>
            <a:miter lim="800000"/>
            <a:headEnd/>
            <a:tailEnd/>
          </a:ln>
        </p:spPr>
        <p:txBody>
          <a:bodyPr>
            <a:spAutoFit/>
          </a:bodyPr>
          <a:lstStyle/>
          <a:p>
            <a:pPr algn="ctr"/>
            <a:r>
              <a:rPr lang="en-US" sz="1400"/>
              <a:t>hr</a:t>
            </a:r>
          </a:p>
        </p:txBody>
      </p:sp>
      <p:sp>
        <p:nvSpPr>
          <p:cNvPr id="10" name="TextBox 23"/>
          <p:cNvSpPr txBox="1">
            <a:spLocks noChangeArrowheads="1"/>
          </p:cNvSpPr>
          <p:nvPr/>
        </p:nvSpPr>
        <p:spPr bwMode="auto">
          <a:xfrm>
            <a:off x="309563" y="1671638"/>
            <a:ext cx="576262" cy="306387"/>
          </a:xfrm>
          <a:prstGeom prst="rect">
            <a:avLst/>
          </a:prstGeom>
          <a:noFill/>
          <a:ln w="9525">
            <a:noFill/>
            <a:miter lim="800000"/>
            <a:headEnd/>
            <a:tailEnd/>
          </a:ln>
        </p:spPr>
        <p:txBody>
          <a:bodyPr>
            <a:spAutoFit/>
          </a:bodyPr>
          <a:lstStyle/>
          <a:p>
            <a:r>
              <a:rPr lang="en-US" sz="1400" i="1" dirty="0"/>
              <a:t>v</a:t>
            </a:r>
            <a:r>
              <a:rPr lang="en-US" sz="800" i="1" dirty="0"/>
              <a:t> </a:t>
            </a:r>
            <a:r>
              <a:rPr lang="en-US" sz="1400" dirty="0"/>
              <a:t>(0)</a:t>
            </a:r>
          </a:p>
        </p:txBody>
      </p:sp>
      <p:sp>
        <p:nvSpPr>
          <p:cNvPr id="11" name="TextBox 4"/>
          <p:cNvSpPr txBox="1">
            <a:spLocks noChangeArrowheads="1"/>
          </p:cNvSpPr>
          <p:nvPr/>
        </p:nvSpPr>
        <p:spPr bwMode="auto">
          <a:xfrm>
            <a:off x="693738" y="3482975"/>
            <a:ext cx="306387" cy="307975"/>
          </a:xfrm>
          <a:prstGeom prst="rect">
            <a:avLst/>
          </a:prstGeom>
          <a:noFill/>
          <a:ln w="9525">
            <a:noFill/>
            <a:miter lim="800000"/>
            <a:headEnd/>
            <a:tailEnd/>
          </a:ln>
        </p:spPr>
        <p:txBody>
          <a:bodyPr>
            <a:spAutoFit/>
          </a:bodyPr>
          <a:lstStyle/>
          <a:p>
            <a:r>
              <a:rPr lang="en-US" sz="1400"/>
              <a:t>= </a:t>
            </a:r>
          </a:p>
        </p:txBody>
      </p:sp>
      <p:cxnSp>
        <p:nvCxnSpPr>
          <p:cNvPr id="12" name="Straight Connector 11"/>
          <p:cNvCxnSpPr/>
          <p:nvPr/>
        </p:nvCxnSpPr>
        <p:spPr>
          <a:xfrm>
            <a:off x="1303338" y="1858963"/>
            <a:ext cx="315912"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466" name="TextBox 33"/>
          <p:cNvSpPr txBox="1">
            <a:spLocks noChangeArrowheads="1"/>
          </p:cNvSpPr>
          <p:nvPr/>
        </p:nvSpPr>
        <p:spPr bwMode="auto">
          <a:xfrm>
            <a:off x="694433" y="1666875"/>
            <a:ext cx="766762" cy="307975"/>
          </a:xfrm>
          <a:prstGeom prst="rect">
            <a:avLst/>
          </a:prstGeom>
          <a:noFill/>
          <a:ln w="9525">
            <a:noFill/>
            <a:miter lim="800000"/>
            <a:headEnd/>
            <a:tailEnd/>
          </a:ln>
        </p:spPr>
        <p:txBody>
          <a:bodyPr>
            <a:spAutoFit/>
          </a:bodyPr>
          <a:lstStyle/>
          <a:p>
            <a:r>
              <a:rPr lang="en-US" sz="1400" dirty="0" smtClean="0">
                <a:solidFill>
                  <a:schemeClr val="bg1"/>
                </a:solidFill>
              </a:rPr>
              <a:t>=</a:t>
            </a:r>
            <a:r>
              <a:rPr lang="en-US" sz="800" dirty="0" smtClean="0">
                <a:solidFill>
                  <a:schemeClr val="bg1"/>
                </a:solidFill>
              </a:rPr>
              <a:t> </a:t>
            </a:r>
            <a:r>
              <a:rPr lang="en-US" sz="1400" dirty="0" smtClean="0"/>
              <a:t>100</a:t>
            </a:r>
            <a:endParaRPr lang="en-US" sz="1400" dirty="0"/>
          </a:p>
        </p:txBody>
      </p:sp>
      <p:sp>
        <p:nvSpPr>
          <p:cNvPr id="14" name="TextBox 34"/>
          <p:cNvSpPr txBox="1">
            <a:spLocks noChangeArrowheads="1"/>
          </p:cNvSpPr>
          <p:nvPr/>
        </p:nvSpPr>
        <p:spPr bwMode="auto">
          <a:xfrm>
            <a:off x="693738" y="2868613"/>
            <a:ext cx="1228725" cy="307975"/>
          </a:xfrm>
          <a:prstGeom prst="rect">
            <a:avLst/>
          </a:prstGeom>
          <a:noFill/>
          <a:ln w="9525">
            <a:noFill/>
            <a:miter lim="800000"/>
            <a:headEnd/>
            <a:tailEnd/>
          </a:ln>
        </p:spPr>
        <p:txBody>
          <a:bodyPr>
            <a:spAutoFit/>
          </a:bodyPr>
          <a:lstStyle/>
          <a:p>
            <a:r>
              <a:rPr lang="en-US" sz="1400"/>
              <a:t>= 1000 kg</a:t>
            </a:r>
          </a:p>
        </p:txBody>
      </p:sp>
      <p:sp>
        <p:nvSpPr>
          <p:cNvPr id="15" name="TextBox 35"/>
          <p:cNvSpPr txBox="1">
            <a:spLocks noChangeArrowheads="1"/>
          </p:cNvSpPr>
          <p:nvPr/>
        </p:nvSpPr>
        <p:spPr bwMode="auto">
          <a:xfrm>
            <a:off x="693738" y="3136900"/>
            <a:ext cx="1193800" cy="307975"/>
          </a:xfrm>
          <a:prstGeom prst="rect">
            <a:avLst/>
          </a:prstGeom>
          <a:noFill/>
          <a:ln w="9525">
            <a:noFill/>
            <a:miter lim="800000"/>
            <a:headEnd/>
            <a:tailEnd/>
          </a:ln>
        </p:spPr>
        <p:txBody>
          <a:bodyPr>
            <a:spAutoFit/>
          </a:bodyPr>
          <a:lstStyle/>
          <a:p>
            <a:r>
              <a:rPr lang="en-US" sz="1400"/>
              <a:t>= </a:t>
            </a:r>
            <a:r>
              <a:rPr lang="en-US" sz="1400">
                <a:latin typeface="MS Gothic" pitchFamily="49" charset="-128"/>
                <a:ea typeface="MS Gothic" pitchFamily="49" charset="-128"/>
              </a:rPr>
              <a:t>−</a:t>
            </a:r>
            <a:r>
              <a:rPr lang="en-US" sz="1400"/>
              <a:t>7000 N</a:t>
            </a:r>
          </a:p>
        </p:txBody>
      </p:sp>
      <p:sp>
        <p:nvSpPr>
          <p:cNvPr id="16" name="TextBox 36"/>
          <p:cNvSpPr txBox="1">
            <a:spLocks noChangeArrowheads="1"/>
          </p:cNvSpPr>
          <p:nvPr/>
        </p:nvSpPr>
        <p:spPr bwMode="auto">
          <a:xfrm>
            <a:off x="1500188" y="3376613"/>
            <a:ext cx="614362" cy="307975"/>
          </a:xfrm>
          <a:prstGeom prst="rect">
            <a:avLst/>
          </a:prstGeom>
          <a:noFill/>
          <a:ln w="9525">
            <a:noFill/>
            <a:miter lim="800000"/>
            <a:headEnd/>
            <a:tailEnd/>
          </a:ln>
        </p:spPr>
        <p:txBody>
          <a:bodyPr>
            <a:spAutoFit/>
          </a:bodyPr>
          <a:lstStyle/>
          <a:p>
            <a:pPr algn="ctr"/>
            <a:r>
              <a:rPr lang="en-US" sz="1400"/>
              <a:t>m</a:t>
            </a:r>
          </a:p>
        </p:txBody>
      </p:sp>
      <p:sp>
        <p:nvSpPr>
          <p:cNvPr id="17" name="TextBox 37"/>
          <p:cNvSpPr txBox="1">
            <a:spLocks noChangeArrowheads="1"/>
          </p:cNvSpPr>
          <p:nvPr/>
        </p:nvSpPr>
        <p:spPr bwMode="auto">
          <a:xfrm>
            <a:off x="1500188" y="3616325"/>
            <a:ext cx="614362" cy="306388"/>
          </a:xfrm>
          <a:prstGeom prst="rect">
            <a:avLst/>
          </a:prstGeom>
          <a:noFill/>
          <a:ln w="9525">
            <a:noFill/>
            <a:miter lim="800000"/>
            <a:headEnd/>
            <a:tailEnd/>
          </a:ln>
        </p:spPr>
        <p:txBody>
          <a:bodyPr>
            <a:spAutoFit/>
          </a:bodyPr>
          <a:lstStyle/>
          <a:p>
            <a:pPr algn="ctr"/>
            <a:r>
              <a:rPr lang="en-US" sz="1400"/>
              <a:t>s</a:t>
            </a:r>
            <a:r>
              <a:rPr lang="en-US" sz="1400" baseline="30000"/>
              <a:t>2</a:t>
            </a:r>
          </a:p>
        </p:txBody>
      </p:sp>
      <p:cxnSp>
        <p:nvCxnSpPr>
          <p:cNvPr id="18" name="Straight Connector 17"/>
          <p:cNvCxnSpPr/>
          <p:nvPr/>
        </p:nvCxnSpPr>
        <p:spPr>
          <a:xfrm>
            <a:off x="1657350" y="3654425"/>
            <a:ext cx="300038"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 name="TextBox 44"/>
          <p:cNvSpPr txBox="1">
            <a:spLocks noChangeArrowheads="1"/>
          </p:cNvSpPr>
          <p:nvPr/>
        </p:nvSpPr>
        <p:spPr bwMode="auto">
          <a:xfrm>
            <a:off x="461963" y="2868613"/>
            <a:ext cx="576262" cy="307975"/>
          </a:xfrm>
          <a:prstGeom prst="rect">
            <a:avLst/>
          </a:prstGeom>
          <a:noFill/>
          <a:ln w="9525">
            <a:noFill/>
            <a:miter lim="800000"/>
            <a:headEnd/>
            <a:tailEnd/>
          </a:ln>
        </p:spPr>
        <p:txBody>
          <a:bodyPr>
            <a:spAutoFit/>
          </a:bodyPr>
          <a:lstStyle/>
          <a:p>
            <a:r>
              <a:rPr lang="en-US" sz="1400" i="1"/>
              <a:t>m</a:t>
            </a:r>
            <a:endParaRPr lang="en-US" sz="1400"/>
          </a:p>
        </p:txBody>
      </p:sp>
      <p:sp>
        <p:nvSpPr>
          <p:cNvPr id="20" name="TextBox 45"/>
          <p:cNvSpPr txBox="1">
            <a:spLocks noChangeArrowheads="1"/>
          </p:cNvSpPr>
          <p:nvPr/>
        </p:nvSpPr>
        <p:spPr bwMode="auto">
          <a:xfrm>
            <a:off x="501650" y="3136900"/>
            <a:ext cx="344488" cy="307975"/>
          </a:xfrm>
          <a:prstGeom prst="rect">
            <a:avLst/>
          </a:prstGeom>
          <a:noFill/>
          <a:ln w="9525">
            <a:noFill/>
            <a:miter lim="800000"/>
            <a:headEnd/>
            <a:tailEnd/>
          </a:ln>
        </p:spPr>
        <p:txBody>
          <a:bodyPr>
            <a:spAutoFit/>
          </a:bodyPr>
          <a:lstStyle/>
          <a:p>
            <a:r>
              <a:rPr lang="en-US" sz="1400" i="1"/>
              <a:t>F</a:t>
            </a:r>
          </a:p>
        </p:txBody>
      </p:sp>
      <p:sp>
        <p:nvSpPr>
          <p:cNvPr id="21" name="TextBox 46"/>
          <p:cNvSpPr txBox="1">
            <a:spLocks noChangeArrowheads="1"/>
          </p:cNvSpPr>
          <p:nvPr/>
        </p:nvSpPr>
        <p:spPr bwMode="auto">
          <a:xfrm>
            <a:off x="501650" y="3482975"/>
            <a:ext cx="306388" cy="306388"/>
          </a:xfrm>
          <a:prstGeom prst="rect">
            <a:avLst/>
          </a:prstGeom>
          <a:noFill/>
          <a:ln w="9525">
            <a:noFill/>
            <a:miter lim="800000"/>
            <a:headEnd/>
            <a:tailEnd/>
          </a:ln>
        </p:spPr>
        <p:txBody>
          <a:bodyPr>
            <a:spAutoFit/>
          </a:bodyPr>
          <a:lstStyle/>
          <a:p>
            <a:r>
              <a:rPr lang="en-US" sz="1400" i="1"/>
              <a:t>a</a:t>
            </a:r>
          </a:p>
        </p:txBody>
      </p:sp>
      <p:sp>
        <p:nvSpPr>
          <p:cNvPr id="22" name="TextBox 53"/>
          <p:cNvSpPr txBox="1">
            <a:spLocks noChangeArrowheads="1"/>
          </p:cNvSpPr>
          <p:nvPr/>
        </p:nvSpPr>
        <p:spPr bwMode="auto">
          <a:xfrm>
            <a:off x="1879600" y="1584325"/>
            <a:ext cx="614363" cy="307975"/>
          </a:xfrm>
          <a:prstGeom prst="rect">
            <a:avLst/>
          </a:prstGeom>
          <a:noFill/>
          <a:ln w="9525">
            <a:noFill/>
            <a:miter lim="800000"/>
            <a:headEnd/>
            <a:tailEnd/>
          </a:ln>
        </p:spPr>
        <p:txBody>
          <a:bodyPr>
            <a:spAutoFit/>
          </a:bodyPr>
          <a:lstStyle/>
          <a:p>
            <a:pPr algn="ctr"/>
            <a:r>
              <a:rPr lang="en-US" sz="1400"/>
              <a:t>m</a:t>
            </a:r>
          </a:p>
        </p:txBody>
      </p:sp>
      <p:sp>
        <p:nvSpPr>
          <p:cNvPr id="23" name="TextBox 54"/>
          <p:cNvSpPr txBox="1">
            <a:spLocks noChangeArrowheads="1"/>
          </p:cNvSpPr>
          <p:nvPr/>
        </p:nvSpPr>
        <p:spPr bwMode="auto">
          <a:xfrm>
            <a:off x="1879600" y="1798638"/>
            <a:ext cx="614363" cy="307975"/>
          </a:xfrm>
          <a:prstGeom prst="rect">
            <a:avLst/>
          </a:prstGeom>
          <a:noFill/>
          <a:ln w="9525">
            <a:noFill/>
            <a:miter lim="800000"/>
            <a:headEnd/>
            <a:tailEnd/>
          </a:ln>
        </p:spPr>
        <p:txBody>
          <a:bodyPr>
            <a:spAutoFit/>
          </a:bodyPr>
          <a:lstStyle/>
          <a:p>
            <a:pPr algn="ctr"/>
            <a:r>
              <a:rPr lang="en-US" sz="1400"/>
              <a:t>s</a:t>
            </a:r>
          </a:p>
        </p:txBody>
      </p:sp>
      <p:cxnSp>
        <p:nvCxnSpPr>
          <p:cNvPr id="24" name="Straight Connector 23"/>
          <p:cNvCxnSpPr/>
          <p:nvPr/>
        </p:nvCxnSpPr>
        <p:spPr>
          <a:xfrm>
            <a:off x="2076450" y="1857375"/>
            <a:ext cx="220663"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5" name="TextBox 56"/>
          <p:cNvSpPr txBox="1">
            <a:spLocks noChangeArrowheads="1"/>
          </p:cNvSpPr>
          <p:nvPr/>
        </p:nvSpPr>
        <p:spPr bwMode="auto">
          <a:xfrm>
            <a:off x="1568450" y="1665288"/>
            <a:ext cx="738188" cy="307975"/>
          </a:xfrm>
          <a:prstGeom prst="rect">
            <a:avLst/>
          </a:prstGeom>
          <a:noFill/>
          <a:ln w="9525">
            <a:noFill/>
            <a:miter lim="800000"/>
            <a:headEnd/>
            <a:tailEnd/>
          </a:ln>
        </p:spPr>
        <p:txBody>
          <a:bodyPr>
            <a:spAutoFit/>
          </a:bodyPr>
          <a:lstStyle/>
          <a:p>
            <a:r>
              <a:rPr lang="en-US" sz="1400" dirty="0"/>
              <a:t>=</a:t>
            </a:r>
            <a:r>
              <a:rPr lang="en-US" sz="800" dirty="0"/>
              <a:t> </a:t>
            </a:r>
            <a:r>
              <a:rPr lang="en-US" sz="1400" dirty="0"/>
              <a:t>28</a:t>
            </a:r>
          </a:p>
        </p:txBody>
      </p:sp>
      <p:sp>
        <p:nvSpPr>
          <p:cNvPr id="26" name="TextBox 33"/>
          <p:cNvSpPr txBox="1">
            <a:spLocks noChangeArrowheads="1"/>
          </p:cNvSpPr>
          <p:nvPr/>
        </p:nvSpPr>
        <p:spPr bwMode="auto">
          <a:xfrm>
            <a:off x="693738" y="1671638"/>
            <a:ext cx="766762" cy="307975"/>
          </a:xfrm>
          <a:prstGeom prst="rect">
            <a:avLst/>
          </a:prstGeom>
          <a:noFill/>
          <a:ln w="9525">
            <a:noFill/>
            <a:miter lim="800000"/>
            <a:headEnd/>
            <a:tailEnd/>
          </a:ln>
        </p:spPr>
        <p:txBody>
          <a:bodyPr>
            <a:spAutoFit/>
          </a:bodyPr>
          <a:lstStyle/>
          <a:p>
            <a:r>
              <a:rPr lang="en-US" sz="1400" dirty="0"/>
              <a:t>=</a:t>
            </a:r>
          </a:p>
        </p:txBody>
      </p:sp>
      <p:pic>
        <p:nvPicPr>
          <p:cNvPr id="27" name="Picture 6" descr="tree2.png"/>
          <p:cNvPicPr>
            <a:picLocks noChangeAspect="1"/>
          </p:cNvPicPr>
          <p:nvPr/>
        </p:nvPicPr>
        <p:blipFill>
          <a:blip r:embed="rId4"/>
          <a:srcRect/>
          <a:stretch>
            <a:fillRect/>
          </a:stretch>
        </p:blipFill>
        <p:spPr bwMode="auto">
          <a:xfrm rot="168802" flipH="1">
            <a:off x="7050088" y="1674813"/>
            <a:ext cx="2068512" cy="998537"/>
          </a:xfrm>
          <a:prstGeom prst="rect">
            <a:avLst/>
          </a:prstGeom>
          <a:noFill/>
          <a:ln w="9525">
            <a:noFill/>
            <a:miter lim="800000"/>
            <a:headEnd/>
            <a:tailEnd/>
          </a:ln>
        </p:spPr>
      </p:pic>
      <p:sp>
        <p:nvSpPr>
          <p:cNvPr id="28" name="TextBox 23"/>
          <p:cNvSpPr txBox="1">
            <a:spLocks noChangeArrowheads="1"/>
          </p:cNvSpPr>
          <p:nvPr/>
        </p:nvSpPr>
        <p:spPr bwMode="auto">
          <a:xfrm>
            <a:off x="309563" y="3965575"/>
            <a:ext cx="576262" cy="306388"/>
          </a:xfrm>
          <a:prstGeom prst="rect">
            <a:avLst/>
          </a:prstGeom>
          <a:noFill/>
          <a:ln w="9525">
            <a:noFill/>
            <a:miter lim="800000"/>
            <a:headEnd/>
            <a:tailEnd/>
          </a:ln>
        </p:spPr>
        <p:txBody>
          <a:bodyPr>
            <a:spAutoFit/>
          </a:bodyPr>
          <a:lstStyle/>
          <a:p>
            <a:r>
              <a:rPr lang="en-US" sz="1400" i="1"/>
              <a:t>v</a:t>
            </a:r>
            <a:r>
              <a:rPr lang="en-US" sz="800" i="1"/>
              <a:t> </a:t>
            </a:r>
            <a:r>
              <a:rPr lang="en-US" sz="1400"/>
              <a:t>(</a:t>
            </a:r>
            <a:r>
              <a:rPr lang="en-US" sz="1400" i="1"/>
              <a:t>t</a:t>
            </a:r>
            <a:r>
              <a:rPr lang="en-US" sz="1400"/>
              <a:t>)</a:t>
            </a:r>
          </a:p>
        </p:txBody>
      </p:sp>
      <p:sp>
        <p:nvSpPr>
          <p:cNvPr id="29" name="TextBox 33"/>
          <p:cNvSpPr txBox="1">
            <a:spLocks noChangeArrowheads="1"/>
          </p:cNvSpPr>
          <p:nvPr/>
        </p:nvSpPr>
        <p:spPr bwMode="auto">
          <a:xfrm>
            <a:off x="693738" y="3960813"/>
            <a:ext cx="1881187" cy="307975"/>
          </a:xfrm>
          <a:prstGeom prst="rect">
            <a:avLst/>
          </a:prstGeom>
          <a:noFill/>
          <a:ln w="9525">
            <a:noFill/>
            <a:miter lim="800000"/>
            <a:headEnd/>
            <a:tailEnd/>
          </a:ln>
        </p:spPr>
        <p:txBody>
          <a:bodyPr>
            <a:spAutoFit/>
          </a:bodyPr>
          <a:lstStyle/>
          <a:p>
            <a:r>
              <a:rPr lang="en-US" sz="1400">
                <a:solidFill>
                  <a:schemeClr val="bg1"/>
                </a:solidFill>
              </a:rPr>
              <a:t>=</a:t>
            </a:r>
            <a:r>
              <a:rPr lang="en-US" sz="800">
                <a:solidFill>
                  <a:schemeClr val="bg1"/>
                </a:solidFill>
              </a:rPr>
              <a:t> </a:t>
            </a:r>
            <a:r>
              <a:rPr lang="en-US" sz="1400" i="1"/>
              <a:t>v</a:t>
            </a:r>
            <a:r>
              <a:rPr lang="en-US" sz="1400"/>
              <a:t>(0)</a:t>
            </a:r>
            <a:r>
              <a:rPr lang="en-US" sz="1400">
                <a:latin typeface="MS Gothic" pitchFamily="49" charset="-128"/>
                <a:ea typeface="MS Gothic" pitchFamily="49" charset="-128"/>
              </a:rPr>
              <a:t>+</a:t>
            </a:r>
            <a:r>
              <a:rPr lang="en-US" sz="1400" i="1"/>
              <a:t>at = </a:t>
            </a:r>
            <a:r>
              <a:rPr lang="en-US" sz="1400"/>
              <a:t>28</a:t>
            </a:r>
            <a:r>
              <a:rPr lang="en-US" sz="1400">
                <a:latin typeface="MS Gothic" pitchFamily="49" charset="-128"/>
                <a:ea typeface="MS Gothic" pitchFamily="49" charset="-128"/>
              </a:rPr>
              <a:t>−</a:t>
            </a:r>
            <a:r>
              <a:rPr lang="en-US" sz="1400"/>
              <a:t>7</a:t>
            </a:r>
            <a:r>
              <a:rPr lang="en-US" sz="1400" i="1"/>
              <a:t>t</a:t>
            </a:r>
          </a:p>
        </p:txBody>
      </p:sp>
      <p:sp>
        <p:nvSpPr>
          <p:cNvPr id="30" name="TextBox 33"/>
          <p:cNvSpPr txBox="1">
            <a:spLocks noChangeArrowheads="1"/>
          </p:cNvSpPr>
          <p:nvPr/>
        </p:nvSpPr>
        <p:spPr bwMode="auto">
          <a:xfrm>
            <a:off x="692150" y="3963988"/>
            <a:ext cx="269875" cy="307975"/>
          </a:xfrm>
          <a:prstGeom prst="rect">
            <a:avLst/>
          </a:prstGeom>
          <a:noFill/>
          <a:ln w="9525">
            <a:noFill/>
            <a:miter lim="800000"/>
            <a:headEnd/>
            <a:tailEnd/>
          </a:ln>
        </p:spPr>
        <p:txBody>
          <a:bodyPr>
            <a:spAutoFit/>
          </a:bodyPr>
          <a:lstStyle/>
          <a:p>
            <a:r>
              <a:rPr lang="en-US" sz="1400"/>
              <a:t>=</a:t>
            </a:r>
          </a:p>
        </p:txBody>
      </p:sp>
      <p:sp>
        <p:nvSpPr>
          <p:cNvPr id="31" name="TextBox 23"/>
          <p:cNvSpPr txBox="1">
            <a:spLocks noChangeArrowheads="1"/>
          </p:cNvSpPr>
          <p:nvPr/>
        </p:nvSpPr>
        <p:spPr bwMode="auto">
          <a:xfrm>
            <a:off x="309563" y="4430713"/>
            <a:ext cx="576262" cy="306387"/>
          </a:xfrm>
          <a:prstGeom prst="rect">
            <a:avLst/>
          </a:prstGeom>
          <a:noFill/>
          <a:ln w="9525">
            <a:noFill/>
            <a:miter lim="800000"/>
            <a:headEnd/>
            <a:tailEnd/>
          </a:ln>
        </p:spPr>
        <p:txBody>
          <a:bodyPr>
            <a:spAutoFit/>
          </a:bodyPr>
          <a:lstStyle/>
          <a:p>
            <a:r>
              <a:rPr lang="en-US" sz="1400" i="1"/>
              <a:t>x</a:t>
            </a:r>
            <a:r>
              <a:rPr lang="en-US" sz="800" i="1"/>
              <a:t> </a:t>
            </a:r>
            <a:r>
              <a:rPr lang="en-US" sz="1400"/>
              <a:t>(</a:t>
            </a:r>
            <a:r>
              <a:rPr lang="en-US" sz="1400" i="1"/>
              <a:t>t</a:t>
            </a:r>
            <a:r>
              <a:rPr lang="en-US" sz="1400"/>
              <a:t>)</a:t>
            </a:r>
          </a:p>
        </p:txBody>
      </p:sp>
      <p:sp>
        <p:nvSpPr>
          <p:cNvPr id="32" name="TextBox 33"/>
          <p:cNvSpPr txBox="1">
            <a:spLocks noChangeArrowheads="1"/>
          </p:cNvSpPr>
          <p:nvPr/>
        </p:nvSpPr>
        <p:spPr bwMode="auto">
          <a:xfrm>
            <a:off x="1743075" y="4425950"/>
            <a:ext cx="1370013" cy="307975"/>
          </a:xfrm>
          <a:prstGeom prst="rect">
            <a:avLst/>
          </a:prstGeom>
          <a:noFill/>
          <a:ln w="9525">
            <a:noFill/>
            <a:miter lim="800000"/>
            <a:headEnd/>
            <a:tailEnd/>
          </a:ln>
        </p:spPr>
        <p:txBody>
          <a:bodyPr>
            <a:spAutoFit/>
          </a:bodyPr>
          <a:lstStyle/>
          <a:p>
            <a:r>
              <a:rPr lang="en-US" sz="1400">
                <a:solidFill>
                  <a:schemeClr val="bg1"/>
                </a:solidFill>
              </a:rPr>
              <a:t>=</a:t>
            </a:r>
            <a:r>
              <a:rPr lang="en-US" sz="800">
                <a:solidFill>
                  <a:schemeClr val="bg1"/>
                </a:solidFill>
              </a:rPr>
              <a:t> </a:t>
            </a:r>
            <a:r>
              <a:rPr lang="en-US" sz="1400"/>
              <a:t>28</a:t>
            </a:r>
            <a:r>
              <a:rPr lang="en-US" sz="1400" i="1"/>
              <a:t>t</a:t>
            </a:r>
            <a:r>
              <a:rPr lang="en-US" sz="1400"/>
              <a:t> </a:t>
            </a:r>
            <a:r>
              <a:rPr lang="en-US" sz="1400">
                <a:latin typeface="MS Gothic" pitchFamily="49" charset="-128"/>
                <a:ea typeface="MS Gothic" pitchFamily="49" charset="-128"/>
              </a:rPr>
              <a:t>−</a:t>
            </a:r>
            <a:r>
              <a:rPr lang="en-US" sz="1400"/>
              <a:t>      </a:t>
            </a:r>
            <a:r>
              <a:rPr lang="en-US" sz="1400" i="1"/>
              <a:t>t </a:t>
            </a:r>
            <a:r>
              <a:rPr lang="en-US" sz="1400" baseline="30000"/>
              <a:t>2</a:t>
            </a:r>
          </a:p>
        </p:txBody>
      </p:sp>
      <p:sp>
        <p:nvSpPr>
          <p:cNvPr id="33" name="TextBox 33"/>
          <p:cNvSpPr txBox="1">
            <a:spLocks noChangeArrowheads="1"/>
          </p:cNvSpPr>
          <p:nvPr/>
        </p:nvSpPr>
        <p:spPr bwMode="auto">
          <a:xfrm>
            <a:off x="1743075" y="4430713"/>
            <a:ext cx="268288" cy="307975"/>
          </a:xfrm>
          <a:prstGeom prst="rect">
            <a:avLst/>
          </a:prstGeom>
          <a:noFill/>
          <a:ln w="9525">
            <a:noFill/>
            <a:miter lim="800000"/>
            <a:headEnd/>
            <a:tailEnd/>
          </a:ln>
        </p:spPr>
        <p:txBody>
          <a:bodyPr>
            <a:spAutoFit/>
          </a:bodyPr>
          <a:lstStyle/>
          <a:p>
            <a:r>
              <a:rPr lang="en-US" sz="1400"/>
              <a:t>=</a:t>
            </a:r>
          </a:p>
        </p:txBody>
      </p:sp>
      <p:sp>
        <p:nvSpPr>
          <p:cNvPr id="34" name="TextBox 53"/>
          <p:cNvSpPr txBox="1">
            <a:spLocks noChangeArrowheads="1"/>
          </p:cNvSpPr>
          <p:nvPr/>
        </p:nvSpPr>
        <p:spPr bwMode="auto">
          <a:xfrm>
            <a:off x="2281238" y="4310063"/>
            <a:ext cx="614362" cy="307975"/>
          </a:xfrm>
          <a:prstGeom prst="rect">
            <a:avLst/>
          </a:prstGeom>
          <a:noFill/>
          <a:ln w="9525">
            <a:noFill/>
            <a:miter lim="800000"/>
            <a:headEnd/>
            <a:tailEnd/>
          </a:ln>
        </p:spPr>
        <p:txBody>
          <a:bodyPr>
            <a:spAutoFit/>
          </a:bodyPr>
          <a:lstStyle/>
          <a:p>
            <a:pPr algn="ctr"/>
            <a:r>
              <a:rPr lang="en-US" sz="1400"/>
              <a:t>7</a:t>
            </a:r>
          </a:p>
        </p:txBody>
      </p:sp>
      <p:sp>
        <p:nvSpPr>
          <p:cNvPr id="35" name="TextBox 54"/>
          <p:cNvSpPr txBox="1">
            <a:spLocks noChangeArrowheads="1"/>
          </p:cNvSpPr>
          <p:nvPr/>
        </p:nvSpPr>
        <p:spPr bwMode="auto">
          <a:xfrm>
            <a:off x="2281238" y="4524375"/>
            <a:ext cx="614362" cy="307975"/>
          </a:xfrm>
          <a:prstGeom prst="rect">
            <a:avLst/>
          </a:prstGeom>
          <a:noFill/>
          <a:ln w="9525">
            <a:noFill/>
            <a:miter lim="800000"/>
            <a:headEnd/>
            <a:tailEnd/>
          </a:ln>
        </p:spPr>
        <p:txBody>
          <a:bodyPr>
            <a:spAutoFit/>
          </a:bodyPr>
          <a:lstStyle/>
          <a:p>
            <a:pPr algn="ctr"/>
            <a:r>
              <a:rPr lang="en-US" sz="1400"/>
              <a:t>2</a:t>
            </a:r>
          </a:p>
        </p:txBody>
      </p:sp>
      <p:cxnSp>
        <p:nvCxnSpPr>
          <p:cNvPr id="36" name="Straight Connector 35"/>
          <p:cNvCxnSpPr/>
          <p:nvPr/>
        </p:nvCxnSpPr>
        <p:spPr>
          <a:xfrm>
            <a:off x="2479675" y="4583113"/>
            <a:ext cx="217488"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7" name="TextBox 59"/>
          <p:cNvSpPr txBox="1">
            <a:spLocks noChangeArrowheads="1"/>
          </p:cNvSpPr>
          <p:nvPr/>
        </p:nvSpPr>
        <p:spPr bwMode="auto">
          <a:xfrm>
            <a:off x="246063" y="2495550"/>
            <a:ext cx="600075" cy="306388"/>
          </a:xfrm>
          <a:prstGeom prst="rect">
            <a:avLst/>
          </a:prstGeom>
          <a:noFill/>
          <a:ln w="9525">
            <a:noFill/>
            <a:miter lim="800000"/>
            <a:headEnd/>
            <a:tailEnd/>
          </a:ln>
        </p:spPr>
        <p:txBody>
          <a:bodyPr>
            <a:spAutoFit/>
          </a:bodyPr>
          <a:lstStyle/>
          <a:p>
            <a:pPr algn="r"/>
            <a:r>
              <a:rPr lang="en-US" sz="1400" i="1"/>
              <a:t>x</a:t>
            </a:r>
            <a:r>
              <a:rPr lang="en-US" sz="800" i="1"/>
              <a:t> </a:t>
            </a:r>
            <a:r>
              <a:rPr lang="en-US" sz="1400"/>
              <a:t>(0)</a:t>
            </a:r>
          </a:p>
        </p:txBody>
      </p:sp>
      <p:sp>
        <p:nvSpPr>
          <p:cNvPr id="38" name="TextBox 61"/>
          <p:cNvSpPr txBox="1">
            <a:spLocks noChangeArrowheads="1"/>
          </p:cNvSpPr>
          <p:nvPr/>
        </p:nvSpPr>
        <p:spPr bwMode="auto">
          <a:xfrm>
            <a:off x="688975" y="2490788"/>
            <a:ext cx="768350" cy="307975"/>
          </a:xfrm>
          <a:prstGeom prst="rect">
            <a:avLst/>
          </a:prstGeom>
          <a:noFill/>
          <a:ln w="9525">
            <a:noFill/>
            <a:miter lim="800000"/>
            <a:headEnd/>
            <a:tailEnd/>
          </a:ln>
        </p:spPr>
        <p:txBody>
          <a:bodyPr>
            <a:spAutoFit/>
          </a:bodyPr>
          <a:lstStyle/>
          <a:p>
            <a:r>
              <a:rPr lang="en-US" sz="1400" dirty="0"/>
              <a:t>= 0 m</a:t>
            </a:r>
          </a:p>
        </p:txBody>
      </p:sp>
      <p:sp>
        <p:nvSpPr>
          <p:cNvPr id="39" name="TextBox 37"/>
          <p:cNvSpPr txBox="1">
            <a:spLocks noChangeArrowheads="1"/>
          </p:cNvSpPr>
          <p:nvPr/>
        </p:nvSpPr>
        <p:spPr bwMode="auto">
          <a:xfrm>
            <a:off x="769938" y="3621088"/>
            <a:ext cx="614362" cy="306387"/>
          </a:xfrm>
          <a:prstGeom prst="rect">
            <a:avLst/>
          </a:prstGeom>
          <a:noFill/>
          <a:ln w="9525">
            <a:noFill/>
            <a:miter lim="800000"/>
            <a:headEnd/>
            <a:tailEnd/>
          </a:ln>
        </p:spPr>
        <p:txBody>
          <a:bodyPr>
            <a:spAutoFit/>
          </a:bodyPr>
          <a:lstStyle/>
          <a:p>
            <a:pPr algn="ctr"/>
            <a:r>
              <a:rPr lang="en-US" sz="1400" i="1"/>
              <a:t>m</a:t>
            </a:r>
            <a:endParaRPr lang="en-US" sz="1400" i="1" baseline="30000"/>
          </a:p>
        </p:txBody>
      </p:sp>
      <p:cxnSp>
        <p:nvCxnSpPr>
          <p:cNvPr id="40" name="Straight Connector 39"/>
          <p:cNvCxnSpPr/>
          <p:nvPr/>
        </p:nvCxnSpPr>
        <p:spPr>
          <a:xfrm>
            <a:off x="966788" y="3659188"/>
            <a:ext cx="220662"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1" name="TextBox 4"/>
          <p:cNvSpPr txBox="1">
            <a:spLocks noChangeArrowheads="1"/>
          </p:cNvSpPr>
          <p:nvPr/>
        </p:nvSpPr>
        <p:spPr bwMode="auto">
          <a:xfrm>
            <a:off x="1154113" y="3482975"/>
            <a:ext cx="576262" cy="307975"/>
          </a:xfrm>
          <a:prstGeom prst="rect">
            <a:avLst/>
          </a:prstGeom>
          <a:noFill/>
          <a:ln w="9525">
            <a:noFill/>
            <a:miter lim="800000"/>
            <a:headEnd/>
            <a:tailEnd/>
          </a:ln>
        </p:spPr>
        <p:txBody>
          <a:bodyPr>
            <a:spAutoFit/>
          </a:bodyPr>
          <a:lstStyle/>
          <a:p>
            <a:r>
              <a:rPr lang="en-US" sz="1400"/>
              <a:t>= </a:t>
            </a:r>
            <a:r>
              <a:rPr lang="en-US" sz="1400">
                <a:latin typeface="MS Gothic" pitchFamily="49" charset="-128"/>
                <a:ea typeface="MS Gothic" pitchFamily="49" charset="-128"/>
              </a:rPr>
              <a:t>−</a:t>
            </a:r>
            <a:r>
              <a:rPr lang="en-US" sz="1400"/>
              <a:t>7</a:t>
            </a:r>
          </a:p>
        </p:txBody>
      </p:sp>
      <p:sp>
        <p:nvSpPr>
          <p:cNvPr id="42" name="TextBox 41"/>
          <p:cNvSpPr txBox="1">
            <a:spLocks noChangeArrowheads="1"/>
          </p:cNvSpPr>
          <p:nvPr/>
        </p:nvSpPr>
        <p:spPr bwMode="auto">
          <a:xfrm>
            <a:off x="923925" y="3389313"/>
            <a:ext cx="344488" cy="307975"/>
          </a:xfrm>
          <a:prstGeom prst="rect">
            <a:avLst/>
          </a:prstGeom>
          <a:noFill/>
          <a:ln w="9525">
            <a:noFill/>
            <a:miter lim="800000"/>
            <a:headEnd/>
            <a:tailEnd/>
          </a:ln>
        </p:spPr>
        <p:txBody>
          <a:bodyPr>
            <a:spAutoFit/>
          </a:bodyPr>
          <a:lstStyle/>
          <a:p>
            <a:r>
              <a:rPr lang="en-US" sz="1400" i="1"/>
              <a:t>F</a:t>
            </a:r>
          </a:p>
        </p:txBody>
      </p:sp>
      <p:sp>
        <p:nvSpPr>
          <p:cNvPr id="43" name="Rectangle 42"/>
          <p:cNvSpPr/>
          <p:nvPr/>
        </p:nvSpPr>
        <p:spPr>
          <a:xfrm>
            <a:off x="231775" y="3957638"/>
            <a:ext cx="2803525" cy="960437"/>
          </a:xfrm>
          <a:prstGeom prst="rect">
            <a:avLst/>
          </a:prstGeom>
          <a:noFill/>
          <a:ln w="12700" cmpd="sng">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44" name="Picture 43" descr="integral_sign.png"/>
          <p:cNvPicPr>
            <a:picLocks noChangeAspect="1"/>
          </p:cNvPicPr>
          <p:nvPr/>
        </p:nvPicPr>
        <p:blipFill>
          <a:blip r:embed="rId5"/>
          <a:srcRect/>
          <a:stretch>
            <a:fillRect/>
          </a:stretch>
        </p:blipFill>
        <p:spPr bwMode="auto">
          <a:xfrm>
            <a:off x="808038" y="4333875"/>
            <a:ext cx="322262" cy="515938"/>
          </a:xfrm>
          <a:prstGeom prst="rect">
            <a:avLst/>
          </a:prstGeom>
          <a:noFill/>
          <a:ln w="9525">
            <a:noFill/>
            <a:miter lim="800000"/>
            <a:headEnd/>
            <a:tailEnd/>
          </a:ln>
        </p:spPr>
      </p:pic>
      <p:sp>
        <p:nvSpPr>
          <p:cNvPr id="45" name="TextBox 33"/>
          <p:cNvSpPr txBox="1">
            <a:spLocks noChangeArrowheads="1"/>
          </p:cNvSpPr>
          <p:nvPr/>
        </p:nvSpPr>
        <p:spPr bwMode="auto">
          <a:xfrm>
            <a:off x="693738" y="4422775"/>
            <a:ext cx="268287" cy="307975"/>
          </a:xfrm>
          <a:prstGeom prst="rect">
            <a:avLst/>
          </a:prstGeom>
          <a:noFill/>
          <a:ln w="9525">
            <a:noFill/>
            <a:miter lim="800000"/>
            <a:headEnd/>
            <a:tailEnd/>
          </a:ln>
        </p:spPr>
        <p:txBody>
          <a:bodyPr>
            <a:spAutoFit/>
          </a:bodyPr>
          <a:lstStyle/>
          <a:p>
            <a:r>
              <a:rPr lang="en-US" sz="1400"/>
              <a:t>=</a:t>
            </a:r>
          </a:p>
        </p:txBody>
      </p:sp>
      <p:sp>
        <p:nvSpPr>
          <p:cNvPr id="46" name="TextBox 33"/>
          <p:cNvSpPr txBox="1">
            <a:spLocks noChangeArrowheads="1"/>
          </p:cNvSpPr>
          <p:nvPr/>
        </p:nvSpPr>
        <p:spPr bwMode="auto">
          <a:xfrm>
            <a:off x="885825" y="4657725"/>
            <a:ext cx="306388" cy="261938"/>
          </a:xfrm>
          <a:prstGeom prst="rect">
            <a:avLst/>
          </a:prstGeom>
          <a:noFill/>
          <a:ln w="9525">
            <a:noFill/>
            <a:miter lim="800000"/>
            <a:headEnd/>
            <a:tailEnd/>
          </a:ln>
        </p:spPr>
        <p:txBody>
          <a:bodyPr>
            <a:spAutoFit/>
          </a:bodyPr>
          <a:lstStyle/>
          <a:p>
            <a:r>
              <a:rPr lang="en-US" sz="1100"/>
              <a:t>0</a:t>
            </a:r>
            <a:endParaRPr lang="en-US" sz="1100" i="1"/>
          </a:p>
        </p:txBody>
      </p:sp>
      <p:sp>
        <p:nvSpPr>
          <p:cNvPr id="47" name="TextBox 33"/>
          <p:cNvSpPr txBox="1">
            <a:spLocks noChangeArrowheads="1"/>
          </p:cNvSpPr>
          <p:nvPr/>
        </p:nvSpPr>
        <p:spPr bwMode="auto">
          <a:xfrm>
            <a:off x="1038225" y="4273550"/>
            <a:ext cx="307975" cy="261938"/>
          </a:xfrm>
          <a:prstGeom prst="rect">
            <a:avLst/>
          </a:prstGeom>
          <a:noFill/>
          <a:ln w="9525">
            <a:noFill/>
            <a:miter lim="800000"/>
            <a:headEnd/>
            <a:tailEnd/>
          </a:ln>
        </p:spPr>
        <p:txBody>
          <a:bodyPr>
            <a:spAutoFit/>
          </a:bodyPr>
          <a:lstStyle/>
          <a:p>
            <a:r>
              <a:rPr lang="en-US" sz="1100" i="1"/>
              <a:t>t</a:t>
            </a:r>
          </a:p>
        </p:txBody>
      </p:sp>
      <p:sp>
        <p:nvSpPr>
          <p:cNvPr id="48" name="TextBox 33"/>
          <p:cNvSpPr txBox="1">
            <a:spLocks noChangeArrowheads="1"/>
          </p:cNvSpPr>
          <p:nvPr/>
        </p:nvSpPr>
        <p:spPr bwMode="auto">
          <a:xfrm>
            <a:off x="1077913" y="4435475"/>
            <a:ext cx="920750" cy="307975"/>
          </a:xfrm>
          <a:prstGeom prst="rect">
            <a:avLst/>
          </a:prstGeom>
          <a:noFill/>
          <a:ln w="9525">
            <a:noFill/>
            <a:miter lim="800000"/>
            <a:headEnd/>
            <a:tailEnd/>
          </a:ln>
        </p:spPr>
        <p:txBody>
          <a:bodyPr>
            <a:spAutoFit/>
          </a:bodyPr>
          <a:lstStyle/>
          <a:p>
            <a:r>
              <a:rPr lang="en-US" sz="1400" i="1"/>
              <a:t>v</a:t>
            </a:r>
            <a:r>
              <a:rPr lang="en-US" sz="1400"/>
              <a:t>(</a:t>
            </a:r>
            <a:r>
              <a:rPr lang="en-US" sz="1400" i="1"/>
              <a:t>t’</a:t>
            </a:r>
            <a:r>
              <a:rPr lang="en-US" sz="1400"/>
              <a:t> )d</a:t>
            </a:r>
            <a:r>
              <a:rPr lang="en-US" sz="1400" i="1"/>
              <a:t>t’</a:t>
            </a:r>
          </a:p>
        </p:txBody>
      </p:sp>
      <p:cxnSp>
        <p:nvCxnSpPr>
          <p:cNvPr id="2" name="Straight Connector 5"/>
          <p:cNvCxnSpPr>
            <a:cxnSpLocks noChangeShapeType="1"/>
          </p:cNvCxnSpPr>
          <p:nvPr/>
        </p:nvCxnSpPr>
        <p:spPr bwMode="auto">
          <a:xfrm>
            <a:off x="885825" y="2468563"/>
            <a:ext cx="6399213" cy="0"/>
          </a:xfrm>
          <a:prstGeom prst="line">
            <a:avLst/>
          </a:prstGeom>
          <a:noFill/>
          <a:ln w="19050" algn="ctr">
            <a:solidFill>
              <a:schemeClr val="tx1"/>
            </a:solidFill>
            <a:prstDash val="dash"/>
            <a:round/>
            <a:headEnd/>
            <a:tailEnd/>
          </a:ln>
          <a:effectLst>
            <a:outerShdw dist="20000" dir="5400000" rotWithShape="0">
              <a:srgbClr val="000000">
                <a:alpha val="37999"/>
              </a:srgbClr>
            </a:outerShdw>
          </a:effectLst>
        </p:spPr>
      </p:cxnSp>
      <p:sp>
        <p:nvSpPr>
          <p:cNvPr id="49" name="TextBox 61"/>
          <p:cNvSpPr txBox="1">
            <a:spLocks noChangeArrowheads="1"/>
          </p:cNvSpPr>
          <p:nvPr/>
        </p:nvSpPr>
        <p:spPr bwMode="auto">
          <a:xfrm>
            <a:off x="7605995" y="2660165"/>
            <a:ext cx="768350" cy="307975"/>
          </a:xfrm>
          <a:prstGeom prst="rect">
            <a:avLst/>
          </a:prstGeom>
          <a:noFill/>
          <a:ln w="9525">
            <a:noFill/>
            <a:miter lim="800000"/>
            <a:headEnd/>
            <a:tailEnd/>
          </a:ln>
        </p:spPr>
        <p:txBody>
          <a:bodyPr>
            <a:spAutoFit/>
          </a:bodyPr>
          <a:lstStyle/>
          <a:p>
            <a:r>
              <a:rPr lang="en-US" sz="1400" dirty="0" smtClean="0"/>
              <a:t>200 </a:t>
            </a:r>
            <a:r>
              <a:rPr lang="en-US" sz="1400" dirty="0" err="1" smtClean="0"/>
              <a:t>ft</a:t>
            </a:r>
            <a:endParaRPr lang="en-US" sz="1400" dirty="0"/>
          </a:p>
        </p:txBody>
      </p:sp>
      <p:sp>
        <p:nvSpPr>
          <p:cNvPr id="50" name="TextBox 61"/>
          <p:cNvSpPr txBox="1">
            <a:spLocks noChangeArrowheads="1"/>
          </p:cNvSpPr>
          <p:nvPr/>
        </p:nvSpPr>
        <p:spPr bwMode="auto">
          <a:xfrm>
            <a:off x="7452375" y="2929735"/>
            <a:ext cx="1075340" cy="307777"/>
          </a:xfrm>
          <a:prstGeom prst="rect">
            <a:avLst/>
          </a:prstGeom>
          <a:noFill/>
          <a:ln w="9525">
            <a:noFill/>
            <a:miter lim="800000"/>
            <a:headEnd/>
            <a:tailEnd/>
          </a:ln>
        </p:spPr>
        <p:txBody>
          <a:bodyPr wrap="square">
            <a:spAutoFit/>
          </a:bodyPr>
          <a:lstStyle/>
          <a:p>
            <a:r>
              <a:rPr lang="en-US" sz="1400" dirty="0"/>
              <a:t>= </a:t>
            </a:r>
            <a:r>
              <a:rPr lang="en-US" sz="1400" dirty="0" smtClean="0"/>
              <a:t>61 </a:t>
            </a:r>
            <a:r>
              <a:rPr lang="en-US" sz="1400" dirty="0"/>
              <a:t>m</a:t>
            </a:r>
          </a:p>
        </p:txBody>
      </p:sp>
      <p:sp>
        <p:nvSpPr>
          <p:cNvPr id="51" name="TextBox 56"/>
          <p:cNvSpPr txBox="1">
            <a:spLocks noChangeArrowheads="1"/>
          </p:cNvSpPr>
          <p:nvPr/>
        </p:nvSpPr>
        <p:spPr bwMode="auto">
          <a:xfrm>
            <a:off x="193830" y="5080415"/>
            <a:ext cx="3072400" cy="523220"/>
          </a:xfrm>
          <a:prstGeom prst="rect">
            <a:avLst/>
          </a:prstGeom>
          <a:noFill/>
          <a:ln w="9525">
            <a:noFill/>
            <a:miter lim="800000"/>
            <a:headEnd/>
            <a:tailEnd/>
          </a:ln>
        </p:spPr>
        <p:txBody>
          <a:bodyPr wrap="square">
            <a:spAutoFit/>
          </a:bodyPr>
          <a:lstStyle/>
          <a:p>
            <a:r>
              <a:rPr lang="en-US" sz="1400" b="1" dirty="0" smtClean="0"/>
              <a:t>Can predict the position and speed of the car at any time.</a:t>
            </a:r>
            <a:endParaRPr lang="en-US" sz="1400" b="1" dirty="0"/>
          </a:p>
        </p:txBody>
      </p:sp>
    </p:spTree>
    <p:extLst>
      <p:ext uri="{BB962C8B-B14F-4D97-AF65-F5344CB8AC3E}">
        <p14:creationId xmlns:p14="http://schemas.microsoft.com/office/powerpoint/2010/main" val="15097817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6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46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46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46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7"/>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4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28"/>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9"/>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32"/>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33"/>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34"/>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35"/>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36"/>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45"/>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46"/>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47"/>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44"/>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P spid="19462" grpId="0"/>
      <p:bldP spid="10" grpId="0"/>
      <p:bldP spid="11" grpId="0"/>
      <p:bldP spid="19466" grpId="0"/>
      <p:bldP spid="14" grpId="0"/>
      <p:bldP spid="15" grpId="0"/>
      <p:bldP spid="16" grpId="0"/>
      <p:bldP spid="17" grpId="0"/>
      <p:bldP spid="19" grpId="0"/>
      <p:bldP spid="20" grpId="0"/>
      <p:bldP spid="21" grpId="0"/>
      <p:bldP spid="22" grpId="0"/>
      <p:bldP spid="23" grpId="0"/>
      <p:bldP spid="25" grpId="0"/>
      <p:bldP spid="26" grpId="0"/>
      <p:bldP spid="28" grpId="0"/>
      <p:bldP spid="29" grpId="0"/>
      <p:bldP spid="30" grpId="0"/>
      <p:bldP spid="31" grpId="0"/>
      <p:bldP spid="32" grpId="0"/>
      <p:bldP spid="33" grpId="0"/>
      <p:bldP spid="34" grpId="0"/>
      <p:bldP spid="35" grpId="0"/>
      <p:bldP spid="37" grpId="0"/>
      <p:bldP spid="38" grpId="0"/>
      <p:bldP spid="39" grpId="0"/>
      <p:bldP spid="41" grpId="0"/>
      <p:bldP spid="42" grpId="0"/>
      <p:bldP spid="43" grpId="0" animBg="1"/>
      <p:bldP spid="45" grpId="0"/>
      <p:bldP spid="46" grpId="0"/>
      <p:bldP spid="47" grpId="0"/>
      <p:bldP spid="48" grpId="0"/>
      <p:bldP spid="49" grpId="0"/>
      <p:bldP spid="50" grpId="0"/>
      <p:bldP spid="5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7"/>
          <p:cNvSpPr txBox="1">
            <a:spLocks noChangeArrowheads="1"/>
          </p:cNvSpPr>
          <p:nvPr/>
        </p:nvSpPr>
        <p:spPr bwMode="auto">
          <a:xfrm>
            <a:off x="595313" y="609600"/>
            <a:ext cx="7924800" cy="457200"/>
          </a:xfrm>
          <a:prstGeom prst="rect">
            <a:avLst/>
          </a:prstGeom>
          <a:noFill/>
          <a:ln w="9525">
            <a:noFill/>
            <a:miter lim="800000"/>
            <a:headEnd/>
            <a:tailEnd/>
          </a:ln>
        </p:spPr>
        <p:txBody>
          <a:bodyPr>
            <a:spAutoFit/>
          </a:bodyPr>
          <a:lstStyle/>
          <a:p>
            <a:pPr algn="ctr" eaLnBrk="0" hangingPunct="0">
              <a:spcBef>
                <a:spcPct val="50000"/>
              </a:spcBef>
            </a:pPr>
            <a:r>
              <a:rPr lang="en-US" sz="2400" b="1">
                <a:latin typeface="Corbel" pitchFamily="34" charset="0"/>
              </a:rPr>
              <a:t>Argon atoms</a:t>
            </a:r>
          </a:p>
        </p:txBody>
      </p:sp>
      <p:sp>
        <p:nvSpPr>
          <p:cNvPr id="21506" name="Text Box 9"/>
          <p:cNvSpPr txBox="1">
            <a:spLocks noChangeArrowheads="1"/>
          </p:cNvSpPr>
          <p:nvPr/>
        </p:nvSpPr>
        <p:spPr bwMode="auto">
          <a:xfrm>
            <a:off x="595313" y="152400"/>
            <a:ext cx="7924800" cy="579438"/>
          </a:xfrm>
          <a:prstGeom prst="rect">
            <a:avLst/>
          </a:prstGeom>
          <a:noFill/>
          <a:ln w="9525">
            <a:noFill/>
            <a:miter lim="800000"/>
            <a:headEnd/>
            <a:tailEnd/>
          </a:ln>
        </p:spPr>
        <p:txBody>
          <a:bodyPr>
            <a:spAutoFit/>
          </a:bodyPr>
          <a:lstStyle/>
          <a:p>
            <a:pPr algn="ctr" eaLnBrk="0" hangingPunct="0">
              <a:spcBef>
                <a:spcPct val="50000"/>
              </a:spcBef>
            </a:pPr>
            <a:r>
              <a:rPr lang="en-US" sz="3200" b="1" dirty="0">
                <a:latin typeface="Corbel" pitchFamily="34" charset="0"/>
              </a:rPr>
              <a:t> Molecular </a:t>
            </a:r>
            <a:r>
              <a:rPr lang="en-US" sz="3200" b="1" dirty="0" smtClean="0">
                <a:latin typeface="Corbel" pitchFamily="34" charset="0"/>
              </a:rPr>
              <a:t>dynamics </a:t>
            </a:r>
            <a:r>
              <a:rPr lang="en-US" sz="3200" b="1" dirty="0">
                <a:latin typeface="Corbel" pitchFamily="34" charset="0"/>
              </a:rPr>
              <a:t>s</a:t>
            </a:r>
            <a:r>
              <a:rPr lang="en-US" sz="3200" b="1" dirty="0" smtClean="0">
                <a:latin typeface="Corbel" pitchFamily="34" charset="0"/>
              </a:rPr>
              <a:t>imulations</a:t>
            </a:r>
            <a:endParaRPr lang="en-US" sz="3200" b="1" dirty="0">
              <a:latin typeface="Corbel" pitchFamily="34" charset="0"/>
            </a:endParaRPr>
          </a:p>
        </p:txBody>
      </p:sp>
      <p:sp>
        <p:nvSpPr>
          <p:cNvPr id="21507" name="Text Box 11"/>
          <p:cNvSpPr txBox="1">
            <a:spLocks noChangeArrowheads="1"/>
          </p:cNvSpPr>
          <p:nvPr/>
        </p:nvSpPr>
        <p:spPr bwMode="auto">
          <a:xfrm>
            <a:off x="423863" y="1239838"/>
            <a:ext cx="8488362" cy="400050"/>
          </a:xfrm>
          <a:prstGeom prst="rect">
            <a:avLst/>
          </a:prstGeom>
          <a:noFill/>
          <a:ln w="9525">
            <a:noFill/>
            <a:miter lim="800000"/>
            <a:headEnd/>
            <a:tailEnd/>
          </a:ln>
        </p:spPr>
        <p:txBody>
          <a:bodyPr>
            <a:spAutoFit/>
          </a:bodyPr>
          <a:lstStyle/>
          <a:p>
            <a:pPr eaLnBrk="0" hangingPunct="0"/>
            <a:r>
              <a:rPr lang="en-US" sz="2000" b="1">
                <a:solidFill>
                  <a:srgbClr val="000000"/>
                </a:solidFill>
              </a:rPr>
              <a:t>Method: (how are you going to do it?)</a:t>
            </a:r>
          </a:p>
        </p:txBody>
      </p:sp>
      <p:sp>
        <p:nvSpPr>
          <p:cNvPr id="21508" name="Text Box 11"/>
          <p:cNvSpPr txBox="1">
            <a:spLocks noChangeArrowheads="1"/>
          </p:cNvSpPr>
          <p:nvPr/>
        </p:nvSpPr>
        <p:spPr bwMode="auto">
          <a:xfrm>
            <a:off x="885825" y="1662113"/>
            <a:ext cx="7564438" cy="400050"/>
          </a:xfrm>
          <a:prstGeom prst="rect">
            <a:avLst/>
          </a:prstGeom>
          <a:noFill/>
          <a:ln w="9525">
            <a:noFill/>
            <a:miter lim="800000"/>
            <a:headEnd/>
            <a:tailEnd/>
          </a:ln>
        </p:spPr>
        <p:txBody>
          <a:bodyPr>
            <a:spAutoFit/>
          </a:bodyPr>
          <a:lstStyle/>
          <a:p>
            <a:pPr eaLnBrk="0" hangingPunct="0"/>
            <a:r>
              <a:rPr lang="en-US" sz="2000" b="1">
                <a:solidFill>
                  <a:srgbClr val="000000"/>
                </a:solidFill>
              </a:rPr>
              <a:t>Classical molecular dynamics simulations</a:t>
            </a:r>
          </a:p>
        </p:txBody>
      </p:sp>
      <p:cxnSp>
        <p:nvCxnSpPr>
          <p:cNvPr id="19" name="Curved Connector 18"/>
          <p:cNvCxnSpPr/>
          <p:nvPr/>
        </p:nvCxnSpPr>
        <p:spPr>
          <a:xfrm rot="16200000" flipV="1">
            <a:off x="1327150" y="2103438"/>
            <a:ext cx="422275" cy="384175"/>
          </a:xfrm>
          <a:prstGeom prst="curvedConnector3">
            <a:avLst/>
          </a:prstGeom>
          <a:ln>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sp>
        <p:nvSpPr>
          <p:cNvPr id="21510" name="Text Box 11"/>
          <p:cNvSpPr txBox="1">
            <a:spLocks noChangeArrowheads="1"/>
          </p:cNvSpPr>
          <p:nvPr/>
        </p:nvSpPr>
        <p:spPr bwMode="auto">
          <a:xfrm>
            <a:off x="1692275" y="2354263"/>
            <a:ext cx="6950075" cy="584200"/>
          </a:xfrm>
          <a:prstGeom prst="rect">
            <a:avLst/>
          </a:prstGeom>
          <a:noFill/>
          <a:ln w="9525">
            <a:noFill/>
            <a:miter lim="800000"/>
            <a:headEnd/>
            <a:tailEnd/>
          </a:ln>
        </p:spPr>
        <p:txBody>
          <a:bodyPr>
            <a:spAutoFit/>
          </a:bodyPr>
          <a:lstStyle/>
          <a:p>
            <a:pPr eaLnBrk="0" hangingPunct="0"/>
            <a:r>
              <a:rPr lang="en-US" sz="1600" b="1">
                <a:solidFill>
                  <a:srgbClr val="000000"/>
                </a:solidFill>
              </a:rPr>
              <a:t>Is this a suitable method? Are there situations where classical molecular dynamics simulations won’t work? </a:t>
            </a:r>
          </a:p>
        </p:txBody>
      </p:sp>
      <p:sp>
        <p:nvSpPr>
          <p:cNvPr id="21511" name="Text Box 11"/>
          <p:cNvSpPr txBox="1">
            <a:spLocks noChangeArrowheads="1"/>
          </p:cNvSpPr>
          <p:nvPr/>
        </p:nvSpPr>
        <p:spPr bwMode="auto">
          <a:xfrm>
            <a:off x="885825" y="2990850"/>
            <a:ext cx="7564438" cy="400050"/>
          </a:xfrm>
          <a:prstGeom prst="rect">
            <a:avLst/>
          </a:prstGeom>
          <a:noFill/>
          <a:ln w="9525">
            <a:noFill/>
            <a:miter lim="800000"/>
            <a:headEnd/>
            <a:tailEnd/>
          </a:ln>
        </p:spPr>
        <p:txBody>
          <a:bodyPr>
            <a:spAutoFit/>
          </a:bodyPr>
          <a:lstStyle/>
          <a:p>
            <a:pPr eaLnBrk="0" hangingPunct="0"/>
            <a:r>
              <a:rPr lang="en-US" sz="2000" b="1">
                <a:solidFill>
                  <a:srgbClr val="000000"/>
                </a:solidFill>
              </a:rPr>
              <a:t>MD simulations of liquid</a:t>
            </a:r>
          </a:p>
        </p:txBody>
      </p:sp>
      <p:sp>
        <p:nvSpPr>
          <p:cNvPr id="30" name="Rectangle 29"/>
          <p:cNvSpPr/>
          <p:nvPr/>
        </p:nvSpPr>
        <p:spPr>
          <a:xfrm>
            <a:off x="4073525" y="4895850"/>
            <a:ext cx="914400" cy="914400"/>
          </a:xfrm>
          <a:prstGeom prst="rect">
            <a:avLst/>
          </a:prstGeom>
          <a:no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513" name="Oval 27"/>
          <p:cNvSpPr>
            <a:spLocks noChangeArrowheads="1"/>
          </p:cNvSpPr>
          <p:nvPr/>
        </p:nvSpPr>
        <p:spPr bwMode="auto">
          <a:xfrm>
            <a:off x="4233863" y="5049838"/>
            <a:ext cx="136525" cy="136525"/>
          </a:xfrm>
          <a:prstGeom prst="ellipse">
            <a:avLst/>
          </a:prstGeom>
          <a:solidFill>
            <a:srgbClr val="D9D9D9"/>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514" name="Oval 27"/>
          <p:cNvSpPr>
            <a:spLocks noChangeArrowheads="1"/>
          </p:cNvSpPr>
          <p:nvPr/>
        </p:nvSpPr>
        <p:spPr bwMode="auto">
          <a:xfrm>
            <a:off x="4648200" y="5049838"/>
            <a:ext cx="138113" cy="136525"/>
          </a:xfrm>
          <a:prstGeom prst="ellipse">
            <a:avLst/>
          </a:prstGeom>
          <a:solidFill>
            <a:srgbClr val="D9D9D9"/>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515" name="Oval 27"/>
          <p:cNvSpPr>
            <a:spLocks noChangeArrowheads="1"/>
          </p:cNvSpPr>
          <p:nvPr/>
        </p:nvSpPr>
        <p:spPr bwMode="auto">
          <a:xfrm>
            <a:off x="4456113" y="5219700"/>
            <a:ext cx="138112" cy="136525"/>
          </a:xfrm>
          <a:prstGeom prst="ellipse">
            <a:avLst/>
          </a:prstGeom>
          <a:solidFill>
            <a:srgbClr val="D9D9D9"/>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516" name="Oval 27"/>
          <p:cNvSpPr>
            <a:spLocks noChangeArrowheads="1"/>
          </p:cNvSpPr>
          <p:nvPr/>
        </p:nvSpPr>
        <p:spPr bwMode="auto">
          <a:xfrm>
            <a:off x="4610100" y="5510213"/>
            <a:ext cx="138113" cy="136525"/>
          </a:xfrm>
          <a:prstGeom prst="ellipse">
            <a:avLst/>
          </a:prstGeom>
          <a:solidFill>
            <a:srgbClr val="D9D9D9"/>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517" name="Oval 27"/>
          <p:cNvSpPr>
            <a:spLocks noChangeArrowheads="1"/>
          </p:cNvSpPr>
          <p:nvPr/>
        </p:nvSpPr>
        <p:spPr bwMode="auto">
          <a:xfrm>
            <a:off x="4819650" y="5318125"/>
            <a:ext cx="136525" cy="136525"/>
          </a:xfrm>
          <a:prstGeom prst="ellipse">
            <a:avLst/>
          </a:prstGeom>
          <a:solidFill>
            <a:srgbClr val="D9D9D9"/>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518" name="Oval 27"/>
          <p:cNvSpPr>
            <a:spLocks noChangeArrowheads="1"/>
          </p:cNvSpPr>
          <p:nvPr/>
        </p:nvSpPr>
        <p:spPr bwMode="auto">
          <a:xfrm>
            <a:off x="4187825" y="5394325"/>
            <a:ext cx="136525" cy="138113"/>
          </a:xfrm>
          <a:prstGeom prst="ellipse">
            <a:avLst/>
          </a:prstGeom>
          <a:solidFill>
            <a:srgbClr val="D9D9D9"/>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45" name="Rectangle 44"/>
          <p:cNvSpPr/>
          <p:nvPr/>
        </p:nvSpPr>
        <p:spPr>
          <a:xfrm>
            <a:off x="4994275" y="4895850"/>
            <a:ext cx="914400" cy="914400"/>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520" name="Oval 27"/>
          <p:cNvSpPr>
            <a:spLocks noChangeArrowheads="1"/>
          </p:cNvSpPr>
          <p:nvPr/>
        </p:nvSpPr>
        <p:spPr bwMode="auto">
          <a:xfrm>
            <a:off x="5154613" y="5049838"/>
            <a:ext cx="138112"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521" name="Oval 27"/>
          <p:cNvSpPr>
            <a:spLocks noChangeArrowheads="1"/>
          </p:cNvSpPr>
          <p:nvPr/>
        </p:nvSpPr>
        <p:spPr bwMode="auto">
          <a:xfrm>
            <a:off x="5570538" y="5049838"/>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522" name="Oval 27"/>
          <p:cNvSpPr>
            <a:spLocks noChangeArrowheads="1"/>
          </p:cNvSpPr>
          <p:nvPr/>
        </p:nvSpPr>
        <p:spPr bwMode="auto">
          <a:xfrm>
            <a:off x="5378450" y="5219700"/>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523" name="Oval 27"/>
          <p:cNvSpPr>
            <a:spLocks noChangeArrowheads="1"/>
          </p:cNvSpPr>
          <p:nvPr/>
        </p:nvSpPr>
        <p:spPr bwMode="auto">
          <a:xfrm>
            <a:off x="5532438" y="5510213"/>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524" name="Oval 27"/>
          <p:cNvSpPr>
            <a:spLocks noChangeArrowheads="1"/>
          </p:cNvSpPr>
          <p:nvPr/>
        </p:nvSpPr>
        <p:spPr bwMode="auto">
          <a:xfrm>
            <a:off x="5740400" y="5318125"/>
            <a:ext cx="138113"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525" name="Oval 27"/>
          <p:cNvSpPr>
            <a:spLocks noChangeArrowheads="1"/>
          </p:cNvSpPr>
          <p:nvPr/>
        </p:nvSpPr>
        <p:spPr bwMode="auto">
          <a:xfrm>
            <a:off x="5110163" y="5394325"/>
            <a:ext cx="136525" cy="138113"/>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52" name="Rectangle 51"/>
          <p:cNvSpPr/>
          <p:nvPr/>
        </p:nvSpPr>
        <p:spPr>
          <a:xfrm>
            <a:off x="3151188" y="4895850"/>
            <a:ext cx="914400" cy="914400"/>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527" name="Oval 27"/>
          <p:cNvSpPr>
            <a:spLocks noChangeArrowheads="1"/>
          </p:cNvSpPr>
          <p:nvPr/>
        </p:nvSpPr>
        <p:spPr bwMode="auto">
          <a:xfrm>
            <a:off x="3311525" y="5049838"/>
            <a:ext cx="138113"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528" name="Oval 27"/>
          <p:cNvSpPr>
            <a:spLocks noChangeArrowheads="1"/>
          </p:cNvSpPr>
          <p:nvPr/>
        </p:nvSpPr>
        <p:spPr bwMode="auto">
          <a:xfrm>
            <a:off x="3727450" y="5049838"/>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529" name="Oval 27"/>
          <p:cNvSpPr>
            <a:spLocks noChangeArrowheads="1"/>
          </p:cNvSpPr>
          <p:nvPr/>
        </p:nvSpPr>
        <p:spPr bwMode="auto">
          <a:xfrm>
            <a:off x="3535363" y="5219700"/>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530" name="Oval 27"/>
          <p:cNvSpPr>
            <a:spLocks noChangeArrowheads="1"/>
          </p:cNvSpPr>
          <p:nvPr/>
        </p:nvSpPr>
        <p:spPr bwMode="auto">
          <a:xfrm>
            <a:off x="3689350" y="5510213"/>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531" name="Oval 27"/>
          <p:cNvSpPr>
            <a:spLocks noChangeArrowheads="1"/>
          </p:cNvSpPr>
          <p:nvPr/>
        </p:nvSpPr>
        <p:spPr bwMode="auto">
          <a:xfrm>
            <a:off x="3897313" y="5318125"/>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532" name="Oval 27"/>
          <p:cNvSpPr>
            <a:spLocks noChangeArrowheads="1"/>
          </p:cNvSpPr>
          <p:nvPr/>
        </p:nvSpPr>
        <p:spPr bwMode="auto">
          <a:xfrm>
            <a:off x="3265488" y="5394325"/>
            <a:ext cx="138112" cy="138113"/>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59" name="Rectangle 58"/>
          <p:cNvSpPr/>
          <p:nvPr/>
        </p:nvSpPr>
        <p:spPr>
          <a:xfrm>
            <a:off x="4073525" y="3973513"/>
            <a:ext cx="914400" cy="914400"/>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534" name="Oval 27"/>
          <p:cNvSpPr>
            <a:spLocks noChangeArrowheads="1"/>
          </p:cNvSpPr>
          <p:nvPr/>
        </p:nvSpPr>
        <p:spPr bwMode="auto">
          <a:xfrm>
            <a:off x="4233863" y="4127500"/>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535" name="Oval 27"/>
          <p:cNvSpPr>
            <a:spLocks noChangeArrowheads="1"/>
          </p:cNvSpPr>
          <p:nvPr/>
        </p:nvSpPr>
        <p:spPr bwMode="auto">
          <a:xfrm>
            <a:off x="4648200" y="4127500"/>
            <a:ext cx="138113"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536" name="Oval 27"/>
          <p:cNvSpPr>
            <a:spLocks noChangeArrowheads="1"/>
          </p:cNvSpPr>
          <p:nvPr/>
        </p:nvSpPr>
        <p:spPr bwMode="auto">
          <a:xfrm>
            <a:off x="4456113" y="4297363"/>
            <a:ext cx="138112" cy="138112"/>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537" name="Oval 27"/>
          <p:cNvSpPr>
            <a:spLocks noChangeArrowheads="1"/>
          </p:cNvSpPr>
          <p:nvPr/>
        </p:nvSpPr>
        <p:spPr bwMode="auto">
          <a:xfrm>
            <a:off x="4610100" y="4587875"/>
            <a:ext cx="138113" cy="138113"/>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538" name="Oval 27"/>
          <p:cNvSpPr>
            <a:spLocks noChangeArrowheads="1"/>
          </p:cNvSpPr>
          <p:nvPr/>
        </p:nvSpPr>
        <p:spPr bwMode="auto">
          <a:xfrm>
            <a:off x="4819650" y="4395788"/>
            <a:ext cx="136525" cy="138112"/>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539" name="Oval 27"/>
          <p:cNvSpPr>
            <a:spLocks noChangeArrowheads="1"/>
          </p:cNvSpPr>
          <p:nvPr/>
        </p:nvSpPr>
        <p:spPr bwMode="auto">
          <a:xfrm>
            <a:off x="4187825" y="4473575"/>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66" name="Rectangle 65"/>
          <p:cNvSpPr/>
          <p:nvPr/>
        </p:nvSpPr>
        <p:spPr>
          <a:xfrm>
            <a:off x="4994275" y="3973513"/>
            <a:ext cx="914400" cy="914400"/>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541" name="Oval 27"/>
          <p:cNvSpPr>
            <a:spLocks noChangeArrowheads="1"/>
          </p:cNvSpPr>
          <p:nvPr/>
        </p:nvSpPr>
        <p:spPr bwMode="auto">
          <a:xfrm>
            <a:off x="5154613" y="4127500"/>
            <a:ext cx="138112"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542" name="Oval 27"/>
          <p:cNvSpPr>
            <a:spLocks noChangeArrowheads="1"/>
          </p:cNvSpPr>
          <p:nvPr/>
        </p:nvSpPr>
        <p:spPr bwMode="auto">
          <a:xfrm>
            <a:off x="5570538" y="4127500"/>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543" name="Oval 27"/>
          <p:cNvSpPr>
            <a:spLocks noChangeArrowheads="1"/>
          </p:cNvSpPr>
          <p:nvPr/>
        </p:nvSpPr>
        <p:spPr bwMode="auto">
          <a:xfrm>
            <a:off x="5378450" y="4297363"/>
            <a:ext cx="136525" cy="138112"/>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544" name="Oval 27"/>
          <p:cNvSpPr>
            <a:spLocks noChangeArrowheads="1"/>
          </p:cNvSpPr>
          <p:nvPr/>
        </p:nvSpPr>
        <p:spPr bwMode="auto">
          <a:xfrm>
            <a:off x="5532438" y="4587875"/>
            <a:ext cx="136525" cy="138113"/>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545" name="Oval 27"/>
          <p:cNvSpPr>
            <a:spLocks noChangeArrowheads="1"/>
          </p:cNvSpPr>
          <p:nvPr/>
        </p:nvSpPr>
        <p:spPr bwMode="auto">
          <a:xfrm>
            <a:off x="5740400" y="4395788"/>
            <a:ext cx="138113" cy="138112"/>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546" name="Oval 27"/>
          <p:cNvSpPr>
            <a:spLocks noChangeArrowheads="1"/>
          </p:cNvSpPr>
          <p:nvPr/>
        </p:nvSpPr>
        <p:spPr bwMode="auto">
          <a:xfrm>
            <a:off x="5110163" y="4473575"/>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74" name="Rectangle 73"/>
          <p:cNvSpPr/>
          <p:nvPr/>
        </p:nvSpPr>
        <p:spPr>
          <a:xfrm>
            <a:off x="3151188" y="3973513"/>
            <a:ext cx="914400" cy="914400"/>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548" name="Oval 27"/>
          <p:cNvSpPr>
            <a:spLocks noChangeArrowheads="1"/>
          </p:cNvSpPr>
          <p:nvPr/>
        </p:nvSpPr>
        <p:spPr bwMode="auto">
          <a:xfrm>
            <a:off x="3311525" y="4127500"/>
            <a:ext cx="138113"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549" name="Oval 27"/>
          <p:cNvSpPr>
            <a:spLocks noChangeArrowheads="1"/>
          </p:cNvSpPr>
          <p:nvPr/>
        </p:nvSpPr>
        <p:spPr bwMode="auto">
          <a:xfrm>
            <a:off x="3727450" y="4127500"/>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550" name="Oval 27"/>
          <p:cNvSpPr>
            <a:spLocks noChangeArrowheads="1"/>
          </p:cNvSpPr>
          <p:nvPr/>
        </p:nvSpPr>
        <p:spPr bwMode="auto">
          <a:xfrm>
            <a:off x="3535363" y="4297363"/>
            <a:ext cx="136525" cy="138112"/>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551" name="Oval 27"/>
          <p:cNvSpPr>
            <a:spLocks noChangeArrowheads="1"/>
          </p:cNvSpPr>
          <p:nvPr/>
        </p:nvSpPr>
        <p:spPr bwMode="auto">
          <a:xfrm>
            <a:off x="3689350" y="4587875"/>
            <a:ext cx="136525" cy="138113"/>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552" name="Oval 27"/>
          <p:cNvSpPr>
            <a:spLocks noChangeArrowheads="1"/>
          </p:cNvSpPr>
          <p:nvPr/>
        </p:nvSpPr>
        <p:spPr bwMode="auto">
          <a:xfrm>
            <a:off x="3897313" y="4395788"/>
            <a:ext cx="136525" cy="138112"/>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553" name="Oval 27"/>
          <p:cNvSpPr>
            <a:spLocks noChangeArrowheads="1"/>
          </p:cNvSpPr>
          <p:nvPr/>
        </p:nvSpPr>
        <p:spPr bwMode="auto">
          <a:xfrm>
            <a:off x="3265488" y="4473575"/>
            <a:ext cx="138112"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84" name="Rectangle 83"/>
          <p:cNvSpPr/>
          <p:nvPr/>
        </p:nvSpPr>
        <p:spPr>
          <a:xfrm>
            <a:off x="4073525" y="5818188"/>
            <a:ext cx="914400" cy="914400"/>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555" name="Oval 27"/>
          <p:cNvSpPr>
            <a:spLocks noChangeArrowheads="1"/>
          </p:cNvSpPr>
          <p:nvPr/>
        </p:nvSpPr>
        <p:spPr bwMode="auto">
          <a:xfrm>
            <a:off x="4233863" y="5970588"/>
            <a:ext cx="136525" cy="138112"/>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556" name="Oval 27"/>
          <p:cNvSpPr>
            <a:spLocks noChangeArrowheads="1"/>
          </p:cNvSpPr>
          <p:nvPr/>
        </p:nvSpPr>
        <p:spPr bwMode="auto">
          <a:xfrm>
            <a:off x="4648200" y="5970588"/>
            <a:ext cx="138113" cy="138112"/>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557" name="Oval 27"/>
          <p:cNvSpPr>
            <a:spLocks noChangeArrowheads="1"/>
          </p:cNvSpPr>
          <p:nvPr/>
        </p:nvSpPr>
        <p:spPr bwMode="auto">
          <a:xfrm>
            <a:off x="4456113" y="6140450"/>
            <a:ext cx="138112" cy="138113"/>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558" name="Oval 27"/>
          <p:cNvSpPr>
            <a:spLocks noChangeArrowheads="1"/>
          </p:cNvSpPr>
          <p:nvPr/>
        </p:nvSpPr>
        <p:spPr bwMode="auto">
          <a:xfrm>
            <a:off x="4610100" y="6432550"/>
            <a:ext cx="138113"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559" name="Oval 27"/>
          <p:cNvSpPr>
            <a:spLocks noChangeArrowheads="1"/>
          </p:cNvSpPr>
          <p:nvPr/>
        </p:nvSpPr>
        <p:spPr bwMode="auto">
          <a:xfrm>
            <a:off x="4819650" y="6240463"/>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560" name="Oval 27"/>
          <p:cNvSpPr>
            <a:spLocks noChangeArrowheads="1"/>
          </p:cNvSpPr>
          <p:nvPr/>
        </p:nvSpPr>
        <p:spPr bwMode="auto">
          <a:xfrm>
            <a:off x="4187825" y="6316663"/>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91" name="Rectangle 90"/>
          <p:cNvSpPr/>
          <p:nvPr/>
        </p:nvSpPr>
        <p:spPr>
          <a:xfrm>
            <a:off x="4994275" y="5818188"/>
            <a:ext cx="914400" cy="914400"/>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562" name="Oval 27"/>
          <p:cNvSpPr>
            <a:spLocks noChangeArrowheads="1"/>
          </p:cNvSpPr>
          <p:nvPr/>
        </p:nvSpPr>
        <p:spPr bwMode="auto">
          <a:xfrm>
            <a:off x="5154613" y="5970588"/>
            <a:ext cx="138112" cy="138112"/>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563" name="Oval 27"/>
          <p:cNvSpPr>
            <a:spLocks noChangeArrowheads="1"/>
          </p:cNvSpPr>
          <p:nvPr/>
        </p:nvSpPr>
        <p:spPr bwMode="auto">
          <a:xfrm>
            <a:off x="5570538" y="5970588"/>
            <a:ext cx="136525" cy="138112"/>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564" name="Oval 27"/>
          <p:cNvSpPr>
            <a:spLocks noChangeArrowheads="1"/>
          </p:cNvSpPr>
          <p:nvPr/>
        </p:nvSpPr>
        <p:spPr bwMode="auto">
          <a:xfrm>
            <a:off x="5378450" y="6140450"/>
            <a:ext cx="136525" cy="138113"/>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565" name="Oval 27"/>
          <p:cNvSpPr>
            <a:spLocks noChangeArrowheads="1"/>
          </p:cNvSpPr>
          <p:nvPr/>
        </p:nvSpPr>
        <p:spPr bwMode="auto">
          <a:xfrm>
            <a:off x="5532438" y="6432550"/>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566" name="Oval 27"/>
          <p:cNvSpPr>
            <a:spLocks noChangeArrowheads="1"/>
          </p:cNvSpPr>
          <p:nvPr/>
        </p:nvSpPr>
        <p:spPr bwMode="auto">
          <a:xfrm>
            <a:off x="5740400" y="6240463"/>
            <a:ext cx="138113"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567" name="Oval 27"/>
          <p:cNvSpPr>
            <a:spLocks noChangeArrowheads="1"/>
          </p:cNvSpPr>
          <p:nvPr/>
        </p:nvSpPr>
        <p:spPr bwMode="auto">
          <a:xfrm>
            <a:off x="5110163" y="6316663"/>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98" name="Rectangle 97"/>
          <p:cNvSpPr/>
          <p:nvPr/>
        </p:nvSpPr>
        <p:spPr>
          <a:xfrm>
            <a:off x="3151188" y="5818188"/>
            <a:ext cx="914400" cy="914400"/>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569" name="Oval 27"/>
          <p:cNvSpPr>
            <a:spLocks noChangeArrowheads="1"/>
          </p:cNvSpPr>
          <p:nvPr/>
        </p:nvSpPr>
        <p:spPr bwMode="auto">
          <a:xfrm>
            <a:off x="3311525" y="5970588"/>
            <a:ext cx="138113" cy="138112"/>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570" name="Oval 27"/>
          <p:cNvSpPr>
            <a:spLocks noChangeArrowheads="1"/>
          </p:cNvSpPr>
          <p:nvPr/>
        </p:nvSpPr>
        <p:spPr bwMode="auto">
          <a:xfrm>
            <a:off x="3727450" y="5970588"/>
            <a:ext cx="136525" cy="138112"/>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571" name="Oval 27"/>
          <p:cNvSpPr>
            <a:spLocks noChangeArrowheads="1"/>
          </p:cNvSpPr>
          <p:nvPr/>
        </p:nvSpPr>
        <p:spPr bwMode="auto">
          <a:xfrm>
            <a:off x="3535363" y="6140450"/>
            <a:ext cx="136525" cy="138113"/>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572" name="Oval 27"/>
          <p:cNvSpPr>
            <a:spLocks noChangeArrowheads="1"/>
          </p:cNvSpPr>
          <p:nvPr/>
        </p:nvSpPr>
        <p:spPr bwMode="auto">
          <a:xfrm>
            <a:off x="3689350" y="6432550"/>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573" name="Oval 27"/>
          <p:cNvSpPr>
            <a:spLocks noChangeArrowheads="1"/>
          </p:cNvSpPr>
          <p:nvPr/>
        </p:nvSpPr>
        <p:spPr bwMode="auto">
          <a:xfrm>
            <a:off x="3897313" y="6240463"/>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574" name="Oval 27"/>
          <p:cNvSpPr>
            <a:spLocks noChangeArrowheads="1"/>
          </p:cNvSpPr>
          <p:nvPr/>
        </p:nvSpPr>
        <p:spPr bwMode="auto">
          <a:xfrm>
            <a:off x="3265488" y="6316663"/>
            <a:ext cx="138112"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105" name="Rectangle 104"/>
          <p:cNvSpPr/>
          <p:nvPr/>
        </p:nvSpPr>
        <p:spPr>
          <a:xfrm>
            <a:off x="6837363" y="4895850"/>
            <a:ext cx="914400" cy="914400"/>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576" name="Oval 27"/>
          <p:cNvSpPr>
            <a:spLocks noChangeArrowheads="1"/>
          </p:cNvSpPr>
          <p:nvPr/>
        </p:nvSpPr>
        <p:spPr bwMode="auto">
          <a:xfrm>
            <a:off x="6999288" y="5049838"/>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577" name="Oval 27"/>
          <p:cNvSpPr>
            <a:spLocks noChangeArrowheads="1"/>
          </p:cNvSpPr>
          <p:nvPr/>
        </p:nvSpPr>
        <p:spPr bwMode="auto">
          <a:xfrm>
            <a:off x="7413625" y="5049838"/>
            <a:ext cx="138113"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578" name="Oval 27"/>
          <p:cNvSpPr>
            <a:spLocks noChangeArrowheads="1"/>
          </p:cNvSpPr>
          <p:nvPr/>
        </p:nvSpPr>
        <p:spPr bwMode="auto">
          <a:xfrm>
            <a:off x="7221538" y="5219700"/>
            <a:ext cx="138112"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579" name="Oval 27"/>
          <p:cNvSpPr>
            <a:spLocks noChangeArrowheads="1"/>
          </p:cNvSpPr>
          <p:nvPr/>
        </p:nvSpPr>
        <p:spPr bwMode="auto">
          <a:xfrm>
            <a:off x="7375525" y="5510213"/>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580" name="Oval 27"/>
          <p:cNvSpPr>
            <a:spLocks noChangeArrowheads="1"/>
          </p:cNvSpPr>
          <p:nvPr/>
        </p:nvSpPr>
        <p:spPr bwMode="auto">
          <a:xfrm>
            <a:off x="7583488" y="5318125"/>
            <a:ext cx="138112"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581" name="Oval 27"/>
          <p:cNvSpPr>
            <a:spLocks noChangeArrowheads="1"/>
          </p:cNvSpPr>
          <p:nvPr/>
        </p:nvSpPr>
        <p:spPr bwMode="auto">
          <a:xfrm>
            <a:off x="6953250" y="5394325"/>
            <a:ext cx="136525" cy="138113"/>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112" name="Rectangle 111"/>
          <p:cNvSpPr/>
          <p:nvPr/>
        </p:nvSpPr>
        <p:spPr>
          <a:xfrm>
            <a:off x="7759700" y="4895850"/>
            <a:ext cx="914400" cy="914400"/>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583" name="Oval 27"/>
          <p:cNvSpPr>
            <a:spLocks noChangeArrowheads="1"/>
          </p:cNvSpPr>
          <p:nvPr/>
        </p:nvSpPr>
        <p:spPr bwMode="auto">
          <a:xfrm>
            <a:off x="7920038" y="5049838"/>
            <a:ext cx="138112"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584" name="Oval 27"/>
          <p:cNvSpPr>
            <a:spLocks noChangeArrowheads="1"/>
          </p:cNvSpPr>
          <p:nvPr/>
        </p:nvSpPr>
        <p:spPr bwMode="auto">
          <a:xfrm>
            <a:off x="8335963" y="5049838"/>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585" name="Oval 27"/>
          <p:cNvSpPr>
            <a:spLocks noChangeArrowheads="1"/>
          </p:cNvSpPr>
          <p:nvPr/>
        </p:nvSpPr>
        <p:spPr bwMode="auto">
          <a:xfrm>
            <a:off x="8143875" y="5219700"/>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586" name="Oval 27"/>
          <p:cNvSpPr>
            <a:spLocks noChangeArrowheads="1"/>
          </p:cNvSpPr>
          <p:nvPr/>
        </p:nvSpPr>
        <p:spPr bwMode="auto">
          <a:xfrm>
            <a:off x="8297863" y="5510213"/>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587" name="Oval 27"/>
          <p:cNvSpPr>
            <a:spLocks noChangeArrowheads="1"/>
          </p:cNvSpPr>
          <p:nvPr/>
        </p:nvSpPr>
        <p:spPr bwMode="auto">
          <a:xfrm>
            <a:off x="8505825" y="5318125"/>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588" name="Oval 27"/>
          <p:cNvSpPr>
            <a:spLocks noChangeArrowheads="1"/>
          </p:cNvSpPr>
          <p:nvPr/>
        </p:nvSpPr>
        <p:spPr bwMode="auto">
          <a:xfrm>
            <a:off x="7875588" y="5394325"/>
            <a:ext cx="136525" cy="138113"/>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119" name="Rectangle 118"/>
          <p:cNvSpPr/>
          <p:nvPr/>
        </p:nvSpPr>
        <p:spPr>
          <a:xfrm>
            <a:off x="5916613" y="4895850"/>
            <a:ext cx="914400" cy="914400"/>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590" name="Oval 27"/>
          <p:cNvSpPr>
            <a:spLocks noChangeArrowheads="1"/>
          </p:cNvSpPr>
          <p:nvPr/>
        </p:nvSpPr>
        <p:spPr bwMode="auto">
          <a:xfrm>
            <a:off x="6076950" y="5049838"/>
            <a:ext cx="138113"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591" name="Oval 27"/>
          <p:cNvSpPr>
            <a:spLocks noChangeArrowheads="1"/>
          </p:cNvSpPr>
          <p:nvPr/>
        </p:nvSpPr>
        <p:spPr bwMode="auto">
          <a:xfrm>
            <a:off x="6492875" y="5049838"/>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592" name="Oval 27"/>
          <p:cNvSpPr>
            <a:spLocks noChangeArrowheads="1"/>
          </p:cNvSpPr>
          <p:nvPr/>
        </p:nvSpPr>
        <p:spPr bwMode="auto">
          <a:xfrm>
            <a:off x="6300788" y="5219700"/>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593" name="Oval 27"/>
          <p:cNvSpPr>
            <a:spLocks noChangeArrowheads="1"/>
          </p:cNvSpPr>
          <p:nvPr/>
        </p:nvSpPr>
        <p:spPr bwMode="auto">
          <a:xfrm>
            <a:off x="6453188" y="5510213"/>
            <a:ext cx="138112"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594" name="Oval 27"/>
          <p:cNvSpPr>
            <a:spLocks noChangeArrowheads="1"/>
          </p:cNvSpPr>
          <p:nvPr/>
        </p:nvSpPr>
        <p:spPr bwMode="auto">
          <a:xfrm>
            <a:off x="6662738" y="5318125"/>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595" name="Oval 27"/>
          <p:cNvSpPr>
            <a:spLocks noChangeArrowheads="1"/>
          </p:cNvSpPr>
          <p:nvPr/>
        </p:nvSpPr>
        <p:spPr bwMode="auto">
          <a:xfrm>
            <a:off x="6030913" y="5394325"/>
            <a:ext cx="138112" cy="138113"/>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126" name="Rectangle 125"/>
          <p:cNvSpPr/>
          <p:nvPr/>
        </p:nvSpPr>
        <p:spPr>
          <a:xfrm>
            <a:off x="6837363" y="3973513"/>
            <a:ext cx="914400" cy="914400"/>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597" name="Oval 27"/>
          <p:cNvSpPr>
            <a:spLocks noChangeArrowheads="1"/>
          </p:cNvSpPr>
          <p:nvPr/>
        </p:nvSpPr>
        <p:spPr bwMode="auto">
          <a:xfrm>
            <a:off x="6999288" y="4127500"/>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598" name="Oval 27"/>
          <p:cNvSpPr>
            <a:spLocks noChangeArrowheads="1"/>
          </p:cNvSpPr>
          <p:nvPr/>
        </p:nvSpPr>
        <p:spPr bwMode="auto">
          <a:xfrm>
            <a:off x="7413625" y="4127500"/>
            <a:ext cx="138113"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599" name="Oval 27"/>
          <p:cNvSpPr>
            <a:spLocks noChangeArrowheads="1"/>
          </p:cNvSpPr>
          <p:nvPr/>
        </p:nvSpPr>
        <p:spPr bwMode="auto">
          <a:xfrm>
            <a:off x="7221538" y="4297363"/>
            <a:ext cx="138112" cy="138112"/>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600" name="Oval 27"/>
          <p:cNvSpPr>
            <a:spLocks noChangeArrowheads="1"/>
          </p:cNvSpPr>
          <p:nvPr/>
        </p:nvSpPr>
        <p:spPr bwMode="auto">
          <a:xfrm>
            <a:off x="7375525" y="4587875"/>
            <a:ext cx="136525" cy="138113"/>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601" name="Oval 27"/>
          <p:cNvSpPr>
            <a:spLocks noChangeArrowheads="1"/>
          </p:cNvSpPr>
          <p:nvPr/>
        </p:nvSpPr>
        <p:spPr bwMode="auto">
          <a:xfrm>
            <a:off x="7583488" y="4395788"/>
            <a:ext cx="138112" cy="138112"/>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602" name="Oval 27"/>
          <p:cNvSpPr>
            <a:spLocks noChangeArrowheads="1"/>
          </p:cNvSpPr>
          <p:nvPr/>
        </p:nvSpPr>
        <p:spPr bwMode="auto">
          <a:xfrm>
            <a:off x="6953250" y="4473575"/>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133" name="Rectangle 132"/>
          <p:cNvSpPr/>
          <p:nvPr/>
        </p:nvSpPr>
        <p:spPr>
          <a:xfrm>
            <a:off x="7759700" y="3973513"/>
            <a:ext cx="914400" cy="914400"/>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604" name="Oval 27"/>
          <p:cNvSpPr>
            <a:spLocks noChangeArrowheads="1"/>
          </p:cNvSpPr>
          <p:nvPr/>
        </p:nvSpPr>
        <p:spPr bwMode="auto">
          <a:xfrm>
            <a:off x="7920038" y="4127500"/>
            <a:ext cx="138112"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605" name="Oval 27"/>
          <p:cNvSpPr>
            <a:spLocks noChangeArrowheads="1"/>
          </p:cNvSpPr>
          <p:nvPr/>
        </p:nvSpPr>
        <p:spPr bwMode="auto">
          <a:xfrm>
            <a:off x="8335963" y="4127500"/>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606" name="Oval 27"/>
          <p:cNvSpPr>
            <a:spLocks noChangeArrowheads="1"/>
          </p:cNvSpPr>
          <p:nvPr/>
        </p:nvSpPr>
        <p:spPr bwMode="auto">
          <a:xfrm>
            <a:off x="8143875" y="4297363"/>
            <a:ext cx="136525" cy="138112"/>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607" name="Oval 27"/>
          <p:cNvSpPr>
            <a:spLocks noChangeArrowheads="1"/>
          </p:cNvSpPr>
          <p:nvPr/>
        </p:nvSpPr>
        <p:spPr bwMode="auto">
          <a:xfrm>
            <a:off x="8297863" y="4587875"/>
            <a:ext cx="136525" cy="138113"/>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608" name="Oval 27"/>
          <p:cNvSpPr>
            <a:spLocks noChangeArrowheads="1"/>
          </p:cNvSpPr>
          <p:nvPr/>
        </p:nvSpPr>
        <p:spPr bwMode="auto">
          <a:xfrm>
            <a:off x="8505825" y="4395788"/>
            <a:ext cx="136525" cy="138112"/>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609" name="Oval 27"/>
          <p:cNvSpPr>
            <a:spLocks noChangeArrowheads="1"/>
          </p:cNvSpPr>
          <p:nvPr/>
        </p:nvSpPr>
        <p:spPr bwMode="auto">
          <a:xfrm>
            <a:off x="7875588" y="4473575"/>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140" name="Rectangle 139"/>
          <p:cNvSpPr/>
          <p:nvPr/>
        </p:nvSpPr>
        <p:spPr>
          <a:xfrm>
            <a:off x="5916613" y="3973513"/>
            <a:ext cx="914400" cy="914400"/>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611" name="Oval 27"/>
          <p:cNvSpPr>
            <a:spLocks noChangeArrowheads="1"/>
          </p:cNvSpPr>
          <p:nvPr/>
        </p:nvSpPr>
        <p:spPr bwMode="auto">
          <a:xfrm>
            <a:off x="6076950" y="4127500"/>
            <a:ext cx="138113"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612" name="Oval 27"/>
          <p:cNvSpPr>
            <a:spLocks noChangeArrowheads="1"/>
          </p:cNvSpPr>
          <p:nvPr/>
        </p:nvSpPr>
        <p:spPr bwMode="auto">
          <a:xfrm>
            <a:off x="6492875" y="4127500"/>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613" name="Oval 27"/>
          <p:cNvSpPr>
            <a:spLocks noChangeArrowheads="1"/>
          </p:cNvSpPr>
          <p:nvPr/>
        </p:nvSpPr>
        <p:spPr bwMode="auto">
          <a:xfrm>
            <a:off x="6300788" y="4297363"/>
            <a:ext cx="136525" cy="138112"/>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614" name="Oval 27"/>
          <p:cNvSpPr>
            <a:spLocks noChangeArrowheads="1"/>
          </p:cNvSpPr>
          <p:nvPr/>
        </p:nvSpPr>
        <p:spPr bwMode="auto">
          <a:xfrm>
            <a:off x="6453188" y="4587875"/>
            <a:ext cx="138112" cy="138113"/>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615" name="Oval 27"/>
          <p:cNvSpPr>
            <a:spLocks noChangeArrowheads="1"/>
          </p:cNvSpPr>
          <p:nvPr/>
        </p:nvSpPr>
        <p:spPr bwMode="auto">
          <a:xfrm>
            <a:off x="6662738" y="4395788"/>
            <a:ext cx="136525" cy="138112"/>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616" name="Oval 27"/>
          <p:cNvSpPr>
            <a:spLocks noChangeArrowheads="1"/>
          </p:cNvSpPr>
          <p:nvPr/>
        </p:nvSpPr>
        <p:spPr bwMode="auto">
          <a:xfrm>
            <a:off x="6030913" y="4473575"/>
            <a:ext cx="138112"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147" name="Rectangle 146"/>
          <p:cNvSpPr/>
          <p:nvPr/>
        </p:nvSpPr>
        <p:spPr>
          <a:xfrm>
            <a:off x="6837363" y="5818188"/>
            <a:ext cx="914400" cy="914400"/>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618" name="Oval 27"/>
          <p:cNvSpPr>
            <a:spLocks noChangeArrowheads="1"/>
          </p:cNvSpPr>
          <p:nvPr/>
        </p:nvSpPr>
        <p:spPr bwMode="auto">
          <a:xfrm>
            <a:off x="6999288" y="5970588"/>
            <a:ext cx="136525" cy="138112"/>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619" name="Oval 27"/>
          <p:cNvSpPr>
            <a:spLocks noChangeArrowheads="1"/>
          </p:cNvSpPr>
          <p:nvPr/>
        </p:nvSpPr>
        <p:spPr bwMode="auto">
          <a:xfrm>
            <a:off x="7413625" y="5970588"/>
            <a:ext cx="138113" cy="138112"/>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620" name="Oval 27"/>
          <p:cNvSpPr>
            <a:spLocks noChangeArrowheads="1"/>
          </p:cNvSpPr>
          <p:nvPr/>
        </p:nvSpPr>
        <p:spPr bwMode="auto">
          <a:xfrm>
            <a:off x="7221538" y="6140450"/>
            <a:ext cx="138112" cy="138113"/>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621" name="Oval 27"/>
          <p:cNvSpPr>
            <a:spLocks noChangeArrowheads="1"/>
          </p:cNvSpPr>
          <p:nvPr/>
        </p:nvSpPr>
        <p:spPr bwMode="auto">
          <a:xfrm>
            <a:off x="7375525" y="6432550"/>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622" name="Oval 27"/>
          <p:cNvSpPr>
            <a:spLocks noChangeArrowheads="1"/>
          </p:cNvSpPr>
          <p:nvPr/>
        </p:nvSpPr>
        <p:spPr bwMode="auto">
          <a:xfrm>
            <a:off x="7583488" y="6240463"/>
            <a:ext cx="138112"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623" name="Oval 27"/>
          <p:cNvSpPr>
            <a:spLocks noChangeArrowheads="1"/>
          </p:cNvSpPr>
          <p:nvPr/>
        </p:nvSpPr>
        <p:spPr bwMode="auto">
          <a:xfrm>
            <a:off x="6953250" y="6316663"/>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154" name="Rectangle 153"/>
          <p:cNvSpPr/>
          <p:nvPr/>
        </p:nvSpPr>
        <p:spPr>
          <a:xfrm>
            <a:off x="7759700" y="5818188"/>
            <a:ext cx="914400" cy="914400"/>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625" name="Oval 27"/>
          <p:cNvSpPr>
            <a:spLocks noChangeArrowheads="1"/>
          </p:cNvSpPr>
          <p:nvPr/>
        </p:nvSpPr>
        <p:spPr bwMode="auto">
          <a:xfrm>
            <a:off x="7920038" y="5970588"/>
            <a:ext cx="138112" cy="138112"/>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626" name="Oval 27"/>
          <p:cNvSpPr>
            <a:spLocks noChangeArrowheads="1"/>
          </p:cNvSpPr>
          <p:nvPr/>
        </p:nvSpPr>
        <p:spPr bwMode="auto">
          <a:xfrm>
            <a:off x="8335963" y="5970588"/>
            <a:ext cx="136525" cy="138112"/>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627" name="Oval 27"/>
          <p:cNvSpPr>
            <a:spLocks noChangeArrowheads="1"/>
          </p:cNvSpPr>
          <p:nvPr/>
        </p:nvSpPr>
        <p:spPr bwMode="auto">
          <a:xfrm>
            <a:off x="8143875" y="6140450"/>
            <a:ext cx="136525" cy="138113"/>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628" name="Oval 27"/>
          <p:cNvSpPr>
            <a:spLocks noChangeArrowheads="1"/>
          </p:cNvSpPr>
          <p:nvPr/>
        </p:nvSpPr>
        <p:spPr bwMode="auto">
          <a:xfrm>
            <a:off x="8297863" y="6432550"/>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629" name="Oval 27"/>
          <p:cNvSpPr>
            <a:spLocks noChangeArrowheads="1"/>
          </p:cNvSpPr>
          <p:nvPr/>
        </p:nvSpPr>
        <p:spPr bwMode="auto">
          <a:xfrm>
            <a:off x="8505825" y="6240463"/>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630" name="Oval 27"/>
          <p:cNvSpPr>
            <a:spLocks noChangeArrowheads="1"/>
          </p:cNvSpPr>
          <p:nvPr/>
        </p:nvSpPr>
        <p:spPr bwMode="auto">
          <a:xfrm>
            <a:off x="7875588" y="6316663"/>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161" name="Rectangle 160"/>
          <p:cNvSpPr/>
          <p:nvPr/>
        </p:nvSpPr>
        <p:spPr>
          <a:xfrm>
            <a:off x="5916613" y="5818188"/>
            <a:ext cx="914400" cy="914400"/>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632" name="Oval 27"/>
          <p:cNvSpPr>
            <a:spLocks noChangeArrowheads="1"/>
          </p:cNvSpPr>
          <p:nvPr/>
        </p:nvSpPr>
        <p:spPr bwMode="auto">
          <a:xfrm>
            <a:off x="6076950" y="5970588"/>
            <a:ext cx="138113" cy="138112"/>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633" name="Oval 27"/>
          <p:cNvSpPr>
            <a:spLocks noChangeArrowheads="1"/>
          </p:cNvSpPr>
          <p:nvPr/>
        </p:nvSpPr>
        <p:spPr bwMode="auto">
          <a:xfrm>
            <a:off x="6492875" y="5970588"/>
            <a:ext cx="136525" cy="138112"/>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634" name="Oval 27"/>
          <p:cNvSpPr>
            <a:spLocks noChangeArrowheads="1"/>
          </p:cNvSpPr>
          <p:nvPr/>
        </p:nvSpPr>
        <p:spPr bwMode="auto">
          <a:xfrm>
            <a:off x="6300788" y="6140450"/>
            <a:ext cx="136525" cy="138113"/>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635" name="Oval 27"/>
          <p:cNvSpPr>
            <a:spLocks noChangeArrowheads="1"/>
          </p:cNvSpPr>
          <p:nvPr/>
        </p:nvSpPr>
        <p:spPr bwMode="auto">
          <a:xfrm>
            <a:off x="6453188" y="6432550"/>
            <a:ext cx="138112"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636" name="Oval 27"/>
          <p:cNvSpPr>
            <a:spLocks noChangeArrowheads="1"/>
          </p:cNvSpPr>
          <p:nvPr/>
        </p:nvSpPr>
        <p:spPr bwMode="auto">
          <a:xfrm>
            <a:off x="6662738" y="6240463"/>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637" name="Oval 27"/>
          <p:cNvSpPr>
            <a:spLocks noChangeArrowheads="1"/>
          </p:cNvSpPr>
          <p:nvPr/>
        </p:nvSpPr>
        <p:spPr bwMode="auto">
          <a:xfrm>
            <a:off x="6030913" y="6316663"/>
            <a:ext cx="138112"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168" name="Rectangle 167"/>
          <p:cNvSpPr/>
          <p:nvPr/>
        </p:nvSpPr>
        <p:spPr>
          <a:xfrm>
            <a:off x="1308100" y="4895850"/>
            <a:ext cx="914400" cy="914400"/>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639" name="Oval 27"/>
          <p:cNvSpPr>
            <a:spLocks noChangeArrowheads="1"/>
          </p:cNvSpPr>
          <p:nvPr/>
        </p:nvSpPr>
        <p:spPr bwMode="auto">
          <a:xfrm>
            <a:off x="1468438" y="5049838"/>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640" name="Oval 27"/>
          <p:cNvSpPr>
            <a:spLocks noChangeArrowheads="1"/>
          </p:cNvSpPr>
          <p:nvPr/>
        </p:nvSpPr>
        <p:spPr bwMode="auto">
          <a:xfrm>
            <a:off x="1884363" y="5049838"/>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641" name="Oval 27"/>
          <p:cNvSpPr>
            <a:spLocks noChangeArrowheads="1"/>
          </p:cNvSpPr>
          <p:nvPr/>
        </p:nvSpPr>
        <p:spPr bwMode="auto">
          <a:xfrm>
            <a:off x="1692275" y="5219700"/>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642" name="Oval 27"/>
          <p:cNvSpPr>
            <a:spLocks noChangeArrowheads="1"/>
          </p:cNvSpPr>
          <p:nvPr/>
        </p:nvSpPr>
        <p:spPr bwMode="auto">
          <a:xfrm>
            <a:off x="1844675" y="5510213"/>
            <a:ext cx="138113"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643" name="Oval 27"/>
          <p:cNvSpPr>
            <a:spLocks noChangeArrowheads="1"/>
          </p:cNvSpPr>
          <p:nvPr/>
        </p:nvSpPr>
        <p:spPr bwMode="auto">
          <a:xfrm>
            <a:off x="2054225" y="5318125"/>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644" name="Oval 27"/>
          <p:cNvSpPr>
            <a:spLocks noChangeArrowheads="1"/>
          </p:cNvSpPr>
          <p:nvPr/>
        </p:nvSpPr>
        <p:spPr bwMode="auto">
          <a:xfrm>
            <a:off x="1422400" y="5394325"/>
            <a:ext cx="138113" cy="138113"/>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175" name="Rectangle 174"/>
          <p:cNvSpPr/>
          <p:nvPr/>
        </p:nvSpPr>
        <p:spPr>
          <a:xfrm>
            <a:off x="2228850" y="4895850"/>
            <a:ext cx="914400" cy="914400"/>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646" name="Oval 27"/>
          <p:cNvSpPr>
            <a:spLocks noChangeArrowheads="1"/>
          </p:cNvSpPr>
          <p:nvPr/>
        </p:nvSpPr>
        <p:spPr bwMode="auto">
          <a:xfrm>
            <a:off x="2390775" y="5049838"/>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647" name="Oval 27"/>
          <p:cNvSpPr>
            <a:spLocks noChangeArrowheads="1"/>
          </p:cNvSpPr>
          <p:nvPr/>
        </p:nvSpPr>
        <p:spPr bwMode="auto">
          <a:xfrm>
            <a:off x="2805113" y="5049838"/>
            <a:ext cx="138112"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648" name="Oval 27"/>
          <p:cNvSpPr>
            <a:spLocks noChangeArrowheads="1"/>
          </p:cNvSpPr>
          <p:nvPr/>
        </p:nvSpPr>
        <p:spPr bwMode="auto">
          <a:xfrm>
            <a:off x="2613025" y="5219700"/>
            <a:ext cx="138113"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649" name="Oval 27"/>
          <p:cNvSpPr>
            <a:spLocks noChangeArrowheads="1"/>
          </p:cNvSpPr>
          <p:nvPr/>
        </p:nvSpPr>
        <p:spPr bwMode="auto">
          <a:xfrm>
            <a:off x="2767013" y="5510213"/>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650" name="Oval 27"/>
          <p:cNvSpPr>
            <a:spLocks noChangeArrowheads="1"/>
          </p:cNvSpPr>
          <p:nvPr/>
        </p:nvSpPr>
        <p:spPr bwMode="auto">
          <a:xfrm>
            <a:off x="2974975" y="5318125"/>
            <a:ext cx="138113"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651" name="Oval 27"/>
          <p:cNvSpPr>
            <a:spLocks noChangeArrowheads="1"/>
          </p:cNvSpPr>
          <p:nvPr/>
        </p:nvSpPr>
        <p:spPr bwMode="auto">
          <a:xfrm>
            <a:off x="2344738" y="5394325"/>
            <a:ext cx="136525" cy="138113"/>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182" name="Rectangle 181"/>
          <p:cNvSpPr/>
          <p:nvPr/>
        </p:nvSpPr>
        <p:spPr>
          <a:xfrm>
            <a:off x="385763" y="4895850"/>
            <a:ext cx="914400" cy="914400"/>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653" name="Oval 27"/>
          <p:cNvSpPr>
            <a:spLocks noChangeArrowheads="1"/>
          </p:cNvSpPr>
          <p:nvPr/>
        </p:nvSpPr>
        <p:spPr bwMode="auto">
          <a:xfrm>
            <a:off x="546100" y="5049838"/>
            <a:ext cx="138113"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654" name="Oval 27"/>
          <p:cNvSpPr>
            <a:spLocks noChangeArrowheads="1"/>
          </p:cNvSpPr>
          <p:nvPr/>
        </p:nvSpPr>
        <p:spPr bwMode="auto">
          <a:xfrm>
            <a:off x="962025" y="5049838"/>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655" name="Oval 27"/>
          <p:cNvSpPr>
            <a:spLocks noChangeArrowheads="1"/>
          </p:cNvSpPr>
          <p:nvPr/>
        </p:nvSpPr>
        <p:spPr bwMode="auto">
          <a:xfrm>
            <a:off x="769938" y="5219700"/>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656" name="Oval 27"/>
          <p:cNvSpPr>
            <a:spLocks noChangeArrowheads="1"/>
          </p:cNvSpPr>
          <p:nvPr/>
        </p:nvSpPr>
        <p:spPr bwMode="auto">
          <a:xfrm>
            <a:off x="923925" y="5510213"/>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657" name="Oval 27"/>
          <p:cNvSpPr>
            <a:spLocks noChangeArrowheads="1"/>
          </p:cNvSpPr>
          <p:nvPr/>
        </p:nvSpPr>
        <p:spPr bwMode="auto">
          <a:xfrm>
            <a:off x="1131888" y="5318125"/>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658" name="Oval 27"/>
          <p:cNvSpPr>
            <a:spLocks noChangeArrowheads="1"/>
          </p:cNvSpPr>
          <p:nvPr/>
        </p:nvSpPr>
        <p:spPr bwMode="auto">
          <a:xfrm>
            <a:off x="501650" y="5394325"/>
            <a:ext cx="136525" cy="138113"/>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189" name="Rectangle 188"/>
          <p:cNvSpPr/>
          <p:nvPr/>
        </p:nvSpPr>
        <p:spPr>
          <a:xfrm>
            <a:off x="1308100" y="3973513"/>
            <a:ext cx="914400" cy="914400"/>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660" name="Oval 27"/>
          <p:cNvSpPr>
            <a:spLocks noChangeArrowheads="1"/>
          </p:cNvSpPr>
          <p:nvPr/>
        </p:nvSpPr>
        <p:spPr bwMode="auto">
          <a:xfrm>
            <a:off x="1468438" y="4127500"/>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661" name="Oval 27"/>
          <p:cNvSpPr>
            <a:spLocks noChangeArrowheads="1"/>
          </p:cNvSpPr>
          <p:nvPr/>
        </p:nvSpPr>
        <p:spPr bwMode="auto">
          <a:xfrm>
            <a:off x="1884363" y="4127500"/>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662" name="Oval 27"/>
          <p:cNvSpPr>
            <a:spLocks noChangeArrowheads="1"/>
          </p:cNvSpPr>
          <p:nvPr/>
        </p:nvSpPr>
        <p:spPr bwMode="auto">
          <a:xfrm>
            <a:off x="1692275" y="4297363"/>
            <a:ext cx="136525" cy="138112"/>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663" name="Oval 27"/>
          <p:cNvSpPr>
            <a:spLocks noChangeArrowheads="1"/>
          </p:cNvSpPr>
          <p:nvPr/>
        </p:nvSpPr>
        <p:spPr bwMode="auto">
          <a:xfrm>
            <a:off x="1844675" y="4587875"/>
            <a:ext cx="138113" cy="138113"/>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664" name="Oval 27"/>
          <p:cNvSpPr>
            <a:spLocks noChangeArrowheads="1"/>
          </p:cNvSpPr>
          <p:nvPr/>
        </p:nvSpPr>
        <p:spPr bwMode="auto">
          <a:xfrm>
            <a:off x="2054225" y="4395788"/>
            <a:ext cx="136525" cy="138112"/>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665" name="Oval 27"/>
          <p:cNvSpPr>
            <a:spLocks noChangeArrowheads="1"/>
          </p:cNvSpPr>
          <p:nvPr/>
        </p:nvSpPr>
        <p:spPr bwMode="auto">
          <a:xfrm>
            <a:off x="1422400" y="4473575"/>
            <a:ext cx="138113"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196" name="Rectangle 195"/>
          <p:cNvSpPr/>
          <p:nvPr/>
        </p:nvSpPr>
        <p:spPr>
          <a:xfrm>
            <a:off x="2228850" y="3973513"/>
            <a:ext cx="914400" cy="914400"/>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667" name="Oval 27"/>
          <p:cNvSpPr>
            <a:spLocks noChangeArrowheads="1"/>
          </p:cNvSpPr>
          <p:nvPr/>
        </p:nvSpPr>
        <p:spPr bwMode="auto">
          <a:xfrm>
            <a:off x="2390775" y="4127500"/>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668" name="Oval 27"/>
          <p:cNvSpPr>
            <a:spLocks noChangeArrowheads="1"/>
          </p:cNvSpPr>
          <p:nvPr/>
        </p:nvSpPr>
        <p:spPr bwMode="auto">
          <a:xfrm>
            <a:off x="2805113" y="4127500"/>
            <a:ext cx="138112"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669" name="Oval 27"/>
          <p:cNvSpPr>
            <a:spLocks noChangeArrowheads="1"/>
          </p:cNvSpPr>
          <p:nvPr/>
        </p:nvSpPr>
        <p:spPr bwMode="auto">
          <a:xfrm>
            <a:off x="2613025" y="4297363"/>
            <a:ext cx="138113" cy="138112"/>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670" name="Oval 27"/>
          <p:cNvSpPr>
            <a:spLocks noChangeArrowheads="1"/>
          </p:cNvSpPr>
          <p:nvPr/>
        </p:nvSpPr>
        <p:spPr bwMode="auto">
          <a:xfrm>
            <a:off x="2767013" y="4587875"/>
            <a:ext cx="136525" cy="138113"/>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671" name="Oval 27"/>
          <p:cNvSpPr>
            <a:spLocks noChangeArrowheads="1"/>
          </p:cNvSpPr>
          <p:nvPr/>
        </p:nvSpPr>
        <p:spPr bwMode="auto">
          <a:xfrm>
            <a:off x="2974975" y="4395788"/>
            <a:ext cx="138113" cy="138112"/>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672" name="Oval 27"/>
          <p:cNvSpPr>
            <a:spLocks noChangeArrowheads="1"/>
          </p:cNvSpPr>
          <p:nvPr/>
        </p:nvSpPr>
        <p:spPr bwMode="auto">
          <a:xfrm>
            <a:off x="2344738" y="4473575"/>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03" name="Rectangle 202"/>
          <p:cNvSpPr/>
          <p:nvPr/>
        </p:nvSpPr>
        <p:spPr>
          <a:xfrm>
            <a:off x="385763" y="3973513"/>
            <a:ext cx="914400" cy="914400"/>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674" name="Oval 27"/>
          <p:cNvSpPr>
            <a:spLocks noChangeArrowheads="1"/>
          </p:cNvSpPr>
          <p:nvPr/>
        </p:nvSpPr>
        <p:spPr bwMode="auto">
          <a:xfrm>
            <a:off x="546100" y="4127500"/>
            <a:ext cx="138113"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675" name="Oval 27"/>
          <p:cNvSpPr>
            <a:spLocks noChangeArrowheads="1"/>
          </p:cNvSpPr>
          <p:nvPr/>
        </p:nvSpPr>
        <p:spPr bwMode="auto">
          <a:xfrm>
            <a:off x="962025" y="4127500"/>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676" name="Oval 27"/>
          <p:cNvSpPr>
            <a:spLocks noChangeArrowheads="1"/>
          </p:cNvSpPr>
          <p:nvPr/>
        </p:nvSpPr>
        <p:spPr bwMode="auto">
          <a:xfrm>
            <a:off x="769938" y="4297363"/>
            <a:ext cx="136525" cy="138112"/>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677" name="Oval 27"/>
          <p:cNvSpPr>
            <a:spLocks noChangeArrowheads="1"/>
          </p:cNvSpPr>
          <p:nvPr/>
        </p:nvSpPr>
        <p:spPr bwMode="auto">
          <a:xfrm>
            <a:off x="923925" y="4587875"/>
            <a:ext cx="136525" cy="138113"/>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678" name="Oval 27"/>
          <p:cNvSpPr>
            <a:spLocks noChangeArrowheads="1"/>
          </p:cNvSpPr>
          <p:nvPr/>
        </p:nvSpPr>
        <p:spPr bwMode="auto">
          <a:xfrm>
            <a:off x="1131888" y="4395788"/>
            <a:ext cx="136525" cy="138112"/>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679" name="Oval 27"/>
          <p:cNvSpPr>
            <a:spLocks noChangeArrowheads="1"/>
          </p:cNvSpPr>
          <p:nvPr/>
        </p:nvSpPr>
        <p:spPr bwMode="auto">
          <a:xfrm>
            <a:off x="501650" y="4473575"/>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0" name="Rectangle 209"/>
          <p:cNvSpPr/>
          <p:nvPr/>
        </p:nvSpPr>
        <p:spPr>
          <a:xfrm>
            <a:off x="1308100" y="5818188"/>
            <a:ext cx="914400" cy="914400"/>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681" name="Oval 27"/>
          <p:cNvSpPr>
            <a:spLocks noChangeArrowheads="1"/>
          </p:cNvSpPr>
          <p:nvPr/>
        </p:nvSpPr>
        <p:spPr bwMode="auto">
          <a:xfrm>
            <a:off x="1468438" y="5970588"/>
            <a:ext cx="136525" cy="138112"/>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682" name="Oval 27"/>
          <p:cNvSpPr>
            <a:spLocks noChangeArrowheads="1"/>
          </p:cNvSpPr>
          <p:nvPr/>
        </p:nvSpPr>
        <p:spPr bwMode="auto">
          <a:xfrm>
            <a:off x="1884363" y="5970588"/>
            <a:ext cx="136525" cy="138112"/>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683" name="Oval 27"/>
          <p:cNvSpPr>
            <a:spLocks noChangeArrowheads="1"/>
          </p:cNvSpPr>
          <p:nvPr/>
        </p:nvSpPr>
        <p:spPr bwMode="auto">
          <a:xfrm>
            <a:off x="1692275" y="6140450"/>
            <a:ext cx="136525" cy="138113"/>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684" name="Oval 27"/>
          <p:cNvSpPr>
            <a:spLocks noChangeArrowheads="1"/>
          </p:cNvSpPr>
          <p:nvPr/>
        </p:nvSpPr>
        <p:spPr bwMode="auto">
          <a:xfrm>
            <a:off x="1844675" y="6432550"/>
            <a:ext cx="138113"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685" name="Oval 27"/>
          <p:cNvSpPr>
            <a:spLocks noChangeArrowheads="1"/>
          </p:cNvSpPr>
          <p:nvPr/>
        </p:nvSpPr>
        <p:spPr bwMode="auto">
          <a:xfrm>
            <a:off x="2054225" y="6240463"/>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686" name="Oval 27"/>
          <p:cNvSpPr>
            <a:spLocks noChangeArrowheads="1"/>
          </p:cNvSpPr>
          <p:nvPr/>
        </p:nvSpPr>
        <p:spPr bwMode="auto">
          <a:xfrm>
            <a:off x="1422400" y="6316663"/>
            <a:ext cx="138113"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7" name="Rectangle 216"/>
          <p:cNvSpPr/>
          <p:nvPr/>
        </p:nvSpPr>
        <p:spPr>
          <a:xfrm>
            <a:off x="2228850" y="5818188"/>
            <a:ext cx="914400" cy="914400"/>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688" name="Oval 27"/>
          <p:cNvSpPr>
            <a:spLocks noChangeArrowheads="1"/>
          </p:cNvSpPr>
          <p:nvPr/>
        </p:nvSpPr>
        <p:spPr bwMode="auto">
          <a:xfrm>
            <a:off x="2390775" y="5970588"/>
            <a:ext cx="136525" cy="138112"/>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689" name="Oval 27"/>
          <p:cNvSpPr>
            <a:spLocks noChangeArrowheads="1"/>
          </p:cNvSpPr>
          <p:nvPr/>
        </p:nvSpPr>
        <p:spPr bwMode="auto">
          <a:xfrm>
            <a:off x="2805113" y="5970588"/>
            <a:ext cx="138112" cy="138112"/>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690" name="Oval 27"/>
          <p:cNvSpPr>
            <a:spLocks noChangeArrowheads="1"/>
          </p:cNvSpPr>
          <p:nvPr/>
        </p:nvSpPr>
        <p:spPr bwMode="auto">
          <a:xfrm>
            <a:off x="2613025" y="6140450"/>
            <a:ext cx="138113" cy="138113"/>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691" name="Oval 27"/>
          <p:cNvSpPr>
            <a:spLocks noChangeArrowheads="1"/>
          </p:cNvSpPr>
          <p:nvPr/>
        </p:nvSpPr>
        <p:spPr bwMode="auto">
          <a:xfrm>
            <a:off x="2767013" y="6432550"/>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692" name="Oval 27"/>
          <p:cNvSpPr>
            <a:spLocks noChangeArrowheads="1"/>
          </p:cNvSpPr>
          <p:nvPr/>
        </p:nvSpPr>
        <p:spPr bwMode="auto">
          <a:xfrm>
            <a:off x="2974975" y="6240463"/>
            <a:ext cx="138113"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693" name="Oval 27"/>
          <p:cNvSpPr>
            <a:spLocks noChangeArrowheads="1"/>
          </p:cNvSpPr>
          <p:nvPr/>
        </p:nvSpPr>
        <p:spPr bwMode="auto">
          <a:xfrm>
            <a:off x="2344738" y="6316663"/>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24" name="Rectangle 223"/>
          <p:cNvSpPr/>
          <p:nvPr/>
        </p:nvSpPr>
        <p:spPr>
          <a:xfrm>
            <a:off x="385763" y="5818188"/>
            <a:ext cx="914400" cy="914400"/>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695" name="Oval 27"/>
          <p:cNvSpPr>
            <a:spLocks noChangeArrowheads="1"/>
          </p:cNvSpPr>
          <p:nvPr/>
        </p:nvSpPr>
        <p:spPr bwMode="auto">
          <a:xfrm>
            <a:off x="546100" y="5970588"/>
            <a:ext cx="138113" cy="138112"/>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696" name="Oval 27"/>
          <p:cNvSpPr>
            <a:spLocks noChangeArrowheads="1"/>
          </p:cNvSpPr>
          <p:nvPr/>
        </p:nvSpPr>
        <p:spPr bwMode="auto">
          <a:xfrm>
            <a:off x="962025" y="5970588"/>
            <a:ext cx="136525" cy="138112"/>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697" name="Oval 27"/>
          <p:cNvSpPr>
            <a:spLocks noChangeArrowheads="1"/>
          </p:cNvSpPr>
          <p:nvPr/>
        </p:nvSpPr>
        <p:spPr bwMode="auto">
          <a:xfrm>
            <a:off x="769938" y="6140450"/>
            <a:ext cx="136525" cy="138113"/>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698" name="Oval 27"/>
          <p:cNvSpPr>
            <a:spLocks noChangeArrowheads="1"/>
          </p:cNvSpPr>
          <p:nvPr/>
        </p:nvSpPr>
        <p:spPr bwMode="auto">
          <a:xfrm>
            <a:off x="923925" y="6432550"/>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699" name="Oval 27"/>
          <p:cNvSpPr>
            <a:spLocks noChangeArrowheads="1"/>
          </p:cNvSpPr>
          <p:nvPr/>
        </p:nvSpPr>
        <p:spPr bwMode="auto">
          <a:xfrm>
            <a:off x="1131888" y="6240463"/>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700" name="Oval 27"/>
          <p:cNvSpPr>
            <a:spLocks noChangeArrowheads="1"/>
          </p:cNvSpPr>
          <p:nvPr/>
        </p:nvSpPr>
        <p:spPr bwMode="auto">
          <a:xfrm>
            <a:off x="501650" y="6316663"/>
            <a:ext cx="136525" cy="136525"/>
          </a:xfrm>
          <a:prstGeom prst="ellipse">
            <a:avLst/>
          </a:prstGeom>
          <a:solidFill>
            <a:schemeClr val="bg1"/>
          </a:solidFill>
          <a:ln w="19050">
            <a:solidFill>
              <a:schemeClr val="tx1"/>
            </a:solidFill>
            <a:round/>
            <a:headEnd/>
            <a:tailEnd/>
          </a:ln>
        </p:spPr>
        <p:txBody>
          <a:bodyPr wrap="none" anchor="ctr"/>
          <a:lstStyle/>
          <a:p>
            <a:pPr algn="ctr" fontAlgn="ctr"/>
            <a:endParaRPr lang="en-US" baseline="30000">
              <a:latin typeface="Arial" charset="0"/>
              <a:cs typeface="Arial" charset="0"/>
            </a:endParaRPr>
          </a:p>
        </p:txBody>
      </p:sp>
      <p:sp>
        <p:nvSpPr>
          <p:cNvPr id="21701" name="Text Box 11"/>
          <p:cNvSpPr txBox="1">
            <a:spLocks noChangeArrowheads="1"/>
          </p:cNvSpPr>
          <p:nvPr/>
        </p:nvSpPr>
        <p:spPr bwMode="auto">
          <a:xfrm>
            <a:off x="4956175" y="3006725"/>
            <a:ext cx="3421063" cy="338138"/>
          </a:xfrm>
          <a:prstGeom prst="rect">
            <a:avLst/>
          </a:prstGeom>
          <a:solidFill>
            <a:srgbClr val="000090"/>
          </a:solidFill>
          <a:ln w="9525">
            <a:noFill/>
            <a:miter lim="800000"/>
            <a:headEnd/>
            <a:tailEnd/>
          </a:ln>
        </p:spPr>
        <p:txBody>
          <a:bodyPr>
            <a:spAutoFit/>
          </a:bodyPr>
          <a:lstStyle/>
          <a:p>
            <a:pPr algn="ctr" eaLnBrk="0" hangingPunct="0"/>
            <a:r>
              <a:rPr lang="en-US" sz="1600" b="1" dirty="0">
                <a:solidFill>
                  <a:schemeClr val="bg1"/>
                </a:solidFill>
              </a:rPr>
              <a:t>Periodic Boundary </a:t>
            </a:r>
            <a:r>
              <a:rPr lang="en-US" sz="1600" b="1" dirty="0" smtClean="0">
                <a:solidFill>
                  <a:schemeClr val="bg1"/>
                </a:solidFill>
              </a:rPr>
              <a:t>Condition</a:t>
            </a:r>
            <a:endParaRPr lang="en-US" sz="1600" b="1" dirty="0">
              <a:solidFill>
                <a:schemeClr val="bg1"/>
              </a:solidFill>
            </a:endParaRPr>
          </a:p>
        </p:txBody>
      </p:sp>
      <p:sp>
        <p:nvSpPr>
          <p:cNvPr id="232" name="Text Box 11"/>
          <p:cNvSpPr txBox="1">
            <a:spLocks noChangeArrowheads="1"/>
          </p:cNvSpPr>
          <p:nvPr/>
        </p:nvSpPr>
        <p:spPr bwMode="auto">
          <a:xfrm>
            <a:off x="4956175" y="3429000"/>
            <a:ext cx="3421063" cy="338138"/>
          </a:xfrm>
          <a:prstGeom prst="rect">
            <a:avLst/>
          </a:prstGeom>
          <a:solidFill>
            <a:srgbClr val="000090"/>
          </a:solidFill>
          <a:ln w="9525">
            <a:noFill/>
            <a:miter lim="800000"/>
            <a:headEnd/>
            <a:tailEnd/>
          </a:ln>
        </p:spPr>
        <p:txBody>
          <a:bodyPr>
            <a:spAutoFit/>
          </a:bodyPr>
          <a:lstStyle/>
          <a:p>
            <a:pPr algn="ctr" eaLnBrk="0" hangingPunct="0"/>
            <a:r>
              <a:rPr lang="en-US" sz="1600" b="1">
                <a:solidFill>
                  <a:schemeClr val="bg1"/>
                </a:solidFill>
              </a:rPr>
              <a:t>Minimum-Image Convention</a:t>
            </a:r>
          </a:p>
        </p:txBody>
      </p:sp>
      <p:cxnSp>
        <p:nvCxnSpPr>
          <p:cNvPr id="3" name="Straight Connector 2"/>
          <p:cNvCxnSpPr/>
          <p:nvPr/>
        </p:nvCxnSpPr>
        <p:spPr>
          <a:xfrm>
            <a:off x="4749800" y="5173663"/>
            <a:ext cx="115888" cy="153987"/>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233" name="Straight Connector 232"/>
          <p:cNvCxnSpPr>
            <a:cxnSpLocks noChangeAspect="1"/>
          </p:cNvCxnSpPr>
          <p:nvPr/>
        </p:nvCxnSpPr>
        <p:spPr>
          <a:xfrm flipV="1">
            <a:off x="4725988" y="5426075"/>
            <a:ext cx="119062" cy="122238"/>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234" name="Straight Connector 233"/>
          <p:cNvCxnSpPr>
            <a:cxnSpLocks noChangeAspect="1"/>
            <a:stCxn id="21515" idx="6"/>
          </p:cNvCxnSpPr>
          <p:nvPr/>
        </p:nvCxnSpPr>
        <p:spPr>
          <a:xfrm>
            <a:off x="4594225" y="5287963"/>
            <a:ext cx="223838" cy="95250"/>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235" name="Straight Connector 234"/>
          <p:cNvCxnSpPr>
            <a:cxnSpLocks noChangeAspect="1"/>
          </p:cNvCxnSpPr>
          <p:nvPr/>
        </p:nvCxnSpPr>
        <p:spPr>
          <a:xfrm>
            <a:off x="4370388" y="5133975"/>
            <a:ext cx="468312" cy="220663"/>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236" name="Straight Connector 235"/>
          <p:cNvCxnSpPr>
            <a:cxnSpLocks noChangeAspect="1"/>
            <a:stCxn id="21520" idx="3"/>
            <a:endCxn id="21517" idx="7"/>
          </p:cNvCxnSpPr>
          <p:nvPr/>
        </p:nvCxnSpPr>
        <p:spPr>
          <a:xfrm flipH="1">
            <a:off x="4935538" y="5165725"/>
            <a:ext cx="239712" cy="173038"/>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237" name="Straight Connector 236"/>
          <p:cNvCxnSpPr>
            <a:cxnSpLocks noChangeAspect="1"/>
          </p:cNvCxnSpPr>
          <p:nvPr/>
        </p:nvCxnSpPr>
        <p:spPr>
          <a:xfrm flipH="1">
            <a:off x="4329113" y="5413375"/>
            <a:ext cx="488950" cy="42863"/>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238" name="Straight Connector 237"/>
          <p:cNvCxnSpPr>
            <a:cxnSpLocks noChangeAspect="1"/>
          </p:cNvCxnSpPr>
          <p:nvPr/>
        </p:nvCxnSpPr>
        <p:spPr>
          <a:xfrm flipH="1" flipV="1">
            <a:off x="4956175" y="5403850"/>
            <a:ext cx="157163" cy="46038"/>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14471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5"/>
                                        </p:tgtEl>
                                        <p:attrNameLst>
                                          <p:attrName>style.visibility</p:attrName>
                                        </p:attrNameLst>
                                      </p:cBhvr>
                                      <p:to>
                                        <p:strVal val="visible"/>
                                      </p:to>
                                    </p:set>
                                  </p:childTnLst>
                                  <p:subTnLst>
                                    <p:set>
                                      <p:cBhvr override="childStyle">
                                        <p:cTn dur="1" fill="hold" display="0" masterRel="nextClick" afterEffect="1"/>
                                        <p:tgtEl>
                                          <p:spTgt spid="235"/>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7"/>
                                        </p:tgtEl>
                                        <p:attrNameLst>
                                          <p:attrName>style.visibility</p:attrName>
                                        </p:attrNameLst>
                                      </p:cBhvr>
                                      <p:to>
                                        <p:strVal val="visible"/>
                                      </p:to>
                                    </p:set>
                                  </p:childTnLst>
                                  <p:subTnLst>
                                    <p:set>
                                      <p:cBhvr override="childStyle">
                                        <p:cTn dur="1" fill="hold" display="0" masterRel="nextClick" afterEffect="1"/>
                                        <p:tgtEl>
                                          <p:spTgt spid="237"/>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7"/>
          <p:cNvSpPr txBox="1">
            <a:spLocks noChangeArrowheads="1"/>
          </p:cNvSpPr>
          <p:nvPr/>
        </p:nvSpPr>
        <p:spPr bwMode="auto">
          <a:xfrm>
            <a:off x="595313" y="609600"/>
            <a:ext cx="7924800" cy="457200"/>
          </a:xfrm>
          <a:prstGeom prst="rect">
            <a:avLst/>
          </a:prstGeom>
          <a:noFill/>
          <a:ln w="9525">
            <a:noFill/>
            <a:miter lim="800000"/>
            <a:headEnd/>
            <a:tailEnd/>
          </a:ln>
        </p:spPr>
        <p:txBody>
          <a:bodyPr>
            <a:spAutoFit/>
          </a:bodyPr>
          <a:lstStyle/>
          <a:p>
            <a:pPr algn="ctr" eaLnBrk="0" hangingPunct="0">
              <a:spcBef>
                <a:spcPct val="50000"/>
              </a:spcBef>
            </a:pPr>
            <a:r>
              <a:rPr lang="en-US" sz="2400" b="1">
                <a:latin typeface="Corbel" pitchFamily="34" charset="0"/>
              </a:rPr>
              <a:t>Three basic ingredients</a:t>
            </a:r>
          </a:p>
        </p:txBody>
      </p:sp>
      <p:sp>
        <p:nvSpPr>
          <p:cNvPr id="23554" name="Text Box 9"/>
          <p:cNvSpPr txBox="1">
            <a:spLocks noChangeArrowheads="1"/>
          </p:cNvSpPr>
          <p:nvPr/>
        </p:nvSpPr>
        <p:spPr bwMode="auto">
          <a:xfrm>
            <a:off x="595313" y="152400"/>
            <a:ext cx="7924800" cy="579438"/>
          </a:xfrm>
          <a:prstGeom prst="rect">
            <a:avLst/>
          </a:prstGeom>
          <a:noFill/>
          <a:ln w="9525">
            <a:noFill/>
            <a:miter lim="800000"/>
            <a:headEnd/>
            <a:tailEnd/>
          </a:ln>
        </p:spPr>
        <p:txBody>
          <a:bodyPr>
            <a:spAutoFit/>
          </a:bodyPr>
          <a:lstStyle/>
          <a:p>
            <a:pPr algn="ctr" eaLnBrk="0" hangingPunct="0">
              <a:spcBef>
                <a:spcPct val="50000"/>
              </a:spcBef>
            </a:pPr>
            <a:r>
              <a:rPr lang="en-US" sz="3200" b="1" dirty="0">
                <a:latin typeface="Corbel" pitchFamily="34" charset="0"/>
              </a:rPr>
              <a:t> Molecular </a:t>
            </a:r>
            <a:r>
              <a:rPr lang="en-US" sz="3200" b="1" dirty="0" smtClean="0">
                <a:latin typeface="Corbel" pitchFamily="34" charset="0"/>
              </a:rPr>
              <a:t>dynamics </a:t>
            </a:r>
            <a:r>
              <a:rPr lang="en-US" sz="3200" b="1" dirty="0">
                <a:latin typeface="Corbel" pitchFamily="34" charset="0"/>
              </a:rPr>
              <a:t>s</a:t>
            </a:r>
            <a:r>
              <a:rPr lang="en-US" sz="3200" b="1" dirty="0" smtClean="0">
                <a:latin typeface="Corbel" pitchFamily="34" charset="0"/>
              </a:rPr>
              <a:t>imulations</a:t>
            </a:r>
            <a:endParaRPr lang="en-US" sz="3200" b="1" dirty="0">
              <a:latin typeface="Corbel" pitchFamily="34" charset="0"/>
            </a:endParaRPr>
          </a:p>
        </p:txBody>
      </p:sp>
      <p:sp>
        <p:nvSpPr>
          <p:cNvPr id="23555" name="Text Box 11"/>
          <p:cNvSpPr txBox="1">
            <a:spLocks noChangeArrowheads="1"/>
          </p:cNvSpPr>
          <p:nvPr/>
        </p:nvSpPr>
        <p:spPr bwMode="auto">
          <a:xfrm>
            <a:off x="193830" y="1277938"/>
            <a:ext cx="7564438" cy="400050"/>
          </a:xfrm>
          <a:prstGeom prst="rect">
            <a:avLst/>
          </a:prstGeom>
          <a:noFill/>
          <a:ln w="9525">
            <a:noFill/>
            <a:miter lim="800000"/>
            <a:headEnd/>
            <a:tailEnd/>
          </a:ln>
        </p:spPr>
        <p:txBody>
          <a:bodyPr>
            <a:spAutoFit/>
          </a:bodyPr>
          <a:lstStyle/>
          <a:p>
            <a:pPr eaLnBrk="0" hangingPunct="0"/>
            <a:r>
              <a:rPr lang="en-US" sz="2000" b="1">
                <a:solidFill>
                  <a:srgbClr val="000000"/>
                </a:solidFill>
              </a:rPr>
              <a:t>Now what do you need?</a:t>
            </a:r>
          </a:p>
        </p:txBody>
      </p:sp>
      <p:sp>
        <p:nvSpPr>
          <p:cNvPr id="23556" name="Text Box 11"/>
          <p:cNvSpPr txBox="1">
            <a:spLocks noChangeArrowheads="1"/>
          </p:cNvSpPr>
          <p:nvPr/>
        </p:nvSpPr>
        <p:spPr bwMode="auto">
          <a:xfrm>
            <a:off x="538318" y="1716088"/>
            <a:ext cx="7566025" cy="396875"/>
          </a:xfrm>
          <a:prstGeom prst="rect">
            <a:avLst/>
          </a:prstGeom>
          <a:noFill/>
          <a:ln w="9525">
            <a:noFill/>
            <a:miter lim="800000"/>
            <a:headEnd/>
            <a:tailEnd/>
          </a:ln>
        </p:spPr>
        <p:txBody>
          <a:bodyPr>
            <a:spAutoFit/>
          </a:bodyPr>
          <a:lstStyle/>
          <a:p>
            <a:pPr eaLnBrk="0" hangingPunct="0"/>
            <a:r>
              <a:rPr lang="en-US" sz="2000" b="1">
                <a:solidFill>
                  <a:srgbClr val="000000"/>
                </a:solidFill>
              </a:rPr>
              <a:t>1. Description of initial positions</a:t>
            </a:r>
          </a:p>
        </p:txBody>
      </p:sp>
      <p:sp>
        <p:nvSpPr>
          <p:cNvPr id="23557" name="Text Box 11"/>
          <p:cNvSpPr txBox="1">
            <a:spLocks noChangeArrowheads="1"/>
          </p:cNvSpPr>
          <p:nvPr/>
        </p:nvSpPr>
        <p:spPr bwMode="auto">
          <a:xfrm>
            <a:off x="538318" y="2162175"/>
            <a:ext cx="7566025" cy="396875"/>
          </a:xfrm>
          <a:prstGeom prst="rect">
            <a:avLst/>
          </a:prstGeom>
          <a:noFill/>
          <a:ln w="9525">
            <a:noFill/>
            <a:miter lim="800000"/>
            <a:headEnd/>
            <a:tailEnd/>
          </a:ln>
        </p:spPr>
        <p:txBody>
          <a:bodyPr>
            <a:spAutoFit/>
          </a:bodyPr>
          <a:lstStyle/>
          <a:p>
            <a:pPr eaLnBrk="0" hangingPunct="0"/>
            <a:r>
              <a:rPr lang="en-US" sz="2000" b="1" dirty="0">
                <a:solidFill>
                  <a:schemeClr val="bg1"/>
                </a:solidFill>
              </a:rPr>
              <a:t>1</a:t>
            </a:r>
            <a:r>
              <a:rPr lang="en-US" sz="2000" b="1" dirty="0" smtClean="0">
                <a:solidFill>
                  <a:schemeClr val="bg1"/>
                </a:solidFill>
              </a:rPr>
              <a:t>. </a:t>
            </a:r>
            <a:r>
              <a:rPr lang="en-US" sz="2000" b="1" dirty="0">
                <a:solidFill>
                  <a:srgbClr val="000000"/>
                </a:solidFill>
              </a:rPr>
              <a:t>Description of initial velocities</a:t>
            </a:r>
          </a:p>
        </p:txBody>
      </p:sp>
      <p:sp>
        <p:nvSpPr>
          <p:cNvPr id="23558" name="Text Box 11"/>
          <p:cNvSpPr txBox="1">
            <a:spLocks noChangeArrowheads="1"/>
          </p:cNvSpPr>
          <p:nvPr/>
        </p:nvSpPr>
        <p:spPr bwMode="auto">
          <a:xfrm>
            <a:off x="538318" y="3028950"/>
            <a:ext cx="7913687" cy="396875"/>
          </a:xfrm>
          <a:prstGeom prst="rect">
            <a:avLst/>
          </a:prstGeom>
          <a:noFill/>
          <a:ln w="9525">
            <a:noFill/>
            <a:miter lim="800000"/>
            <a:headEnd/>
            <a:tailEnd/>
          </a:ln>
        </p:spPr>
        <p:txBody>
          <a:bodyPr>
            <a:spAutoFit/>
          </a:bodyPr>
          <a:lstStyle/>
          <a:p>
            <a:pPr eaLnBrk="0" hangingPunct="0"/>
            <a:r>
              <a:rPr lang="en-US" sz="2000" b="1" dirty="0">
                <a:solidFill>
                  <a:srgbClr val="000000"/>
                </a:solidFill>
              </a:rPr>
              <a:t>2</a:t>
            </a:r>
            <a:r>
              <a:rPr lang="en-US" sz="2000" b="1" dirty="0" smtClean="0">
                <a:solidFill>
                  <a:srgbClr val="000000"/>
                </a:solidFill>
              </a:rPr>
              <a:t>. </a:t>
            </a:r>
            <a:r>
              <a:rPr lang="en-US" sz="2000" b="1" dirty="0">
                <a:solidFill>
                  <a:srgbClr val="000000"/>
                </a:solidFill>
              </a:rPr>
              <a:t>Description of interaction potentials (aka “force field”)</a:t>
            </a:r>
          </a:p>
        </p:txBody>
      </p:sp>
      <p:sp>
        <p:nvSpPr>
          <p:cNvPr id="23559" name="Text Box 11"/>
          <p:cNvSpPr txBox="1">
            <a:spLocks noChangeArrowheads="1"/>
          </p:cNvSpPr>
          <p:nvPr/>
        </p:nvSpPr>
        <p:spPr bwMode="auto">
          <a:xfrm>
            <a:off x="5148076" y="2200275"/>
            <a:ext cx="3566160" cy="338554"/>
          </a:xfrm>
          <a:prstGeom prst="rect">
            <a:avLst/>
          </a:prstGeom>
          <a:solidFill>
            <a:srgbClr val="000090"/>
          </a:solidFill>
          <a:ln w="9525">
            <a:noFill/>
            <a:miter lim="800000"/>
            <a:headEnd/>
            <a:tailEnd/>
          </a:ln>
        </p:spPr>
        <p:txBody>
          <a:bodyPr wrap="square">
            <a:spAutoFit/>
          </a:bodyPr>
          <a:lstStyle/>
          <a:p>
            <a:pPr eaLnBrk="0" hangingPunct="0"/>
            <a:r>
              <a:rPr lang="en-US" sz="1600" b="1" dirty="0" smtClean="0">
                <a:solidFill>
                  <a:schemeClr val="bg1"/>
                </a:solidFill>
              </a:rPr>
              <a:t>Maxwell-Boltzmann </a:t>
            </a:r>
            <a:r>
              <a:rPr lang="en-US" sz="1600" b="1" dirty="0">
                <a:solidFill>
                  <a:schemeClr val="bg1"/>
                </a:solidFill>
              </a:rPr>
              <a:t>Distribution</a:t>
            </a:r>
          </a:p>
        </p:txBody>
      </p:sp>
      <p:sp>
        <p:nvSpPr>
          <p:cNvPr id="23560" name="Text Box 11"/>
          <p:cNvSpPr txBox="1">
            <a:spLocks noChangeArrowheads="1"/>
          </p:cNvSpPr>
          <p:nvPr/>
        </p:nvSpPr>
        <p:spPr bwMode="auto">
          <a:xfrm>
            <a:off x="5148075" y="2622550"/>
            <a:ext cx="2633472" cy="338138"/>
          </a:xfrm>
          <a:prstGeom prst="rect">
            <a:avLst/>
          </a:prstGeom>
          <a:solidFill>
            <a:srgbClr val="000090"/>
          </a:solidFill>
          <a:ln w="9525">
            <a:noFill/>
            <a:miter lim="800000"/>
            <a:headEnd/>
            <a:tailEnd/>
          </a:ln>
        </p:spPr>
        <p:txBody>
          <a:bodyPr>
            <a:spAutoFit/>
          </a:bodyPr>
          <a:lstStyle/>
          <a:p>
            <a:pPr eaLnBrk="0" hangingPunct="0"/>
            <a:r>
              <a:rPr lang="en-US" sz="1600" b="1">
                <a:solidFill>
                  <a:schemeClr val="bg1"/>
                </a:solidFill>
              </a:rPr>
              <a:t>Equipartition Theorem</a:t>
            </a:r>
          </a:p>
        </p:txBody>
      </p:sp>
      <p:sp>
        <p:nvSpPr>
          <p:cNvPr id="23561" name="Text Box 11"/>
          <p:cNvSpPr txBox="1">
            <a:spLocks noChangeArrowheads="1"/>
          </p:cNvSpPr>
          <p:nvPr/>
        </p:nvSpPr>
        <p:spPr bwMode="auto">
          <a:xfrm>
            <a:off x="538318" y="4487863"/>
            <a:ext cx="2459037" cy="396875"/>
          </a:xfrm>
          <a:prstGeom prst="rect">
            <a:avLst/>
          </a:prstGeom>
          <a:noFill/>
          <a:ln w="9525">
            <a:noFill/>
            <a:miter lim="800000"/>
            <a:headEnd/>
            <a:tailEnd/>
          </a:ln>
        </p:spPr>
        <p:txBody>
          <a:bodyPr>
            <a:spAutoFit/>
          </a:bodyPr>
          <a:lstStyle/>
          <a:p>
            <a:pPr eaLnBrk="0" hangingPunct="0"/>
            <a:r>
              <a:rPr lang="en-US" sz="2000" b="1" dirty="0">
                <a:solidFill>
                  <a:srgbClr val="000000"/>
                </a:solidFill>
              </a:rPr>
              <a:t>3</a:t>
            </a:r>
            <a:r>
              <a:rPr lang="en-US" sz="2000" b="1" dirty="0" smtClean="0">
                <a:solidFill>
                  <a:srgbClr val="000000"/>
                </a:solidFill>
              </a:rPr>
              <a:t>. An integrator</a:t>
            </a:r>
            <a:endParaRPr lang="en-US" sz="2000" b="1" dirty="0">
              <a:solidFill>
                <a:srgbClr val="000000"/>
              </a:solidFill>
            </a:endParaRPr>
          </a:p>
        </p:txBody>
      </p:sp>
      <p:sp>
        <p:nvSpPr>
          <p:cNvPr id="23562" name="Text Box 11"/>
          <p:cNvSpPr txBox="1">
            <a:spLocks noChangeArrowheads="1"/>
          </p:cNvSpPr>
          <p:nvPr/>
        </p:nvSpPr>
        <p:spPr bwMode="auto">
          <a:xfrm>
            <a:off x="2804095" y="4549775"/>
            <a:ext cx="2727325" cy="338138"/>
          </a:xfrm>
          <a:prstGeom prst="rect">
            <a:avLst/>
          </a:prstGeom>
          <a:solidFill>
            <a:srgbClr val="000090"/>
          </a:solidFill>
          <a:ln w="9525">
            <a:noFill/>
            <a:miter lim="800000"/>
            <a:headEnd/>
            <a:tailEnd/>
          </a:ln>
        </p:spPr>
        <p:txBody>
          <a:bodyPr>
            <a:spAutoFit/>
          </a:bodyPr>
          <a:lstStyle/>
          <a:p>
            <a:pPr algn="ctr" eaLnBrk="0" hangingPunct="0"/>
            <a:r>
              <a:rPr lang="en-US" sz="1600" b="1">
                <a:solidFill>
                  <a:schemeClr val="bg1"/>
                </a:solidFill>
              </a:rPr>
              <a:t>Leap-frog Algorithm</a:t>
            </a:r>
          </a:p>
        </p:txBody>
      </p:sp>
      <p:sp>
        <p:nvSpPr>
          <p:cNvPr id="23563" name="Text Box 11"/>
          <p:cNvSpPr txBox="1">
            <a:spLocks noChangeArrowheads="1"/>
          </p:cNvSpPr>
          <p:nvPr/>
        </p:nvSpPr>
        <p:spPr bwMode="auto">
          <a:xfrm>
            <a:off x="808197" y="3505200"/>
            <a:ext cx="4760501" cy="338554"/>
          </a:xfrm>
          <a:prstGeom prst="rect">
            <a:avLst/>
          </a:prstGeom>
          <a:solidFill>
            <a:srgbClr val="000090"/>
          </a:solidFill>
          <a:ln w="9525">
            <a:noFill/>
            <a:miter lim="800000"/>
            <a:headEnd/>
            <a:tailEnd/>
          </a:ln>
        </p:spPr>
        <p:txBody>
          <a:bodyPr wrap="square">
            <a:spAutoFit/>
          </a:bodyPr>
          <a:lstStyle/>
          <a:p>
            <a:pPr eaLnBrk="0" hangingPunct="0"/>
            <a:r>
              <a:rPr lang="en-US" sz="1600" b="1" dirty="0">
                <a:solidFill>
                  <a:schemeClr val="bg1"/>
                </a:solidFill>
              </a:rPr>
              <a:t>Lennard-Jones Potential</a:t>
            </a:r>
            <a:r>
              <a:rPr lang="en-US" sz="1600" b="1" dirty="0" smtClean="0">
                <a:solidFill>
                  <a:schemeClr val="bg1"/>
                </a:solidFill>
              </a:rPr>
              <a:t>/Force (and others)</a:t>
            </a:r>
            <a:endParaRPr lang="en-US" sz="1600" b="1" dirty="0">
              <a:solidFill>
                <a:schemeClr val="bg1"/>
              </a:solidFill>
            </a:endParaRPr>
          </a:p>
        </p:txBody>
      </p:sp>
      <p:sp>
        <p:nvSpPr>
          <p:cNvPr id="23564" name="Text Box 11"/>
          <p:cNvSpPr txBox="1">
            <a:spLocks noChangeArrowheads="1"/>
          </p:cNvSpPr>
          <p:nvPr/>
        </p:nvSpPr>
        <p:spPr bwMode="auto">
          <a:xfrm>
            <a:off x="808193" y="3927475"/>
            <a:ext cx="3686175" cy="336550"/>
          </a:xfrm>
          <a:prstGeom prst="rect">
            <a:avLst/>
          </a:prstGeom>
          <a:solidFill>
            <a:srgbClr val="000090"/>
          </a:solidFill>
          <a:ln w="9525">
            <a:noFill/>
            <a:miter lim="800000"/>
            <a:headEnd/>
            <a:tailEnd/>
          </a:ln>
        </p:spPr>
        <p:txBody>
          <a:bodyPr>
            <a:spAutoFit/>
          </a:bodyPr>
          <a:lstStyle/>
          <a:p>
            <a:pPr algn="ctr" eaLnBrk="0" hangingPunct="0"/>
            <a:r>
              <a:rPr lang="en-US" sz="1600" b="1" dirty="0">
                <a:solidFill>
                  <a:schemeClr val="bg1"/>
                </a:solidFill>
              </a:rPr>
              <a:t>Cut-off? Hard/Shifted/Shift-force</a:t>
            </a:r>
          </a:p>
        </p:txBody>
      </p:sp>
    </p:spTree>
    <p:extLst>
      <p:ext uri="{BB962C8B-B14F-4D97-AF65-F5344CB8AC3E}">
        <p14:creationId xmlns:p14="http://schemas.microsoft.com/office/powerpoint/2010/main" val="5936237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56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56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5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5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9" grpId="0" animBg="1"/>
      <p:bldP spid="23560" grpId="0" animBg="1"/>
      <p:bldP spid="23562" grpId="0" animBg="1"/>
      <p:bldP spid="23563" grpId="0" animBg="1"/>
      <p:bldP spid="2356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9"/>
          <p:cNvSpPr txBox="1">
            <a:spLocks noChangeArrowheads="1"/>
          </p:cNvSpPr>
          <p:nvPr/>
        </p:nvSpPr>
        <p:spPr bwMode="auto">
          <a:xfrm>
            <a:off x="1096348" y="152400"/>
            <a:ext cx="6874495" cy="584776"/>
          </a:xfrm>
          <a:prstGeom prst="rect">
            <a:avLst/>
          </a:prstGeom>
          <a:noFill/>
          <a:ln w="9525">
            <a:noFill/>
            <a:miter lim="800000"/>
            <a:headEnd/>
            <a:tailEnd/>
          </a:ln>
        </p:spPr>
        <p:txBody>
          <a:bodyPr wrap="square">
            <a:spAutoFit/>
          </a:bodyPr>
          <a:lstStyle/>
          <a:p>
            <a:pPr algn="ctr" eaLnBrk="0" hangingPunct="0">
              <a:spcBef>
                <a:spcPct val="50000"/>
              </a:spcBef>
            </a:pPr>
            <a:r>
              <a:rPr lang="en-US" sz="3200" b="1" dirty="0">
                <a:latin typeface="Corbel" pitchFamily="34" charset="0"/>
              </a:rPr>
              <a:t> </a:t>
            </a:r>
            <a:r>
              <a:rPr lang="en-US" sz="3200" b="1" dirty="0" smtClean="0">
                <a:latin typeface="Corbel" pitchFamily="34" charset="0"/>
              </a:rPr>
              <a:t>Molecular dynamics </a:t>
            </a:r>
            <a:r>
              <a:rPr lang="en-US" sz="3200" b="1" dirty="0" smtClean="0">
                <a:latin typeface="Corbel" pitchFamily="34" charset="0"/>
              </a:rPr>
              <a:t>simulations</a:t>
            </a:r>
            <a:endParaRPr lang="en-US" sz="3200" b="1" dirty="0">
              <a:latin typeface="Corbel" pitchFamily="34" charset="0"/>
            </a:endParaRPr>
          </a:p>
        </p:txBody>
      </p:sp>
      <p:sp>
        <p:nvSpPr>
          <p:cNvPr id="3" name="Rectangle 2"/>
          <p:cNvSpPr/>
          <p:nvPr/>
        </p:nvSpPr>
        <p:spPr>
          <a:xfrm>
            <a:off x="309045" y="1815990"/>
            <a:ext cx="8756340" cy="830997"/>
          </a:xfrm>
          <a:prstGeom prst="rect">
            <a:avLst/>
          </a:prstGeom>
        </p:spPr>
        <p:txBody>
          <a:bodyPr wrap="square">
            <a:spAutoFit/>
          </a:bodyPr>
          <a:lstStyle/>
          <a:p>
            <a:pPr eaLnBrk="1" hangingPunct="1"/>
            <a:r>
              <a:rPr lang="en-US" sz="2400" b="1" dirty="0" smtClean="0"/>
              <a:t>To learn more about running MD simulations, visit our website at </a:t>
            </a:r>
            <a:endParaRPr lang="en-US" sz="2400" b="1" dirty="0"/>
          </a:p>
        </p:txBody>
      </p:sp>
      <p:sp>
        <p:nvSpPr>
          <p:cNvPr id="4" name="Rectangle 3"/>
          <p:cNvSpPr/>
          <p:nvPr/>
        </p:nvSpPr>
        <p:spPr>
          <a:xfrm>
            <a:off x="693095" y="2699305"/>
            <a:ext cx="7988240" cy="461665"/>
          </a:xfrm>
          <a:prstGeom prst="rect">
            <a:avLst/>
          </a:prstGeom>
        </p:spPr>
        <p:txBody>
          <a:bodyPr wrap="square">
            <a:spAutoFit/>
          </a:bodyPr>
          <a:lstStyle/>
          <a:p>
            <a:r>
              <a:rPr lang="en-US" sz="2400" b="1" dirty="0"/>
              <a:t>http://</a:t>
            </a:r>
            <a:r>
              <a:rPr lang="en-US" sz="2400" b="1" dirty="0" err="1"/>
              <a:t>ase.tufts.edu</a:t>
            </a:r>
            <a:r>
              <a:rPr lang="en-US" sz="2400" b="1" dirty="0"/>
              <a:t>/chemistry/</a:t>
            </a:r>
            <a:r>
              <a:rPr lang="en-US" sz="2400" b="1" dirty="0" err="1"/>
              <a:t>lin</a:t>
            </a:r>
            <a:r>
              <a:rPr lang="en-US" sz="2400" b="1" dirty="0"/>
              <a:t>/</a:t>
            </a:r>
            <a:r>
              <a:rPr lang="en-US" sz="2400" b="1" dirty="0" err="1"/>
              <a:t>outreach.html</a:t>
            </a:r>
            <a:endParaRPr lang="en-US" sz="2400" b="1" dirty="0"/>
          </a:p>
        </p:txBody>
      </p:sp>
    </p:spTree>
    <p:extLst>
      <p:ext uri="{BB962C8B-B14F-4D97-AF65-F5344CB8AC3E}">
        <p14:creationId xmlns:p14="http://schemas.microsoft.com/office/powerpoint/2010/main" val="255083560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descr="race-car-0.jpeg"/>
          <p:cNvPicPr>
            <a:picLocks noChangeAspect="1"/>
          </p:cNvPicPr>
          <p:nvPr/>
        </p:nvPicPr>
        <p:blipFill>
          <a:blip r:embed="rId3"/>
          <a:srcRect t="38699" b="31844"/>
          <a:stretch>
            <a:fillRect/>
          </a:stretch>
        </p:blipFill>
        <p:spPr bwMode="auto">
          <a:xfrm>
            <a:off x="458788" y="2122488"/>
            <a:ext cx="922337" cy="273050"/>
          </a:xfrm>
          <a:prstGeom prst="rect">
            <a:avLst/>
          </a:prstGeom>
          <a:noFill/>
          <a:ln w="9525">
            <a:noFill/>
            <a:miter lim="800000"/>
            <a:headEnd/>
            <a:tailEnd/>
          </a:ln>
        </p:spPr>
      </p:pic>
      <p:sp>
        <p:nvSpPr>
          <p:cNvPr id="22530" name="TextBox 21"/>
          <p:cNvSpPr txBox="1">
            <a:spLocks noChangeArrowheads="1"/>
          </p:cNvSpPr>
          <p:nvPr/>
        </p:nvSpPr>
        <p:spPr bwMode="auto">
          <a:xfrm>
            <a:off x="1154113" y="1585913"/>
            <a:ext cx="614362" cy="307975"/>
          </a:xfrm>
          <a:prstGeom prst="rect">
            <a:avLst/>
          </a:prstGeom>
          <a:noFill/>
          <a:ln w="9525">
            <a:noFill/>
            <a:miter lim="800000"/>
            <a:headEnd/>
            <a:tailEnd/>
          </a:ln>
        </p:spPr>
        <p:txBody>
          <a:bodyPr>
            <a:spAutoFit/>
          </a:bodyPr>
          <a:lstStyle/>
          <a:p>
            <a:pPr algn="ctr"/>
            <a:r>
              <a:rPr lang="en-US" sz="1400"/>
              <a:t>km</a:t>
            </a:r>
          </a:p>
        </p:txBody>
      </p:sp>
      <p:sp>
        <p:nvSpPr>
          <p:cNvPr id="22531" name="TextBox 22"/>
          <p:cNvSpPr txBox="1">
            <a:spLocks noChangeArrowheads="1"/>
          </p:cNvSpPr>
          <p:nvPr/>
        </p:nvSpPr>
        <p:spPr bwMode="auto">
          <a:xfrm>
            <a:off x="1154113" y="1798638"/>
            <a:ext cx="614362" cy="307975"/>
          </a:xfrm>
          <a:prstGeom prst="rect">
            <a:avLst/>
          </a:prstGeom>
          <a:noFill/>
          <a:ln w="9525">
            <a:noFill/>
            <a:miter lim="800000"/>
            <a:headEnd/>
            <a:tailEnd/>
          </a:ln>
        </p:spPr>
        <p:txBody>
          <a:bodyPr>
            <a:spAutoFit/>
          </a:bodyPr>
          <a:lstStyle/>
          <a:p>
            <a:pPr algn="ctr"/>
            <a:r>
              <a:rPr lang="en-US" sz="1400"/>
              <a:t>hr</a:t>
            </a:r>
          </a:p>
        </p:txBody>
      </p:sp>
      <p:sp>
        <p:nvSpPr>
          <p:cNvPr id="22532" name="TextBox 23"/>
          <p:cNvSpPr txBox="1">
            <a:spLocks noChangeArrowheads="1"/>
          </p:cNvSpPr>
          <p:nvPr/>
        </p:nvSpPr>
        <p:spPr bwMode="auto">
          <a:xfrm>
            <a:off x="309563" y="1671638"/>
            <a:ext cx="576262" cy="306387"/>
          </a:xfrm>
          <a:prstGeom prst="rect">
            <a:avLst/>
          </a:prstGeom>
          <a:noFill/>
          <a:ln w="9525">
            <a:noFill/>
            <a:miter lim="800000"/>
            <a:headEnd/>
            <a:tailEnd/>
          </a:ln>
        </p:spPr>
        <p:txBody>
          <a:bodyPr>
            <a:spAutoFit/>
          </a:bodyPr>
          <a:lstStyle/>
          <a:p>
            <a:r>
              <a:rPr lang="en-US" sz="1400" i="1"/>
              <a:t>v</a:t>
            </a:r>
            <a:r>
              <a:rPr lang="en-US" sz="800" i="1"/>
              <a:t> </a:t>
            </a:r>
            <a:r>
              <a:rPr lang="en-US" sz="1400"/>
              <a:t>(0)</a:t>
            </a:r>
          </a:p>
        </p:txBody>
      </p:sp>
      <p:sp>
        <p:nvSpPr>
          <p:cNvPr id="22533" name="TextBox 4"/>
          <p:cNvSpPr txBox="1">
            <a:spLocks noChangeArrowheads="1"/>
          </p:cNvSpPr>
          <p:nvPr/>
        </p:nvSpPr>
        <p:spPr bwMode="auto">
          <a:xfrm>
            <a:off x="693738" y="3482975"/>
            <a:ext cx="306387" cy="307975"/>
          </a:xfrm>
          <a:prstGeom prst="rect">
            <a:avLst/>
          </a:prstGeom>
          <a:noFill/>
          <a:ln w="9525">
            <a:noFill/>
            <a:miter lim="800000"/>
            <a:headEnd/>
            <a:tailEnd/>
          </a:ln>
        </p:spPr>
        <p:txBody>
          <a:bodyPr>
            <a:spAutoFit/>
          </a:bodyPr>
          <a:lstStyle/>
          <a:p>
            <a:r>
              <a:rPr lang="en-US" sz="1400"/>
              <a:t>= </a:t>
            </a:r>
          </a:p>
        </p:txBody>
      </p:sp>
      <p:cxnSp>
        <p:nvCxnSpPr>
          <p:cNvPr id="9" name="Straight Connector 8"/>
          <p:cNvCxnSpPr/>
          <p:nvPr/>
        </p:nvCxnSpPr>
        <p:spPr>
          <a:xfrm>
            <a:off x="1303338" y="1858963"/>
            <a:ext cx="315912"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535" name="TextBox 33"/>
          <p:cNvSpPr txBox="1">
            <a:spLocks noChangeArrowheads="1"/>
          </p:cNvSpPr>
          <p:nvPr/>
        </p:nvSpPr>
        <p:spPr bwMode="auto">
          <a:xfrm>
            <a:off x="693738" y="1666875"/>
            <a:ext cx="766762" cy="307975"/>
          </a:xfrm>
          <a:prstGeom prst="rect">
            <a:avLst/>
          </a:prstGeom>
          <a:noFill/>
          <a:ln w="9525">
            <a:noFill/>
            <a:miter lim="800000"/>
            <a:headEnd/>
            <a:tailEnd/>
          </a:ln>
        </p:spPr>
        <p:txBody>
          <a:bodyPr>
            <a:spAutoFit/>
          </a:bodyPr>
          <a:lstStyle/>
          <a:p>
            <a:r>
              <a:rPr lang="en-US" sz="1400">
                <a:solidFill>
                  <a:schemeClr val="bg1"/>
                </a:solidFill>
              </a:rPr>
              <a:t>=</a:t>
            </a:r>
            <a:r>
              <a:rPr lang="en-US" sz="800">
                <a:solidFill>
                  <a:schemeClr val="bg1"/>
                </a:solidFill>
              </a:rPr>
              <a:t> </a:t>
            </a:r>
            <a:r>
              <a:rPr lang="en-US" sz="1400"/>
              <a:t>100</a:t>
            </a:r>
          </a:p>
        </p:txBody>
      </p:sp>
      <p:sp>
        <p:nvSpPr>
          <p:cNvPr id="22536" name="TextBox 34"/>
          <p:cNvSpPr txBox="1">
            <a:spLocks noChangeArrowheads="1"/>
          </p:cNvSpPr>
          <p:nvPr/>
        </p:nvSpPr>
        <p:spPr bwMode="auto">
          <a:xfrm>
            <a:off x="693738" y="2868613"/>
            <a:ext cx="1228725" cy="307975"/>
          </a:xfrm>
          <a:prstGeom prst="rect">
            <a:avLst/>
          </a:prstGeom>
          <a:noFill/>
          <a:ln w="9525">
            <a:noFill/>
            <a:miter lim="800000"/>
            <a:headEnd/>
            <a:tailEnd/>
          </a:ln>
        </p:spPr>
        <p:txBody>
          <a:bodyPr>
            <a:spAutoFit/>
          </a:bodyPr>
          <a:lstStyle/>
          <a:p>
            <a:r>
              <a:rPr lang="en-US" sz="1400"/>
              <a:t>= 1000 kg</a:t>
            </a:r>
          </a:p>
        </p:txBody>
      </p:sp>
      <p:sp>
        <p:nvSpPr>
          <p:cNvPr id="22537" name="TextBox 35"/>
          <p:cNvSpPr txBox="1">
            <a:spLocks noChangeArrowheads="1"/>
          </p:cNvSpPr>
          <p:nvPr/>
        </p:nvSpPr>
        <p:spPr bwMode="auto">
          <a:xfrm>
            <a:off x="693738" y="3136900"/>
            <a:ext cx="1193800" cy="307975"/>
          </a:xfrm>
          <a:prstGeom prst="rect">
            <a:avLst/>
          </a:prstGeom>
          <a:noFill/>
          <a:ln w="9525">
            <a:noFill/>
            <a:miter lim="800000"/>
            <a:headEnd/>
            <a:tailEnd/>
          </a:ln>
        </p:spPr>
        <p:txBody>
          <a:bodyPr>
            <a:spAutoFit/>
          </a:bodyPr>
          <a:lstStyle/>
          <a:p>
            <a:r>
              <a:rPr lang="en-US" sz="1400"/>
              <a:t>= </a:t>
            </a:r>
            <a:r>
              <a:rPr lang="en-US" sz="1400">
                <a:latin typeface="MS Gothic" pitchFamily="49" charset="-128"/>
                <a:ea typeface="MS Gothic" pitchFamily="49" charset="-128"/>
              </a:rPr>
              <a:t>−</a:t>
            </a:r>
            <a:r>
              <a:rPr lang="en-US" sz="1400"/>
              <a:t>7000 N</a:t>
            </a:r>
          </a:p>
        </p:txBody>
      </p:sp>
      <p:sp>
        <p:nvSpPr>
          <p:cNvPr id="22538" name="TextBox 36"/>
          <p:cNvSpPr txBox="1">
            <a:spLocks noChangeArrowheads="1"/>
          </p:cNvSpPr>
          <p:nvPr/>
        </p:nvSpPr>
        <p:spPr bwMode="auto">
          <a:xfrm>
            <a:off x="1500188" y="3376613"/>
            <a:ext cx="614362" cy="307975"/>
          </a:xfrm>
          <a:prstGeom prst="rect">
            <a:avLst/>
          </a:prstGeom>
          <a:noFill/>
          <a:ln w="9525">
            <a:noFill/>
            <a:miter lim="800000"/>
            <a:headEnd/>
            <a:tailEnd/>
          </a:ln>
        </p:spPr>
        <p:txBody>
          <a:bodyPr>
            <a:spAutoFit/>
          </a:bodyPr>
          <a:lstStyle/>
          <a:p>
            <a:pPr algn="ctr"/>
            <a:r>
              <a:rPr lang="en-US" sz="1400"/>
              <a:t>m</a:t>
            </a:r>
          </a:p>
        </p:txBody>
      </p:sp>
      <p:sp>
        <p:nvSpPr>
          <p:cNvPr id="22539" name="TextBox 37"/>
          <p:cNvSpPr txBox="1">
            <a:spLocks noChangeArrowheads="1"/>
          </p:cNvSpPr>
          <p:nvPr/>
        </p:nvSpPr>
        <p:spPr bwMode="auto">
          <a:xfrm>
            <a:off x="1500188" y="3616325"/>
            <a:ext cx="614362" cy="306388"/>
          </a:xfrm>
          <a:prstGeom prst="rect">
            <a:avLst/>
          </a:prstGeom>
          <a:noFill/>
          <a:ln w="9525">
            <a:noFill/>
            <a:miter lim="800000"/>
            <a:headEnd/>
            <a:tailEnd/>
          </a:ln>
        </p:spPr>
        <p:txBody>
          <a:bodyPr>
            <a:spAutoFit/>
          </a:bodyPr>
          <a:lstStyle/>
          <a:p>
            <a:pPr algn="ctr"/>
            <a:r>
              <a:rPr lang="en-US" sz="1400"/>
              <a:t>s</a:t>
            </a:r>
            <a:r>
              <a:rPr lang="en-US" sz="1400" baseline="30000"/>
              <a:t>2</a:t>
            </a:r>
          </a:p>
        </p:txBody>
      </p:sp>
      <p:cxnSp>
        <p:nvCxnSpPr>
          <p:cNvPr id="39" name="Straight Connector 38"/>
          <p:cNvCxnSpPr/>
          <p:nvPr/>
        </p:nvCxnSpPr>
        <p:spPr>
          <a:xfrm>
            <a:off x="1657350" y="3654425"/>
            <a:ext cx="300038"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541" name="TextBox 44"/>
          <p:cNvSpPr txBox="1">
            <a:spLocks noChangeArrowheads="1"/>
          </p:cNvSpPr>
          <p:nvPr/>
        </p:nvSpPr>
        <p:spPr bwMode="auto">
          <a:xfrm>
            <a:off x="461963" y="2868613"/>
            <a:ext cx="576262" cy="307975"/>
          </a:xfrm>
          <a:prstGeom prst="rect">
            <a:avLst/>
          </a:prstGeom>
          <a:noFill/>
          <a:ln w="9525">
            <a:noFill/>
            <a:miter lim="800000"/>
            <a:headEnd/>
            <a:tailEnd/>
          </a:ln>
        </p:spPr>
        <p:txBody>
          <a:bodyPr>
            <a:spAutoFit/>
          </a:bodyPr>
          <a:lstStyle/>
          <a:p>
            <a:r>
              <a:rPr lang="en-US" sz="1400" i="1"/>
              <a:t>m</a:t>
            </a:r>
            <a:endParaRPr lang="en-US" sz="1400"/>
          </a:p>
        </p:txBody>
      </p:sp>
      <p:sp>
        <p:nvSpPr>
          <p:cNvPr id="22542" name="TextBox 45"/>
          <p:cNvSpPr txBox="1">
            <a:spLocks noChangeArrowheads="1"/>
          </p:cNvSpPr>
          <p:nvPr/>
        </p:nvSpPr>
        <p:spPr bwMode="auto">
          <a:xfrm>
            <a:off x="501650" y="3136900"/>
            <a:ext cx="344488" cy="307975"/>
          </a:xfrm>
          <a:prstGeom prst="rect">
            <a:avLst/>
          </a:prstGeom>
          <a:noFill/>
          <a:ln w="9525">
            <a:noFill/>
            <a:miter lim="800000"/>
            <a:headEnd/>
            <a:tailEnd/>
          </a:ln>
        </p:spPr>
        <p:txBody>
          <a:bodyPr>
            <a:spAutoFit/>
          </a:bodyPr>
          <a:lstStyle/>
          <a:p>
            <a:r>
              <a:rPr lang="en-US" sz="1400" i="1"/>
              <a:t>F</a:t>
            </a:r>
          </a:p>
        </p:txBody>
      </p:sp>
      <p:sp>
        <p:nvSpPr>
          <p:cNvPr id="22543" name="TextBox 46"/>
          <p:cNvSpPr txBox="1">
            <a:spLocks noChangeArrowheads="1"/>
          </p:cNvSpPr>
          <p:nvPr/>
        </p:nvSpPr>
        <p:spPr bwMode="auto">
          <a:xfrm>
            <a:off x="501650" y="3482975"/>
            <a:ext cx="306388" cy="306388"/>
          </a:xfrm>
          <a:prstGeom prst="rect">
            <a:avLst/>
          </a:prstGeom>
          <a:noFill/>
          <a:ln w="9525">
            <a:noFill/>
            <a:miter lim="800000"/>
            <a:headEnd/>
            <a:tailEnd/>
          </a:ln>
        </p:spPr>
        <p:txBody>
          <a:bodyPr>
            <a:spAutoFit/>
          </a:bodyPr>
          <a:lstStyle/>
          <a:p>
            <a:r>
              <a:rPr lang="en-US" sz="1400" i="1"/>
              <a:t>a</a:t>
            </a:r>
          </a:p>
        </p:txBody>
      </p:sp>
      <p:sp>
        <p:nvSpPr>
          <p:cNvPr id="22544" name="TextBox 53"/>
          <p:cNvSpPr txBox="1">
            <a:spLocks noChangeArrowheads="1"/>
          </p:cNvSpPr>
          <p:nvPr/>
        </p:nvSpPr>
        <p:spPr bwMode="auto">
          <a:xfrm>
            <a:off x="1879600" y="1584325"/>
            <a:ext cx="614363" cy="307975"/>
          </a:xfrm>
          <a:prstGeom prst="rect">
            <a:avLst/>
          </a:prstGeom>
          <a:noFill/>
          <a:ln w="9525">
            <a:noFill/>
            <a:miter lim="800000"/>
            <a:headEnd/>
            <a:tailEnd/>
          </a:ln>
        </p:spPr>
        <p:txBody>
          <a:bodyPr>
            <a:spAutoFit/>
          </a:bodyPr>
          <a:lstStyle/>
          <a:p>
            <a:pPr algn="ctr"/>
            <a:r>
              <a:rPr lang="en-US" sz="1400"/>
              <a:t>m</a:t>
            </a:r>
          </a:p>
        </p:txBody>
      </p:sp>
      <p:sp>
        <p:nvSpPr>
          <p:cNvPr id="22545" name="TextBox 54"/>
          <p:cNvSpPr txBox="1">
            <a:spLocks noChangeArrowheads="1"/>
          </p:cNvSpPr>
          <p:nvPr/>
        </p:nvSpPr>
        <p:spPr bwMode="auto">
          <a:xfrm>
            <a:off x="1879600" y="1798638"/>
            <a:ext cx="614363" cy="307975"/>
          </a:xfrm>
          <a:prstGeom prst="rect">
            <a:avLst/>
          </a:prstGeom>
          <a:noFill/>
          <a:ln w="9525">
            <a:noFill/>
            <a:miter lim="800000"/>
            <a:headEnd/>
            <a:tailEnd/>
          </a:ln>
        </p:spPr>
        <p:txBody>
          <a:bodyPr>
            <a:spAutoFit/>
          </a:bodyPr>
          <a:lstStyle/>
          <a:p>
            <a:pPr algn="ctr"/>
            <a:r>
              <a:rPr lang="en-US" sz="1400"/>
              <a:t>s</a:t>
            </a:r>
          </a:p>
        </p:txBody>
      </p:sp>
      <p:cxnSp>
        <p:nvCxnSpPr>
          <p:cNvPr id="56" name="Straight Connector 55"/>
          <p:cNvCxnSpPr/>
          <p:nvPr/>
        </p:nvCxnSpPr>
        <p:spPr>
          <a:xfrm>
            <a:off x="2076450" y="1857375"/>
            <a:ext cx="220663"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547" name="TextBox 56"/>
          <p:cNvSpPr txBox="1">
            <a:spLocks noChangeArrowheads="1"/>
          </p:cNvSpPr>
          <p:nvPr/>
        </p:nvSpPr>
        <p:spPr bwMode="auto">
          <a:xfrm>
            <a:off x="1568450" y="1665288"/>
            <a:ext cx="738188" cy="307975"/>
          </a:xfrm>
          <a:prstGeom prst="rect">
            <a:avLst/>
          </a:prstGeom>
          <a:noFill/>
          <a:ln w="9525">
            <a:noFill/>
            <a:miter lim="800000"/>
            <a:headEnd/>
            <a:tailEnd/>
          </a:ln>
        </p:spPr>
        <p:txBody>
          <a:bodyPr>
            <a:spAutoFit/>
          </a:bodyPr>
          <a:lstStyle/>
          <a:p>
            <a:r>
              <a:rPr lang="en-US" sz="1400"/>
              <a:t>=</a:t>
            </a:r>
            <a:r>
              <a:rPr lang="en-US" sz="800"/>
              <a:t> </a:t>
            </a:r>
            <a:r>
              <a:rPr lang="en-US" sz="1400"/>
              <a:t>28</a:t>
            </a:r>
          </a:p>
        </p:txBody>
      </p:sp>
      <p:sp>
        <p:nvSpPr>
          <p:cNvPr id="22548" name="TextBox 33"/>
          <p:cNvSpPr txBox="1">
            <a:spLocks noChangeArrowheads="1"/>
          </p:cNvSpPr>
          <p:nvPr/>
        </p:nvSpPr>
        <p:spPr bwMode="auto">
          <a:xfrm>
            <a:off x="693738" y="1671638"/>
            <a:ext cx="766762" cy="307975"/>
          </a:xfrm>
          <a:prstGeom prst="rect">
            <a:avLst/>
          </a:prstGeom>
          <a:noFill/>
          <a:ln w="9525">
            <a:noFill/>
            <a:miter lim="800000"/>
            <a:headEnd/>
            <a:tailEnd/>
          </a:ln>
        </p:spPr>
        <p:txBody>
          <a:bodyPr>
            <a:spAutoFit/>
          </a:bodyPr>
          <a:lstStyle/>
          <a:p>
            <a:r>
              <a:rPr lang="en-US" sz="1400" dirty="0"/>
              <a:t>=</a:t>
            </a:r>
          </a:p>
        </p:txBody>
      </p:sp>
      <p:pic>
        <p:nvPicPr>
          <p:cNvPr id="22549" name="Picture 6" descr="tree2.png"/>
          <p:cNvPicPr>
            <a:picLocks noChangeAspect="1"/>
          </p:cNvPicPr>
          <p:nvPr/>
        </p:nvPicPr>
        <p:blipFill>
          <a:blip r:embed="rId4"/>
          <a:srcRect/>
          <a:stretch>
            <a:fillRect/>
          </a:stretch>
        </p:blipFill>
        <p:spPr bwMode="auto">
          <a:xfrm rot="168802" flipH="1">
            <a:off x="7050088" y="1674813"/>
            <a:ext cx="2068512" cy="998537"/>
          </a:xfrm>
          <a:prstGeom prst="rect">
            <a:avLst/>
          </a:prstGeom>
          <a:noFill/>
          <a:ln w="9525">
            <a:noFill/>
            <a:miter lim="800000"/>
            <a:headEnd/>
            <a:tailEnd/>
          </a:ln>
        </p:spPr>
      </p:pic>
      <p:sp>
        <p:nvSpPr>
          <p:cNvPr id="22550" name="TextBox 23"/>
          <p:cNvSpPr txBox="1">
            <a:spLocks noChangeArrowheads="1"/>
          </p:cNvSpPr>
          <p:nvPr/>
        </p:nvSpPr>
        <p:spPr bwMode="auto">
          <a:xfrm>
            <a:off x="309563" y="3965575"/>
            <a:ext cx="576262" cy="306388"/>
          </a:xfrm>
          <a:prstGeom prst="rect">
            <a:avLst/>
          </a:prstGeom>
          <a:noFill/>
          <a:ln w="9525">
            <a:noFill/>
            <a:miter lim="800000"/>
            <a:headEnd/>
            <a:tailEnd/>
          </a:ln>
        </p:spPr>
        <p:txBody>
          <a:bodyPr>
            <a:spAutoFit/>
          </a:bodyPr>
          <a:lstStyle/>
          <a:p>
            <a:r>
              <a:rPr lang="en-US" sz="1400" i="1"/>
              <a:t>v</a:t>
            </a:r>
            <a:r>
              <a:rPr lang="en-US" sz="800" i="1"/>
              <a:t> </a:t>
            </a:r>
            <a:r>
              <a:rPr lang="en-US" sz="1400"/>
              <a:t>(</a:t>
            </a:r>
            <a:r>
              <a:rPr lang="en-US" sz="1400" i="1"/>
              <a:t>t</a:t>
            </a:r>
            <a:r>
              <a:rPr lang="en-US" sz="1400"/>
              <a:t>)</a:t>
            </a:r>
          </a:p>
        </p:txBody>
      </p:sp>
      <p:sp>
        <p:nvSpPr>
          <p:cNvPr id="22551" name="TextBox 33"/>
          <p:cNvSpPr txBox="1">
            <a:spLocks noChangeArrowheads="1"/>
          </p:cNvSpPr>
          <p:nvPr/>
        </p:nvSpPr>
        <p:spPr bwMode="auto">
          <a:xfrm>
            <a:off x="693738" y="3960813"/>
            <a:ext cx="1881187" cy="307975"/>
          </a:xfrm>
          <a:prstGeom prst="rect">
            <a:avLst/>
          </a:prstGeom>
          <a:noFill/>
          <a:ln w="9525">
            <a:noFill/>
            <a:miter lim="800000"/>
            <a:headEnd/>
            <a:tailEnd/>
          </a:ln>
        </p:spPr>
        <p:txBody>
          <a:bodyPr>
            <a:spAutoFit/>
          </a:bodyPr>
          <a:lstStyle/>
          <a:p>
            <a:r>
              <a:rPr lang="en-US" sz="1400">
                <a:solidFill>
                  <a:schemeClr val="bg1"/>
                </a:solidFill>
              </a:rPr>
              <a:t>=</a:t>
            </a:r>
            <a:r>
              <a:rPr lang="en-US" sz="800">
                <a:solidFill>
                  <a:schemeClr val="bg1"/>
                </a:solidFill>
              </a:rPr>
              <a:t> </a:t>
            </a:r>
            <a:r>
              <a:rPr lang="en-US" sz="1400" i="1"/>
              <a:t>v</a:t>
            </a:r>
            <a:r>
              <a:rPr lang="en-US" sz="1400"/>
              <a:t>(0)</a:t>
            </a:r>
            <a:r>
              <a:rPr lang="en-US" sz="1400">
                <a:latin typeface="MS Gothic" pitchFamily="49" charset="-128"/>
                <a:ea typeface="MS Gothic" pitchFamily="49" charset="-128"/>
              </a:rPr>
              <a:t>+</a:t>
            </a:r>
            <a:r>
              <a:rPr lang="en-US" sz="1400" i="1"/>
              <a:t>at = </a:t>
            </a:r>
            <a:r>
              <a:rPr lang="en-US" sz="1400"/>
              <a:t>28</a:t>
            </a:r>
            <a:r>
              <a:rPr lang="en-US" sz="1400">
                <a:latin typeface="MS Gothic" pitchFamily="49" charset="-128"/>
                <a:ea typeface="MS Gothic" pitchFamily="49" charset="-128"/>
              </a:rPr>
              <a:t>−</a:t>
            </a:r>
            <a:r>
              <a:rPr lang="en-US" sz="1400"/>
              <a:t>7</a:t>
            </a:r>
            <a:r>
              <a:rPr lang="en-US" sz="1400" i="1"/>
              <a:t>t</a:t>
            </a:r>
          </a:p>
        </p:txBody>
      </p:sp>
      <p:sp>
        <p:nvSpPr>
          <p:cNvPr id="22552" name="TextBox 33"/>
          <p:cNvSpPr txBox="1">
            <a:spLocks noChangeArrowheads="1"/>
          </p:cNvSpPr>
          <p:nvPr/>
        </p:nvSpPr>
        <p:spPr bwMode="auto">
          <a:xfrm>
            <a:off x="692150" y="3963988"/>
            <a:ext cx="269875" cy="307975"/>
          </a:xfrm>
          <a:prstGeom prst="rect">
            <a:avLst/>
          </a:prstGeom>
          <a:noFill/>
          <a:ln w="9525">
            <a:noFill/>
            <a:miter lim="800000"/>
            <a:headEnd/>
            <a:tailEnd/>
          </a:ln>
        </p:spPr>
        <p:txBody>
          <a:bodyPr>
            <a:spAutoFit/>
          </a:bodyPr>
          <a:lstStyle/>
          <a:p>
            <a:r>
              <a:rPr lang="en-US" sz="1400"/>
              <a:t>=</a:t>
            </a:r>
          </a:p>
        </p:txBody>
      </p:sp>
      <p:sp>
        <p:nvSpPr>
          <p:cNvPr id="22553" name="TextBox 23"/>
          <p:cNvSpPr txBox="1">
            <a:spLocks noChangeArrowheads="1"/>
          </p:cNvSpPr>
          <p:nvPr/>
        </p:nvSpPr>
        <p:spPr bwMode="auto">
          <a:xfrm>
            <a:off x="309563" y="4430713"/>
            <a:ext cx="576262" cy="306387"/>
          </a:xfrm>
          <a:prstGeom prst="rect">
            <a:avLst/>
          </a:prstGeom>
          <a:noFill/>
          <a:ln w="9525">
            <a:noFill/>
            <a:miter lim="800000"/>
            <a:headEnd/>
            <a:tailEnd/>
          </a:ln>
        </p:spPr>
        <p:txBody>
          <a:bodyPr>
            <a:spAutoFit/>
          </a:bodyPr>
          <a:lstStyle/>
          <a:p>
            <a:r>
              <a:rPr lang="en-US" sz="1400" i="1"/>
              <a:t>x</a:t>
            </a:r>
            <a:r>
              <a:rPr lang="en-US" sz="800" i="1"/>
              <a:t> </a:t>
            </a:r>
            <a:r>
              <a:rPr lang="en-US" sz="1400"/>
              <a:t>(</a:t>
            </a:r>
            <a:r>
              <a:rPr lang="en-US" sz="1400" i="1"/>
              <a:t>t</a:t>
            </a:r>
            <a:r>
              <a:rPr lang="en-US" sz="1400"/>
              <a:t>)</a:t>
            </a:r>
          </a:p>
        </p:txBody>
      </p:sp>
      <p:sp>
        <p:nvSpPr>
          <p:cNvPr id="22554" name="TextBox 33"/>
          <p:cNvSpPr txBox="1">
            <a:spLocks noChangeArrowheads="1"/>
          </p:cNvSpPr>
          <p:nvPr/>
        </p:nvSpPr>
        <p:spPr bwMode="auto">
          <a:xfrm>
            <a:off x="1743075" y="4425950"/>
            <a:ext cx="1370013" cy="307975"/>
          </a:xfrm>
          <a:prstGeom prst="rect">
            <a:avLst/>
          </a:prstGeom>
          <a:noFill/>
          <a:ln w="9525">
            <a:noFill/>
            <a:miter lim="800000"/>
            <a:headEnd/>
            <a:tailEnd/>
          </a:ln>
        </p:spPr>
        <p:txBody>
          <a:bodyPr>
            <a:spAutoFit/>
          </a:bodyPr>
          <a:lstStyle/>
          <a:p>
            <a:r>
              <a:rPr lang="en-US" sz="1400">
                <a:solidFill>
                  <a:schemeClr val="bg1"/>
                </a:solidFill>
              </a:rPr>
              <a:t>=</a:t>
            </a:r>
            <a:r>
              <a:rPr lang="en-US" sz="800">
                <a:solidFill>
                  <a:schemeClr val="bg1"/>
                </a:solidFill>
              </a:rPr>
              <a:t> </a:t>
            </a:r>
            <a:r>
              <a:rPr lang="en-US" sz="1400"/>
              <a:t>28</a:t>
            </a:r>
            <a:r>
              <a:rPr lang="en-US" sz="1400" i="1"/>
              <a:t>t</a:t>
            </a:r>
            <a:r>
              <a:rPr lang="en-US" sz="1400"/>
              <a:t> </a:t>
            </a:r>
            <a:r>
              <a:rPr lang="en-US" sz="1400">
                <a:latin typeface="MS Gothic" pitchFamily="49" charset="-128"/>
                <a:ea typeface="MS Gothic" pitchFamily="49" charset="-128"/>
              </a:rPr>
              <a:t>−</a:t>
            </a:r>
            <a:r>
              <a:rPr lang="en-US" sz="1400"/>
              <a:t>      </a:t>
            </a:r>
            <a:r>
              <a:rPr lang="en-US" sz="1400" i="1"/>
              <a:t>t </a:t>
            </a:r>
            <a:r>
              <a:rPr lang="en-US" sz="1400" baseline="30000"/>
              <a:t>2</a:t>
            </a:r>
          </a:p>
        </p:txBody>
      </p:sp>
      <p:sp>
        <p:nvSpPr>
          <p:cNvPr id="22555" name="TextBox 33"/>
          <p:cNvSpPr txBox="1">
            <a:spLocks noChangeArrowheads="1"/>
          </p:cNvSpPr>
          <p:nvPr/>
        </p:nvSpPr>
        <p:spPr bwMode="auto">
          <a:xfrm>
            <a:off x="1743075" y="4430713"/>
            <a:ext cx="268288" cy="307975"/>
          </a:xfrm>
          <a:prstGeom prst="rect">
            <a:avLst/>
          </a:prstGeom>
          <a:noFill/>
          <a:ln w="9525">
            <a:noFill/>
            <a:miter lim="800000"/>
            <a:headEnd/>
            <a:tailEnd/>
          </a:ln>
        </p:spPr>
        <p:txBody>
          <a:bodyPr>
            <a:spAutoFit/>
          </a:bodyPr>
          <a:lstStyle/>
          <a:p>
            <a:r>
              <a:rPr lang="en-US" sz="1400"/>
              <a:t>=</a:t>
            </a:r>
          </a:p>
        </p:txBody>
      </p:sp>
      <p:sp>
        <p:nvSpPr>
          <p:cNvPr id="22556" name="TextBox 53"/>
          <p:cNvSpPr txBox="1">
            <a:spLocks noChangeArrowheads="1"/>
          </p:cNvSpPr>
          <p:nvPr/>
        </p:nvSpPr>
        <p:spPr bwMode="auto">
          <a:xfrm>
            <a:off x="2281238" y="4310063"/>
            <a:ext cx="614362" cy="307975"/>
          </a:xfrm>
          <a:prstGeom prst="rect">
            <a:avLst/>
          </a:prstGeom>
          <a:noFill/>
          <a:ln w="9525">
            <a:noFill/>
            <a:miter lim="800000"/>
            <a:headEnd/>
            <a:tailEnd/>
          </a:ln>
        </p:spPr>
        <p:txBody>
          <a:bodyPr>
            <a:spAutoFit/>
          </a:bodyPr>
          <a:lstStyle/>
          <a:p>
            <a:pPr algn="ctr"/>
            <a:r>
              <a:rPr lang="en-US" sz="1400"/>
              <a:t>7</a:t>
            </a:r>
          </a:p>
        </p:txBody>
      </p:sp>
      <p:sp>
        <p:nvSpPr>
          <p:cNvPr id="22557" name="TextBox 54"/>
          <p:cNvSpPr txBox="1">
            <a:spLocks noChangeArrowheads="1"/>
          </p:cNvSpPr>
          <p:nvPr/>
        </p:nvSpPr>
        <p:spPr bwMode="auto">
          <a:xfrm>
            <a:off x="2281238" y="4524375"/>
            <a:ext cx="614362" cy="307975"/>
          </a:xfrm>
          <a:prstGeom prst="rect">
            <a:avLst/>
          </a:prstGeom>
          <a:noFill/>
          <a:ln w="9525">
            <a:noFill/>
            <a:miter lim="800000"/>
            <a:headEnd/>
            <a:tailEnd/>
          </a:ln>
        </p:spPr>
        <p:txBody>
          <a:bodyPr>
            <a:spAutoFit/>
          </a:bodyPr>
          <a:lstStyle/>
          <a:p>
            <a:pPr algn="ctr"/>
            <a:r>
              <a:rPr lang="en-US" sz="1400"/>
              <a:t>2</a:t>
            </a:r>
          </a:p>
        </p:txBody>
      </p:sp>
      <p:cxnSp>
        <p:nvCxnSpPr>
          <p:cNvPr id="36" name="Straight Connector 35"/>
          <p:cNvCxnSpPr/>
          <p:nvPr/>
        </p:nvCxnSpPr>
        <p:spPr>
          <a:xfrm>
            <a:off x="2479675" y="4583113"/>
            <a:ext cx="217488"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559" name="TextBox 59"/>
          <p:cNvSpPr txBox="1">
            <a:spLocks noChangeArrowheads="1"/>
          </p:cNvSpPr>
          <p:nvPr/>
        </p:nvSpPr>
        <p:spPr bwMode="auto">
          <a:xfrm>
            <a:off x="246063" y="2495550"/>
            <a:ext cx="600075" cy="306388"/>
          </a:xfrm>
          <a:prstGeom prst="rect">
            <a:avLst/>
          </a:prstGeom>
          <a:noFill/>
          <a:ln w="9525">
            <a:noFill/>
            <a:miter lim="800000"/>
            <a:headEnd/>
            <a:tailEnd/>
          </a:ln>
        </p:spPr>
        <p:txBody>
          <a:bodyPr>
            <a:spAutoFit/>
          </a:bodyPr>
          <a:lstStyle/>
          <a:p>
            <a:pPr algn="r"/>
            <a:r>
              <a:rPr lang="en-US" sz="1400" i="1"/>
              <a:t>x</a:t>
            </a:r>
            <a:r>
              <a:rPr lang="en-US" sz="800" i="1"/>
              <a:t> </a:t>
            </a:r>
            <a:r>
              <a:rPr lang="en-US" sz="1400"/>
              <a:t>(0)</a:t>
            </a:r>
          </a:p>
        </p:txBody>
      </p:sp>
      <p:sp>
        <p:nvSpPr>
          <p:cNvPr id="22560" name="TextBox 61"/>
          <p:cNvSpPr txBox="1">
            <a:spLocks noChangeArrowheads="1"/>
          </p:cNvSpPr>
          <p:nvPr/>
        </p:nvSpPr>
        <p:spPr bwMode="auto">
          <a:xfrm>
            <a:off x="688975" y="2487613"/>
            <a:ext cx="768350" cy="304800"/>
          </a:xfrm>
          <a:prstGeom prst="rect">
            <a:avLst/>
          </a:prstGeom>
          <a:noFill/>
          <a:ln w="9525">
            <a:noFill/>
            <a:miter lim="800000"/>
            <a:headEnd/>
            <a:tailEnd/>
          </a:ln>
        </p:spPr>
        <p:txBody>
          <a:bodyPr>
            <a:spAutoFit/>
          </a:bodyPr>
          <a:lstStyle/>
          <a:p>
            <a:r>
              <a:rPr lang="en-US" sz="1400"/>
              <a:t>= 0 m</a:t>
            </a:r>
          </a:p>
        </p:txBody>
      </p:sp>
      <p:sp>
        <p:nvSpPr>
          <p:cNvPr id="22561" name="TextBox 37"/>
          <p:cNvSpPr txBox="1">
            <a:spLocks noChangeArrowheads="1"/>
          </p:cNvSpPr>
          <p:nvPr/>
        </p:nvSpPr>
        <p:spPr bwMode="auto">
          <a:xfrm>
            <a:off x="769938" y="3621088"/>
            <a:ext cx="614362" cy="306387"/>
          </a:xfrm>
          <a:prstGeom prst="rect">
            <a:avLst/>
          </a:prstGeom>
          <a:noFill/>
          <a:ln w="9525">
            <a:noFill/>
            <a:miter lim="800000"/>
            <a:headEnd/>
            <a:tailEnd/>
          </a:ln>
        </p:spPr>
        <p:txBody>
          <a:bodyPr>
            <a:spAutoFit/>
          </a:bodyPr>
          <a:lstStyle/>
          <a:p>
            <a:pPr algn="ctr"/>
            <a:r>
              <a:rPr lang="en-US" sz="1400" i="1"/>
              <a:t>m</a:t>
            </a:r>
            <a:endParaRPr lang="en-US" sz="1400" i="1" baseline="30000"/>
          </a:p>
        </p:txBody>
      </p:sp>
      <p:cxnSp>
        <p:nvCxnSpPr>
          <p:cNvPr id="44" name="Straight Connector 43"/>
          <p:cNvCxnSpPr/>
          <p:nvPr/>
        </p:nvCxnSpPr>
        <p:spPr>
          <a:xfrm>
            <a:off x="966788" y="3659188"/>
            <a:ext cx="220662"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563" name="TextBox 4"/>
          <p:cNvSpPr txBox="1">
            <a:spLocks noChangeArrowheads="1"/>
          </p:cNvSpPr>
          <p:nvPr/>
        </p:nvSpPr>
        <p:spPr bwMode="auto">
          <a:xfrm>
            <a:off x="1154113" y="3482975"/>
            <a:ext cx="576262" cy="307975"/>
          </a:xfrm>
          <a:prstGeom prst="rect">
            <a:avLst/>
          </a:prstGeom>
          <a:noFill/>
          <a:ln w="9525">
            <a:noFill/>
            <a:miter lim="800000"/>
            <a:headEnd/>
            <a:tailEnd/>
          </a:ln>
        </p:spPr>
        <p:txBody>
          <a:bodyPr>
            <a:spAutoFit/>
          </a:bodyPr>
          <a:lstStyle/>
          <a:p>
            <a:r>
              <a:rPr lang="en-US" sz="1400"/>
              <a:t>= </a:t>
            </a:r>
            <a:r>
              <a:rPr lang="en-US" sz="1400">
                <a:latin typeface="MS Gothic" pitchFamily="49" charset="-128"/>
                <a:ea typeface="MS Gothic" pitchFamily="49" charset="-128"/>
              </a:rPr>
              <a:t>−</a:t>
            </a:r>
            <a:r>
              <a:rPr lang="en-US" sz="1400"/>
              <a:t>7</a:t>
            </a:r>
          </a:p>
        </p:txBody>
      </p:sp>
      <p:sp>
        <p:nvSpPr>
          <p:cNvPr id="22564" name="TextBox 45"/>
          <p:cNvSpPr txBox="1">
            <a:spLocks noChangeArrowheads="1"/>
          </p:cNvSpPr>
          <p:nvPr/>
        </p:nvSpPr>
        <p:spPr bwMode="auto">
          <a:xfrm>
            <a:off x="923925" y="3389313"/>
            <a:ext cx="344488" cy="307975"/>
          </a:xfrm>
          <a:prstGeom prst="rect">
            <a:avLst/>
          </a:prstGeom>
          <a:noFill/>
          <a:ln w="9525">
            <a:noFill/>
            <a:miter lim="800000"/>
            <a:headEnd/>
            <a:tailEnd/>
          </a:ln>
        </p:spPr>
        <p:txBody>
          <a:bodyPr>
            <a:spAutoFit/>
          </a:bodyPr>
          <a:lstStyle/>
          <a:p>
            <a:r>
              <a:rPr lang="en-US" sz="1400" i="1"/>
              <a:t>F</a:t>
            </a:r>
          </a:p>
        </p:txBody>
      </p:sp>
      <p:sp>
        <p:nvSpPr>
          <p:cNvPr id="3" name="Rectangle 2"/>
          <p:cNvSpPr/>
          <p:nvPr/>
        </p:nvSpPr>
        <p:spPr>
          <a:xfrm>
            <a:off x="231775" y="3957638"/>
            <a:ext cx="2803525" cy="960437"/>
          </a:xfrm>
          <a:prstGeom prst="rect">
            <a:avLst/>
          </a:prstGeom>
          <a:noFill/>
          <a:ln w="12700" cmpd="sng">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2566" name="Picture 1" descr="integral_sign.png"/>
          <p:cNvPicPr>
            <a:picLocks noChangeAspect="1"/>
          </p:cNvPicPr>
          <p:nvPr/>
        </p:nvPicPr>
        <p:blipFill>
          <a:blip r:embed="rId5"/>
          <a:srcRect/>
          <a:stretch>
            <a:fillRect/>
          </a:stretch>
        </p:blipFill>
        <p:spPr bwMode="auto">
          <a:xfrm>
            <a:off x="808038" y="4333875"/>
            <a:ext cx="322262" cy="515938"/>
          </a:xfrm>
          <a:prstGeom prst="rect">
            <a:avLst/>
          </a:prstGeom>
          <a:noFill/>
          <a:ln w="9525">
            <a:noFill/>
            <a:miter lim="800000"/>
            <a:headEnd/>
            <a:tailEnd/>
          </a:ln>
        </p:spPr>
      </p:pic>
      <p:sp>
        <p:nvSpPr>
          <p:cNvPr id="22567" name="TextBox 33"/>
          <p:cNvSpPr txBox="1">
            <a:spLocks noChangeArrowheads="1"/>
          </p:cNvSpPr>
          <p:nvPr/>
        </p:nvSpPr>
        <p:spPr bwMode="auto">
          <a:xfrm>
            <a:off x="693738" y="4422775"/>
            <a:ext cx="268287" cy="307975"/>
          </a:xfrm>
          <a:prstGeom prst="rect">
            <a:avLst/>
          </a:prstGeom>
          <a:noFill/>
          <a:ln w="9525">
            <a:noFill/>
            <a:miter lim="800000"/>
            <a:headEnd/>
            <a:tailEnd/>
          </a:ln>
        </p:spPr>
        <p:txBody>
          <a:bodyPr>
            <a:spAutoFit/>
          </a:bodyPr>
          <a:lstStyle/>
          <a:p>
            <a:r>
              <a:rPr lang="en-US" sz="1400"/>
              <a:t>=</a:t>
            </a:r>
          </a:p>
        </p:txBody>
      </p:sp>
      <p:sp>
        <p:nvSpPr>
          <p:cNvPr id="22568" name="TextBox 33"/>
          <p:cNvSpPr txBox="1">
            <a:spLocks noChangeArrowheads="1"/>
          </p:cNvSpPr>
          <p:nvPr/>
        </p:nvSpPr>
        <p:spPr bwMode="auto">
          <a:xfrm>
            <a:off x="885825" y="4657725"/>
            <a:ext cx="306388" cy="261938"/>
          </a:xfrm>
          <a:prstGeom prst="rect">
            <a:avLst/>
          </a:prstGeom>
          <a:noFill/>
          <a:ln w="9525">
            <a:noFill/>
            <a:miter lim="800000"/>
            <a:headEnd/>
            <a:tailEnd/>
          </a:ln>
        </p:spPr>
        <p:txBody>
          <a:bodyPr>
            <a:spAutoFit/>
          </a:bodyPr>
          <a:lstStyle/>
          <a:p>
            <a:r>
              <a:rPr lang="en-US" sz="1100"/>
              <a:t>0</a:t>
            </a:r>
            <a:endParaRPr lang="en-US" sz="1100" i="1"/>
          </a:p>
        </p:txBody>
      </p:sp>
      <p:sp>
        <p:nvSpPr>
          <p:cNvPr id="22569" name="TextBox 33"/>
          <p:cNvSpPr txBox="1">
            <a:spLocks noChangeArrowheads="1"/>
          </p:cNvSpPr>
          <p:nvPr/>
        </p:nvSpPr>
        <p:spPr bwMode="auto">
          <a:xfrm>
            <a:off x="1038225" y="4273550"/>
            <a:ext cx="307975" cy="261938"/>
          </a:xfrm>
          <a:prstGeom prst="rect">
            <a:avLst/>
          </a:prstGeom>
          <a:noFill/>
          <a:ln w="9525">
            <a:noFill/>
            <a:miter lim="800000"/>
            <a:headEnd/>
            <a:tailEnd/>
          </a:ln>
        </p:spPr>
        <p:txBody>
          <a:bodyPr>
            <a:spAutoFit/>
          </a:bodyPr>
          <a:lstStyle/>
          <a:p>
            <a:r>
              <a:rPr lang="en-US" sz="1100" i="1"/>
              <a:t>t</a:t>
            </a:r>
          </a:p>
        </p:txBody>
      </p:sp>
      <p:sp>
        <p:nvSpPr>
          <p:cNvPr id="22570" name="TextBox 33"/>
          <p:cNvSpPr txBox="1">
            <a:spLocks noChangeArrowheads="1"/>
          </p:cNvSpPr>
          <p:nvPr/>
        </p:nvSpPr>
        <p:spPr bwMode="auto">
          <a:xfrm>
            <a:off x="1077913" y="4435475"/>
            <a:ext cx="920750" cy="307975"/>
          </a:xfrm>
          <a:prstGeom prst="rect">
            <a:avLst/>
          </a:prstGeom>
          <a:noFill/>
          <a:ln w="9525">
            <a:noFill/>
            <a:miter lim="800000"/>
            <a:headEnd/>
            <a:tailEnd/>
          </a:ln>
        </p:spPr>
        <p:txBody>
          <a:bodyPr>
            <a:spAutoFit/>
          </a:bodyPr>
          <a:lstStyle/>
          <a:p>
            <a:r>
              <a:rPr lang="en-US" sz="1400" i="1"/>
              <a:t>v</a:t>
            </a:r>
            <a:r>
              <a:rPr lang="en-US" sz="1400"/>
              <a:t>(</a:t>
            </a:r>
            <a:r>
              <a:rPr lang="en-US" sz="1400" i="1"/>
              <a:t>t’</a:t>
            </a:r>
            <a:r>
              <a:rPr lang="en-US" sz="1400"/>
              <a:t> )d</a:t>
            </a:r>
            <a:r>
              <a:rPr lang="en-US" sz="1400" i="1"/>
              <a:t>t’</a:t>
            </a:r>
          </a:p>
        </p:txBody>
      </p:sp>
      <p:pic>
        <p:nvPicPr>
          <p:cNvPr id="22571" name="Picture 47" descr="race-car-0.jpeg"/>
          <p:cNvPicPr>
            <a:picLocks noChangeAspect="1"/>
          </p:cNvPicPr>
          <p:nvPr/>
        </p:nvPicPr>
        <p:blipFill>
          <a:blip r:embed="rId3"/>
          <a:srcRect t="38699" b="31844"/>
          <a:stretch>
            <a:fillRect/>
          </a:stretch>
        </p:blipFill>
        <p:spPr bwMode="auto">
          <a:xfrm>
            <a:off x="2701925" y="2120900"/>
            <a:ext cx="920750" cy="271463"/>
          </a:xfrm>
          <a:prstGeom prst="rect">
            <a:avLst/>
          </a:prstGeom>
          <a:noFill/>
          <a:ln w="9525">
            <a:noFill/>
            <a:miter lim="800000"/>
            <a:headEnd/>
            <a:tailEnd/>
          </a:ln>
        </p:spPr>
      </p:pic>
      <p:sp>
        <p:nvSpPr>
          <p:cNvPr id="22572" name="TextBox 59"/>
          <p:cNvSpPr txBox="1">
            <a:spLocks noChangeArrowheads="1"/>
          </p:cNvSpPr>
          <p:nvPr/>
        </p:nvSpPr>
        <p:spPr bwMode="auto">
          <a:xfrm>
            <a:off x="2574925" y="1709738"/>
            <a:ext cx="674688" cy="307975"/>
          </a:xfrm>
          <a:prstGeom prst="rect">
            <a:avLst/>
          </a:prstGeom>
          <a:noFill/>
          <a:ln w="9525">
            <a:noFill/>
            <a:miter lim="800000"/>
            <a:headEnd/>
            <a:tailEnd/>
          </a:ln>
        </p:spPr>
        <p:txBody>
          <a:bodyPr>
            <a:spAutoFit/>
          </a:bodyPr>
          <a:lstStyle/>
          <a:p>
            <a:r>
              <a:rPr lang="en-US" sz="1400" i="1"/>
              <a:t>v</a:t>
            </a:r>
            <a:r>
              <a:rPr lang="en-US" sz="800" i="1"/>
              <a:t> </a:t>
            </a:r>
            <a:r>
              <a:rPr lang="en-US" sz="1400"/>
              <a:t>(1s)</a:t>
            </a:r>
          </a:p>
        </p:txBody>
      </p:sp>
      <p:sp>
        <p:nvSpPr>
          <p:cNvPr id="22573" name="TextBox 61"/>
          <p:cNvSpPr txBox="1">
            <a:spLocks noChangeArrowheads="1"/>
          </p:cNvSpPr>
          <p:nvPr/>
        </p:nvSpPr>
        <p:spPr bwMode="auto">
          <a:xfrm>
            <a:off x="3057525" y="1704975"/>
            <a:ext cx="768350" cy="307975"/>
          </a:xfrm>
          <a:prstGeom prst="rect">
            <a:avLst/>
          </a:prstGeom>
          <a:noFill/>
          <a:ln w="9525">
            <a:noFill/>
            <a:miter lim="800000"/>
            <a:headEnd/>
            <a:tailEnd/>
          </a:ln>
        </p:spPr>
        <p:txBody>
          <a:bodyPr>
            <a:spAutoFit/>
          </a:bodyPr>
          <a:lstStyle/>
          <a:p>
            <a:r>
              <a:rPr lang="en-US" sz="1400"/>
              <a:t>=</a:t>
            </a:r>
            <a:r>
              <a:rPr lang="en-US" sz="800"/>
              <a:t> </a:t>
            </a:r>
            <a:r>
              <a:rPr lang="en-US" sz="1400"/>
              <a:t>21</a:t>
            </a:r>
          </a:p>
        </p:txBody>
      </p:sp>
      <p:sp>
        <p:nvSpPr>
          <p:cNvPr id="22574" name="TextBox 59"/>
          <p:cNvSpPr txBox="1">
            <a:spLocks noChangeArrowheads="1"/>
          </p:cNvSpPr>
          <p:nvPr/>
        </p:nvSpPr>
        <p:spPr bwMode="auto">
          <a:xfrm>
            <a:off x="2574925" y="2493963"/>
            <a:ext cx="674688" cy="304800"/>
          </a:xfrm>
          <a:prstGeom prst="rect">
            <a:avLst/>
          </a:prstGeom>
          <a:noFill/>
          <a:ln w="9525">
            <a:noFill/>
            <a:miter lim="800000"/>
            <a:headEnd/>
            <a:tailEnd/>
          </a:ln>
        </p:spPr>
        <p:txBody>
          <a:bodyPr>
            <a:spAutoFit/>
          </a:bodyPr>
          <a:lstStyle/>
          <a:p>
            <a:r>
              <a:rPr lang="en-US" sz="1400" i="1"/>
              <a:t>x</a:t>
            </a:r>
            <a:r>
              <a:rPr lang="en-US" sz="800" i="1"/>
              <a:t> </a:t>
            </a:r>
            <a:r>
              <a:rPr lang="en-US" sz="1400"/>
              <a:t>(1s)</a:t>
            </a:r>
          </a:p>
        </p:txBody>
      </p:sp>
      <p:sp>
        <p:nvSpPr>
          <p:cNvPr id="22575" name="TextBox 61"/>
          <p:cNvSpPr txBox="1">
            <a:spLocks noChangeArrowheads="1"/>
          </p:cNvSpPr>
          <p:nvPr/>
        </p:nvSpPr>
        <p:spPr bwMode="auto">
          <a:xfrm>
            <a:off x="3057525" y="2495550"/>
            <a:ext cx="1054100" cy="306388"/>
          </a:xfrm>
          <a:prstGeom prst="rect">
            <a:avLst/>
          </a:prstGeom>
          <a:noFill/>
          <a:ln w="9525">
            <a:noFill/>
            <a:miter lim="800000"/>
            <a:headEnd/>
            <a:tailEnd/>
          </a:ln>
        </p:spPr>
        <p:txBody>
          <a:bodyPr>
            <a:spAutoFit/>
          </a:bodyPr>
          <a:lstStyle/>
          <a:p>
            <a:r>
              <a:rPr lang="en-US" sz="1400"/>
              <a:t>=</a:t>
            </a:r>
            <a:r>
              <a:rPr lang="en-US" sz="800"/>
              <a:t> </a:t>
            </a:r>
            <a:r>
              <a:rPr lang="en-US" sz="1400"/>
              <a:t>24.5 m</a:t>
            </a:r>
          </a:p>
        </p:txBody>
      </p:sp>
      <p:sp>
        <p:nvSpPr>
          <p:cNvPr id="22576" name="TextBox 53"/>
          <p:cNvSpPr txBox="1">
            <a:spLocks noChangeArrowheads="1"/>
          </p:cNvSpPr>
          <p:nvPr/>
        </p:nvSpPr>
        <p:spPr bwMode="auto">
          <a:xfrm>
            <a:off x="3321050" y="1597025"/>
            <a:ext cx="614363" cy="307975"/>
          </a:xfrm>
          <a:prstGeom prst="rect">
            <a:avLst/>
          </a:prstGeom>
          <a:noFill/>
          <a:ln w="9525">
            <a:noFill/>
            <a:miter lim="800000"/>
            <a:headEnd/>
            <a:tailEnd/>
          </a:ln>
        </p:spPr>
        <p:txBody>
          <a:bodyPr>
            <a:spAutoFit/>
          </a:bodyPr>
          <a:lstStyle/>
          <a:p>
            <a:pPr algn="ctr"/>
            <a:r>
              <a:rPr lang="en-US" sz="1400"/>
              <a:t>m</a:t>
            </a:r>
          </a:p>
        </p:txBody>
      </p:sp>
      <p:sp>
        <p:nvSpPr>
          <p:cNvPr id="22577" name="TextBox 54"/>
          <p:cNvSpPr txBox="1">
            <a:spLocks noChangeArrowheads="1"/>
          </p:cNvSpPr>
          <p:nvPr/>
        </p:nvSpPr>
        <p:spPr bwMode="auto">
          <a:xfrm>
            <a:off x="3321050" y="1811338"/>
            <a:ext cx="614363" cy="307975"/>
          </a:xfrm>
          <a:prstGeom prst="rect">
            <a:avLst/>
          </a:prstGeom>
          <a:noFill/>
          <a:ln w="9525">
            <a:noFill/>
            <a:miter lim="800000"/>
            <a:headEnd/>
            <a:tailEnd/>
          </a:ln>
        </p:spPr>
        <p:txBody>
          <a:bodyPr>
            <a:spAutoFit/>
          </a:bodyPr>
          <a:lstStyle/>
          <a:p>
            <a:pPr algn="ctr"/>
            <a:r>
              <a:rPr lang="en-US" sz="1400"/>
              <a:t>s</a:t>
            </a:r>
          </a:p>
        </p:txBody>
      </p:sp>
      <p:cxnSp>
        <p:nvCxnSpPr>
          <p:cNvPr id="64" name="Straight Connector 63"/>
          <p:cNvCxnSpPr/>
          <p:nvPr/>
        </p:nvCxnSpPr>
        <p:spPr>
          <a:xfrm>
            <a:off x="3519488" y="1870075"/>
            <a:ext cx="219075"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579" name="Text Box 41"/>
          <p:cNvSpPr txBox="1">
            <a:spLocks noChangeArrowheads="1"/>
          </p:cNvSpPr>
          <p:nvPr/>
        </p:nvSpPr>
        <p:spPr bwMode="auto">
          <a:xfrm>
            <a:off x="590550" y="609600"/>
            <a:ext cx="7924800" cy="457200"/>
          </a:xfrm>
          <a:prstGeom prst="rect">
            <a:avLst/>
          </a:prstGeom>
          <a:noFill/>
          <a:ln w="9525">
            <a:noFill/>
            <a:miter lim="800000"/>
            <a:headEnd/>
            <a:tailEnd/>
          </a:ln>
        </p:spPr>
        <p:txBody>
          <a:bodyPr>
            <a:spAutoFit/>
          </a:bodyPr>
          <a:lstStyle/>
          <a:p>
            <a:pPr algn="ctr" eaLnBrk="0" hangingPunct="0">
              <a:spcBef>
                <a:spcPct val="50000"/>
              </a:spcBef>
            </a:pPr>
            <a:r>
              <a:rPr lang="en-US" sz="2400" b="1">
                <a:latin typeface="Corbel" pitchFamily="34" charset="0"/>
              </a:rPr>
              <a:t>Simulate how molecules move</a:t>
            </a:r>
          </a:p>
        </p:txBody>
      </p:sp>
      <p:cxnSp>
        <p:nvCxnSpPr>
          <p:cNvPr id="6" name="Straight Connector 5"/>
          <p:cNvCxnSpPr>
            <a:cxnSpLocks noChangeShapeType="1"/>
          </p:cNvCxnSpPr>
          <p:nvPr/>
        </p:nvCxnSpPr>
        <p:spPr bwMode="auto">
          <a:xfrm>
            <a:off x="885825" y="2468563"/>
            <a:ext cx="6399213" cy="0"/>
          </a:xfrm>
          <a:prstGeom prst="line">
            <a:avLst/>
          </a:prstGeom>
          <a:noFill/>
          <a:ln w="19050" algn="ctr">
            <a:solidFill>
              <a:schemeClr val="tx1"/>
            </a:solidFill>
            <a:prstDash val="dash"/>
            <a:round/>
            <a:headEnd/>
            <a:tailEnd/>
          </a:ln>
          <a:effectLst>
            <a:outerShdw dist="20000" dir="5400000" rotWithShape="0">
              <a:srgbClr val="000000">
                <a:alpha val="37999"/>
              </a:srgbClr>
            </a:outerShdw>
          </a:effectLst>
        </p:spPr>
      </p:cxnSp>
      <p:sp>
        <p:nvSpPr>
          <p:cNvPr id="22581" name="Text Box 4"/>
          <p:cNvSpPr txBox="1">
            <a:spLocks noChangeArrowheads="1"/>
          </p:cNvSpPr>
          <p:nvPr/>
        </p:nvSpPr>
        <p:spPr bwMode="auto">
          <a:xfrm>
            <a:off x="0" y="152400"/>
            <a:ext cx="9144000" cy="579438"/>
          </a:xfrm>
          <a:prstGeom prst="rect">
            <a:avLst/>
          </a:prstGeom>
          <a:noFill/>
          <a:ln w="9525">
            <a:noFill/>
            <a:miter lim="800000"/>
            <a:headEnd/>
            <a:tailEnd/>
          </a:ln>
        </p:spPr>
        <p:txBody>
          <a:bodyPr>
            <a:spAutoFit/>
          </a:bodyPr>
          <a:lstStyle/>
          <a:p>
            <a:pPr algn="ctr" eaLnBrk="0" hangingPunct="0">
              <a:spcBef>
                <a:spcPct val="50000"/>
              </a:spcBef>
            </a:pPr>
            <a:r>
              <a:rPr lang="en-US" sz="3200" b="1">
                <a:latin typeface="Corbel" pitchFamily="34" charset="0"/>
              </a:rPr>
              <a:t> Molecular dynamics simulations</a:t>
            </a:r>
          </a:p>
        </p:txBody>
      </p:sp>
      <p:cxnSp>
        <p:nvCxnSpPr>
          <p:cNvPr id="2" name="Straight Connector 5"/>
          <p:cNvCxnSpPr/>
          <p:nvPr/>
        </p:nvCxnSpPr>
        <p:spPr>
          <a:xfrm>
            <a:off x="3611563" y="625475"/>
            <a:ext cx="1690687"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
        <p:nvSpPr>
          <p:cNvPr id="57" name="TextBox 61"/>
          <p:cNvSpPr txBox="1">
            <a:spLocks noChangeArrowheads="1"/>
          </p:cNvSpPr>
          <p:nvPr/>
        </p:nvSpPr>
        <p:spPr bwMode="auto">
          <a:xfrm>
            <a:off x="7605995" y="2660165"/>
            <a:ext cx="768350" cy="307975"/>
          </a:xfrm>
          <a:prstGeom prst="rect">
            <a:avLst/>
          </a:prstGeom>
          <a:noFill/>
          <a:ln w="9525">
            <a:noFill/>
            <a:miter lim="800000"/>
            <a:headEnd/>
            <a:tailEnd/>
          </a:ln>
        </p:spPr>
        <p:txBody>
          <a:bodyPr>
            <a:spAutoFit/>
          </a:bodyPr>
          <a:lstStyle/>
          <a:p>
            <a:r>
              <a:rPr lang="en-US" sz="1400" dirty="0" smtClean="0"/>
              <a:t>200 </a:t>
            </a:r>
            <a:r>
              <a:rPr lang="en-US" sz="1400" dirty="0" err="1" smtClean="0"/>
              <a:t>ft</a:t>
            </a:r>
            <a:endParaRPr lang="en-US" sz="1400" dirty="0"/>
          </a:p>
        </p:txBody>
      </p:sp>
      <p:sp>
        <p:nvSpPr>
          <p:cNvPr id="58" name="TextBox 61"/>
          <p:cNvSpPr txBox="1">
            <a:spLocks noChangeArrowheads="1"/>
          </p:cNvSpPr>
          <p:nvPr/>
        </p:nvSpPr>
        <p:spPr bwMode="auto">
          <a:xfrm>
            <a:off x="7452375" y="2929735"/>
            <a:ext cx="1075340" cy="307777"/>
          </a:xfrm>
          <a:prstGeom prst="rect">
            <a:avLst/>
          </a:prstGeom>
          <a:noFill/>
          <a:ln w="9525">
            <a:noFill/>
            <a:miter lim="800000"/>
            <a:headEnd/>
            <a:tailEnd/>
          </a:ln>
        </p:spPr>
        <p:txBody>
          <a:bodyPr wrap="square">
            <a:spAutoFit/>
          </a:bodyPr>
          <a:lstStyle/>
          <a:p>
            <a:r>
              <a:rPr lang="en-US" sz="1400" dirty="0"/>
              <a:t>= </a:t>
            </a:r>
            <a:r>
              <a:rPr lang="en-US" sz="1400" dirty="0" smtClean="0"/>
              <a:t>61 </a:t>
            </a:r>
            <a:r>
              <a:rPr lang="en-US" sz="1400" dirty="0"/>
              <a:t>m</a:t>
            </a:r>
          </a:p>
        </p:txBody>
      </p:sp>
      <p:sp>
        <p:nvSpPr>
          <p:cNvPr id="59" name="TextBox 56"/>
          <p:cNvSpPr txBox="1">
            <a:spLocks noChangeArrowheads="1"/>
          </p:cNvSpPr>
          <p:nvPr/>
        </p:nvSpPr>
        <p:spPr bwMode="auto">
          <a:xfrm>
            <a:off x="193830" y="5080415"/>
            <a:ext cx="3072400" cy="523220"/>
          </a:xfrm>
          <a:prstGeom prst="rect">
            <a:avLst/>
          </a:prstGeom>
          <a:noFill/>
          <a:ln w="9525">
            <a:noFill/>
            <a:miter lim="800000"/>
            <a:headEnd/>
            <a:tailEnd/>
          </a:ln>
        </p:spPr>
        <p:txBody>
          <a:bodyPr wrap="square">
            <a:spAutoFit/>
          </a:bodyPr>
          <a:lstStyle/>
          <a:p>
            <a:r>
              <a:rPr lang="en-US" sz="1400" b="1" dirty="0" smtClean="0"/>
              <a:t>Can predict the position and speed of the car at any time.</a:t>
            </a:r>
            <a:endParaRPr lang="en-US" sz="1400" b="1" dirty="0"/>
          </a:p>
        </p:txBody>
      </p:sp>
    </p:spTree>
    <p:extLst>
      <p:ext uri="{BB962C8B-B14F-4D97-AF65-F5344CB8AC3E}">
        <p14:creationId xmlns:p14="http://schemas.microsoft.com/office/powerpoint/2010/main" val="294369277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descr="race-car-0.jpeg"/>
          <p:cNvPicPr>
            <a:picLocks noChangeAspect="1"/>
          </p:cNvPicPr>
          <p:nvPr/>
        </p:nvPicPr>
        <p:blipFill>
          <a:blip r:embed="rId3"/>
          <a:srcRect t="38699" b="31844"/>
          <a:stretch>
            <a:fillRect/>
          </a:stretch>
        </p:blipFill>
        <p:spPr bwMode="auto">
          <a:xfrm>
            <a:off x="458788" y="2122488"/>
            <a:ext cx="922337" cy="273050"/>
          </a:xfrm>
          <a:prstGeom prst="rect">
            <a:avLst/>
          </a:prstGeom>
          <a:noFill/>
          <a:ln w="9525">
            <a:noFill/>
            <a:miter lim="800000"/>
            <a:headEnd/>
            <a:tailEnd/>
          </a:ln>
        </p:spPr>
      </p:pic>
      <p:sp>
        <p:nvSpPr>
          <p:cNvPr id="24578" name="TextBox 21"/>
          <p:cNvSpPr txBox="1">
            <a:spLocks noChangeArrowheads="1"/>
          </p:cNvSpPr>
          <p:nvPr/>
        </p:nvSpPr>
        <p:spPr bwMode="auto">
          <a:xfrm>
            <a:off x="1154113" y="1585913"/>
            <a:ext cx="614362" cy="307975"/>
          </a:xfrm>
          <a:prstGeom prst="rect">
            <a:avLst/>
          </a:prstGeom>
          <a:noFill/>
          <a:ln w="9525">
            <a:noFill/>
            <a:miter lim="800000"/>
            <a:headEnd/>
            <a:tailEnd/>
          </a:ln>
        </p:spPr>
        <p:txBody>
          <a:bodyPr>
            <a:spAutoFit/>
          </a:bodyPr>
          <a:lstStyle/>
          <a:p>
            <a:pPr algn="ctr"/>
            <a:r>
              <a:rPr lang="en-US" sz="1400"/>
              <a:t>km</a:t>
            </a:r>
          </a:p>
        </p:txBody>
      </p:sp>
      <p:sp>
        <p:nvSpPr>
          <p:cNvPr id="24579" name="TextBox 22"/>
          <p:cNvSpPr txBox="1">
            <a:spLocks noChangeArrowheads="1"/>
          </p:cNvSpPr>
          <p:nvPr/>
        </p:nvSpPr>
        <p:spPr bwMode="auto">
          <a:xfrm>
            <a:off x="1154113" y="1798638"/>
            <a:ext cx="614362" cy="307975"/>
          </a:xfrm>
          <a:prstGeom prst="rect">
            <a:avLst/>
          </a:prstGeom>
          <a:noFill/>
          <a:ln w="9525">
            <a:noFill/>
            <a:miter lim="800000"/>
            <a:headEnd/>
            <a:tailEnd/>
          </a:ln>
        </p:spPr>
        <p:txBody>
          <a:bodyPr>
            <a:spAutoFit/>
          </a:bodyPr>
          <a:lstStyle/>
          <a:p>
            <a:pPr algn="ctr"/>
            <a:r>
              <a:rPr lang="en-US" sz="1400"/>
              <a:t>hr</a:t>
            </a:r>
          </a:p>
        </p:txBody>
      </p:sp>
      <p:sp>
        <p:nvSpPr>
          <p:cNvPr id="24580" name="TextBox 23"/>
          <p:cNvSpPr txBox="1">
            <a:spLocks noChangeArrowheads="1"/>
          </p:cNvSpPr>
          <p:nvPr/>
        </p:nvSpPr>
        <p:spPr bwMode="auto">
          <a:xfrm>
            <a:off x="309563" y="1671638"/>
            <a:ext cx="576262" cy="306387"/>
          </a:xfrm>
          <a:prstGeom prst="rect">
            <a:avLst/>
          </a:prstGeom>
          <a:noFill/>
          <a:ln w="9525">
            <a:noFill/>
            <a:miter lim="800000"/>
            <a:headEnd/>
            <a:tailEnd/>
          </a:ln>
        </p:spPr>
        <p:txBody>
          <a:bodyPr>
            <a:spAutoFit/>
          </a:bodyPr>
          <a:lstStyle/>
          <a:p>
            <a:r>
              <a:rPr lang="en-US" sz="1400" i="1"/>
              <a:t>v</a:t>
            </a:r>
            <a:r>
              <a:rPr lang="en-US" sz="800" i="1"/>
              <a:t> </a:t>
            </a:r>
            <a:r>
              <a:rPr lang="en-US" sz="1400"/>
              <a:t>(0)</a:t>
            </a:r>
          </a:p>
        </p:txBody>
      </p:sp>
      <p:sp>
        <p:nvSpPr>
          <p:cNvPr id="24581" name="TextBox 4"/>
          <p:cNvSpPr txBox="1">
            <a:spLocks noChangeArrowheads="1"/>
          </p:cNvSpPr>
          <p:nvPr/>
        </p:nvSpPr>
        <p:spPr bwMode="auto">
          <a:xfrm>
            <a:off x="693738" y="3482975"/>
            <a:ext cx="306387" cy="307975"/>
          </a:xfrm>
          <a:prstGeom prst="rect">
            <a:avLst/>
          </a:prstGeom>
          <a:noFill/>
          <a:ln w="9525">
            <a:noFill/>
            <a:miter lim="800000"/>
            <a:headEnd/>
            <a:tailEnd/>
          </a:ln>
        </p:spPr>
        <p:txBody>
          <a:bodyPr>
            <a:spAutoFit/>
          </a:bodyPr>
          <a:lstStyle/>
          <a:p>
            <a:r>
              <a:rPr lang="en-US" sz="1400"/>
              <a:t>= </a:t>
            </a:r>
          </a:p>
        </p:txBody>
      </p:sp>
      <p:cxnSp>
        <p:nvCxnSpPr>
          <p:cNvPr id="9" name="Straight Connector 8"/>
          <p:cNvCxnSpPr/>
          <p:nvPr/>
        </p:nvCxnSpPr>
        <p:spPr>
          <a:xfrm>
            <a:off x="1303338" y="1858963"/>
            <a:ext cx="315912"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583" name="TextBox 33"/>
          <p:cNvSpPr txBox="1">
            <a:spLocks noChangeArrowheads="1"/>
          </p:cNvSpPr>
          <p:nvPr/>
        </p:nvSpPr>
        <p:spPr bwMode="auto">
          <a:xfrm>
            <a:off x="693738" y="1666875"/>
            <a:ext cx="766762" cy="307975"/>
          </a:xfrm>
          <a:prstGeom prst="rect">
            <a:avLst/>
          </a:prstGeom>
          <a:noFill/>
          <a:ln w="9525">
            <a:noFill/>
            <a:miter lim="800000"/>
            <a:headEnd/>
            <a:tailEnd/>
          </a:ln>
        </p:spPr>
        <p:txBody>
          <a:bodyPr>
            <a:spAutoFit/>
          </a:bodyPr>
          <a:lstStyle/>
          <a:p>
            <a:r>
              <a:rPr lang="en-US" sz="1400">
                <a:solidFill>
                  <a:schemeClr val="bg1"/>
                </a:solidFill>
              </a:rPr>
              <a:t>=</a:t>
            </a:r>
            <a:r>
              <a:rPr lang="en-US" sz="800">
                <a:solidFill>
                  <a:schemeClr val="bg1"/>
                </a:solidFill>
              </a:rPr>
              <a:t> </a:t>
            </a:r>
            <a:r>
              <a:rPr lang="en-US" sz="1400"/>
              <a:t>100</a:t>
            </a:r>
          </a:p>
        </p:txBody>
      </p:sp>
      <p:sp>
        <p:nvSpPr>
          <p:cNvPr id="24584" name="TextBox 34"/>
          <p:cNvSpPr txBox="1">
            <a:spLocks noChangeArrowheads="1"/>
          </p:cNvSpPr>
          <p:nvPr/>
        </p:nvSpPr>
        <p:spPr bwMode="auto">
          <a:xfrm>
            <a:off x="693738" y="2868613"/>
            <a:ext cx="1228725" cy="307975"/>
          </a:xfrm>
          <a:prstGeom prst="rect">
            <a:avLst/>
          </a:prstGeom>
          <a:noFill/>
          <a:ln w="9525">
            <a:noFill/>
            <a:miter lim="800000"/>
            <a:headEnd/>
            <a:tailEnd/>
          </a:ln>
        </p:spPr>
        <p:txBody>
          <a:bodyPr>
            <a:spAutoFit/>
          </a:bodyPr>
          <a:lstStyle/>
          <a:p>
            <a:r>
              <a:rPr lang="en-US" sz="1400"/>
              <a:t>= 1000 kg</a:t>
            </a:r>
          </a:p>
        </p:txBody>
      </p:sp>
      <p:sp>
        <p:nvSpPr>
          <p:cNvPr id="24585" name="TextBox 35"/>
          <p:cNvSpPr txBox="1">
            <a:spLocks noChangeArrowheads="1"/>
          </p:cNvSpPr>
          <p:nvPr/>
        </p:nvSpPr>
        <p:spPr bwMode="auto">
          <a:xfrm>
            <a:off x="693738" y="3136900"/>
            <a:ext cx="1193800" cy="307975"/>
          </a:xfrm>
          <a:prstGeom prst="rect">
            <a:avLst/>
          </a:prstGeom>
          <a:noFill/>
          <a:ln w="9525">
            <a:noFill/>
            <a:miter lim="800000"/>
            <a:headEnd/>
            <a:tailEnd/>
          </a:ln>
        </p:spPr>
        <p:txBody>
          <a:bodyPr>
            <a:spAutoFit/>
          </a:bodyPr>
          <a:lstStyle/>
          <a:p>
            <a:r>
              <a:rPr lang="en-US" sz="1400"/>
              <a:t>= </a:t>
            </a:r>
            <a:r>
              <a:rPr lang="en-US" sz="1400">
                <a:latin typeface="MS Gothic" pitchFamily="49" charset="-128"/>
                <a:ea typeface="MS Gothic" pitchFamily="49" charset="-128"/>
              </a:rPr>
              <a:t>−</a:t>
            </a:r>
            <a:r>
              <a:rPr lang="en-US" sz="1400"/>
              <a:t>7000 N</a:t>
            </a:r>
          </a:p>
        </p:txBody>
      </p:sp>
      <p:sp>
        <p:nvSpPr>
          <p:cNvPr id="24586" name="TextBox 36"/>
          <p:cNvSpPr txBox="1">
            <a:spLocks noChangeArrowheads="1"/>
          </p:cNvSpPr>
          <p:nvPr/>
        </p:nvSpPr>
        <p:spPr bwMode="auto">
          <a:xfrm>
            <a:off x="1500188" y="3376613"/>
            <a:ext cx="614362" cy="307975"/>
          </a:xfrm>
          <a:prstGeom prst="rect">
            <a:avLst/>
          </a:prstGeom>
          <a:noFill/>
          <a:ln w="9525">
            <a:noFill/>
            <a:miter lim="800000"/>
            <a:headEnd/>
            <a:tailEnd/>
          </a:ln>
        </p:spPr>
        <p:txBody>
          <a:bodyPr>
            <a:spAutoFit/>
          </a:bodyPr>
          <a:lstStyle/>
          <a:p>
            <a:pPr algn="ctr"/>
            <a:r>
              <a:rPr lang="en-US" sz="1400"/>
              <a:t>m</a:t>
            </a:r>
          </a:p>
        </p:txBody>
      </p:sp>
      <p:sp>
        <p:nvSpPr>
          <p:cNvPr id="24587" name="TextBox 37"/>
          <p:cNvSpPr txBox="1">
            <a:spLocks noChangeArrowheads="1"/>
          </p:cNvSpPr>
          <p:nvPr/>
        </p:nvSpPr>
        <p:spPr bwMode="auto">
          <a:xfrm>
            <a:off x="1500188" y="3616325"/>
            <a:ext cx="614362" cy="306388"/>
          </a:xfrm>
          <a:prstGeom prst="rect">
            <a:avLst/>
          </a:prstGeom>
          <a:noFill/>
          <a:ln w="9525">
            <a:noFill/>
            <a:miter lim="800000"/>
            <a:headEnd/>
            <a:tailEnd/>
          </a:ln>
        </p:spPr>
        <p:txBody>
          <a:bodyPr>
            <a:spAutoFit/>
          </a:bodyPr>
          <a:lstStyle/>
          <a:p>
            <a:pPr algn="ctr"/>
            <a:r>
              <a:rPr lang="en-US" sz="1400"/>
              <a:t>s</a:t>
            </a:r>
            <a:r>
              <a:rPr lang="en-US" sz="1400" baseline="30000"/>
              <a:t>2</a:t>
            </a:r>
          </a:p>
        </p:txBody>
      </p:sp>
      <p:cxnSp>
        <p:nvCxnSpPr>
          <p:cNvPr id="39" name="Straight Connector 38"/>
          <p:cNvCxnSpPr/>
          <p:nvPr/>
        </p:nvCxnSpPr>
        <p:spPr>
          <a:xfrm>
            <a:off x="1657350" y="3654425"/>
            <a:ext cx="300038"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589" name="TextBox 44"/>
          <p:cNvSpPr txBox="1">
            <a:spLocks noChangeArrowheads="1"/>
          </p:cNvSpPr>
          <p:nvPr/>
        </p:nvSpPr>
        <p:spPr bwMode="auto">
          <a:xfrm>
            <a:off x="461963" y="2868613"/>
            <a:ext cx="576262" cy="307975"/>
          </a:xfrm>
          <a:prstGeom prst="rect">
            <a:avLst/>
          </a:prstGeom>
          <a:noFill/>
          <a:ln w="9525">
            <a:noFill/>
            <a:miter lim="800000"/>
            <a:headEnd/>
            <a:tailEnd/>
          </a:ln>
        </p:spPr>
        <p:txBody>
          <a:bodyPr>
            <a:spAutoFit/>
          </a:bodyPr>
          <a:lstStyle/>
          <a:p>
            <a:r>
              <a:rPr lang="en-US" sz="1400" i="1"/>
              <a:t>m</a:t>
            </a:r>
            <a:endParaRPr lang="en-US" sz="1400"/>
          </a:p>
        </p:txBody>
      </p:sp>
      <p:sp>
        <p:nvSpPr>
          <p:cNvPr id="24590" name="TextBox 45"/>
          <p:cNvSpPr txBox="1">
            <a:spLocks noChangeArrowheads="1"/>
          </p:cNvSpPr>
          <p:nvPr/>
        </p:nvSpPr>
        <p:spPr bwMode="auto">
          <a:xfrm>
            <a:off x="501650" y="3136900"/>
            <a:ext cx="344488" cy="307975"/>
          </a:xfrm>
          <a:prstGeom prst="rect">
            <a:avLst/>
          </a:prstGeom>
          <a:noFill/>
          <a:ln w="9525">
            <a:noFill/>
            <a:miter lim="800000"/>
            <a:headEnd/>
            <a:tailEnd/>
          </a:ln>
        </p:spPr>
        <p:txBody>
          <a:bodyPr>
            <a:spAutoFit/>
          </a:bodyPr>
          <a:lstStyle/>
          <a:p>
            <a:r>
              <a:rPr lang="en-US" sz="1400" i="1"/>
              <a:t>F</a:t>
            </a:r>
          </a:p>
        </p:txBody>
      </p:sp>
      <p:sp>
        <p:nvSpPr>
          <p:cNvPr id="24591" name="TextBox 46"/>
          <p:cNvSpPr txBox="1">
            <a:spLocks noChangeArrowheads="1"/>
          </p:cNvSpPr>
          <p:nvPr/>
        </p:nvSpPr>
        <p:spPr bwMode="auto">
          <a:xfrm>
            <a:off x="501650" y="3482975"/>
            <a:ext cx="306388" cy="306388"/>
          </a:xfrm>
          <a:prstGeom prst="rect">
            <a:avLst/>
          </a:prstGeom>
          <a:noFill/>
          <a:ln w="9525">
            <a:noFill/>
            <a:miter lim="800000"/>
            <a:headEnd/>
            <a:tailEnd/>
          </a:ln>
        </p:spPr>
        <p:txBody>
          <a:bodyPr>
            <a:spAutoFit/>
          </a:bodyPr>
          <a:lstStyle/>
          <a:p>
            <a:r>
              <a:rPr lang="en-US" sz="1400" i="1"/>
              <a:t>a</a:t>
            </a:r>
          </a:p>
        </p:txBody>
      </p:sp>
      <p:sp>
        <p:nvSpPr>
          <p:cNvPr id="24592" name="TextBox 53"/>
          <p:cNvSpPr txBox="1">
            <a:spLocks noChangeArrowheads="1"/>
          </p:cNvSpPr>
          <p:nvPr/>
        </p:nvSpPr>
        <p:spPr bwMode="auto">
          <a:xfrm>
            <a:off x="1879600" y="1584325"/>
            <a:ext cx="614363" cy="307975"/>
          </a:xfrm>
          <a:prstGeom prst="rect">
            <a:avLst/>
          </a:prstGeom>
          <a:noFill/>
          <a:ln w="9525">
            <a:noFill/>
            <a:miter lim="800000"/>
            <a:headEnd/>
            <a:tailEnd/>
          </a:ln>
        </p:spPr>
        <p:txBody>
          <a:bodyPr>
            <a:spAutoFit/>
          </a:bodyPr>
          <a:lstStyle/>
          <a:p>
            <a:pPr algn="ctr"/>
            <a:r>
              <a:rPr lang="en-US" sz="1400"/>
              <a:t>m</a:t>
            </a:r>
          </a:p>
        </p:txBody>
      </p:sp>
      <p:sp>
        <p:nvSpPr>
          <p:cNvPr id="24593" name="TextBox 54"/>
          <p:cNvSpPr txBox="1">
            <a:spLocks noChangeArrowheads="1"/>
          </p:cNvSpPr>
          <p:nvPr/>
        </p:nvSpPr>
        <p:spPr bwMode="auto">
          <a:xfrm>
            <a:off x="1879600" y="1798638"/>
            <a:ext cx="614363" cy="307975"/>
          </a:xfrm>
          <a:prstGeom prst="rect">
            <a:avLst/>
          </a:prstGeom>
          <a:noFill/>
          <a:ln w="9525">
            <a:noFill/>
            <a:miter lim="800000"/>
            <a:headEnd/>
            <a:tailEnd/>
          </a:ln>
        </p:spPr>
        <p:txBody>
          <a:bodyPr>
            <a:spAutoFit/>
          </a:bodyPr>
          <a:lstStyle/>
          <a:p>
            <a:pPr algn="ctr"/>
            <a:r>
              <a:rPr lang="en-US" sz="1400"/>
              <a:t>s</a:t>
            </a:r>
          </a:p>
        </p:txBody>
      </p:sp>
      <p:cxnSp>
        <p:nvCxnSpPr>
          <p:cNvPr id="56" name="Straight Connector 55"/>
          <p:cNvCxnSpPr/>
          <p:nvPr/>
        </p:nvCxnSpPr>
        <p:spPr>
          <a:xfrm>
            <a:off x="2076450" y="1857375"/>
            <a:ext cx="220663"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595" name="TextBox 56"/>
          <p:cNvSpPr txBox="1">
            <a:spLocks noChangeArrowheads="1"/>
          </p:cNvSpPr>
          <p:nvPr/>
        </p:nvSpPr>
        <p:spPr bwMode="auto">
          <a:xfrm>
            <a:off x="1568450" y="1665288"/>
            <a:ext cx="738188" cy="307975"/>
          </a:xfrm>
          <a:prstGeom prst="rect">
            <a:avLst/>
          </a:prstGeom>
          <a:noFill/>
          <a:ln w="9525">
            <a:noFill/>
            <a:miter lim="800000"/>
            <a:headEnd/>
            <a:tailEnd/>
          </a:ln>
        </p:spPr>
        <p:txBody>
          <a:bodyPr>
            <a:spAutoFit/>
          </a:bodyPr>
          <a:lstStyle/>
          <a:p>
            <a:r>
              <a:rPr lang="en-US" sz="1400"/>
              <a:t>=</a:t>
            </a:r>
            <a:r>
              <a:rPr lang="en-US" sz="800"/>
              <a:t> </a:t>
            </a:r>
            <a:r>
              <a:rPr lang="en-US" sz="1400"/>
              <a:t>28</a:t>
            </a:r>
          </a:p>
        </p:txBody>
      </p:sp>
      <p:sp>
        <p:nvSpPr>
          <p:cNvPr id="24596" name="TextBox 33"/>
          <p:cNvSpPr txBox="1">
            <a:spLocks noChangeArrowheads="1"/>
          </p:cNvSpPr>
          <p:nvPr/>
        </p:nvSpPr>
        <p:spPr bwMode="auto">
          <a:xfrm>
            <a:off x="693738" y="1671638"/>
            <a:ext cx="766762" cy="307975"/>
          </a:xfrm>
          <a:prstGeom prst="rect">
            <a:avLst/>
          </a:prstGeom>
          <a:noFill/>
          <a:ln w="9525">
            <a:noFill/>
            <a:miter lim="800000"/>
            <a:headEnd/>
            <a:tailEnd/>
          </a:ln>
        </p:spPr>
        <p:txBody>
          <a:bodyPr>
            <a:spAutoFit/>
          </a:bodyPr>
          <a:lstStyle/>
          <a:p>
            <a:r>
              <a:rPr lang="en-US" sz="1400"/>
              <a:t>=</a:t>
            </a:r>
          </a:p>
        </p:txBody>
      </p:sp>
      <p:pic>
        <p:nvPicPr>
          <p:cNvPr id="24597" name="Picture 6" descr="tree2.png"/>
          <p:cNvPicPr>
            <a:picLocks noChangeAspect="1"/>
          </p:cNvPicPr>
          <p:nvPr/>
        </p:nvPicPr>
        <p:blipFill>
          <a:blip r:embed="rId4"/>
          <a:srcRect/>
          <a:stretch>
            <a:fillRect/>
          </a:stretch>
        </p:blipFill>
        <p:spPr bwMode="auto">
          <a:xfrm rot="168802" flipH="1">
            <a:off x="7050088" y="1674813"/>
            <a:ext cx="2068512" cy="998537"/>
          </a:xfrm>
          <a:prstGeom prst="rect">
            <a:avLst/>
          </a:prstGeom>
          <a:noFill/>
          <a:ln w="9525">
            <a:noFill/>
            <a:miter lim="800000"/>
            <a:headEnd/>
            <a:tailEnd/>
          </a:ln>
        </p:spPr>
      </p:pic>
      <p:sp>
        <p:nvSpPr>
          <p:cNvPr id="24598" name="TextBox 23"/>
          <p:cNvSpPr txBox="1">
            <a:spLocks noChangeArrowheads="1"/>
          </p:cNvSpPr>
          <p:nvPr/>
        </p:nvSpPr>
        <p:spPr bwMode="auto">
          <a:xfrm>
            <a:off x="309563" y="3965575"/>
            <a:ext cx="576262" cy="306388"/>
          </a:xfrm>
          <a:prstGeom prst="rect">
            <a:avLst/>
          </a:prstGeom>
          <a:noFill/>
          <a:ln w="9525">
            <a:noFill/>
            <a:miter lim="800000"/>
            <a:headEnd/>
            <a:tailEnd/>
          </a:ln>
        </p:spPr>
        <p:txBody>
          <a:bodyPr>
            <a:spAutoFit/>
          </a:bodyPr>
          <a:lstStyle/>
          <a:p>
            <a:r>
              <a:rPr lang="en-US" sz="1400" i="1"/>
              <a:t>v</a:t>
            </a:r>
            <a:r>
              <a:rPr lang="en-US" sz="800" i="1"/>
              <a:t> </a:t>
            </a:r>
            <a:r>
              <a:rPr lang="en-US" sz="1400"/>
              <a:t>(</a:t>
            </a:r>
            <a:r>
              <a:rPr lang="en-US" sz="1400" i="1"/>
              <a:t>t</a:t>
            </a:r>
            <a:r>
              <a:rPr lang="en-US" sz="1400"/>
              <a:t>)</a:t>
            </a:r>
          </a:p>
        </p:txBody>
      </p:sp>
      <p:sp>
        <p:nvSpPr>
          <p:cNvPr id="24599" name="TextBox 33"/>
          <p:cNvSpPr txBox="1">
            <a:spLocks noChangeArrowheads="1"/>
          </p:cNvSpPr>
          <p:nvPr/>
        </p:nvSpPr>
        <p:spPr bwMode="auto">
          <a:xfrm>
            <a:off x="693738" y="3960813"/>
            <a:ext cx="1881187" cy="307975"/>
          </a:xfrm>
          <a:prstGeom prst="rect">
            <a:avLst/>
          </a:prstGeom>
          <a:noFill/>
          <a:ln w="9525">
            <a:noFill/>
            <a:miter lim="800000"/>
            <a:headEnd/>
            <a:tailEnd/>
          </a:ln>
        </p:spPr>
        <p:txBody>
          <a:bodyPr>
            <a:spAutoFit/>
          </a:bodyPr>
          <a:lstStyle/>
          <a:p>
            <a:r>
              <a:rPr lang="en-US" sz="1400">
                <a:solidFill>
                  <a:schemeClr val="bg1"/>
                </a:solidFill>
              </a:rPr>
              <a:t>=</a:t>
            </a:r>
            <a:r>
              <a:rPr lang="en-US" sz="800">
                <a:solidFill>
                  <a:schemeClr val="bg1"/>
                </a:solidFill>
              </a:rPr>
              <a:t> </a:t>
            </a:r>
            <a:r>
              <a:rPr lang="en-US" sz="1400" i="1"/>
              <a:t>v</a:t>
            </a:r>
            <a:r>
              <a:rPr lang="en-US" sz="1400"/>
              <a:t>(0)</a:t>
            </a:r>
            <a:r>
              <a:rPr lang="en-US" sz="1400">
                <a:latin typeface="MS Gothic" pitchFamily="49" charset="-128"/>
                <a:ea typeface="MS Gothic" pitchFamily="49" charset="-128"/>
              </a:rPr>
              <a:t>+</a:t>
            </a:r>
            <a:r>
              <a:rPr lang="en-US" sz="1400" i="1"/>
              <a:t>at = </a:t>
            </a:r>
            <a:r>
              <a:rPr lang="en-US" sz="1400"/>
              <a:t>28</a:t>
            </a:r>
            <a:r>
              <a:rPr lang="en-US" sz="1400">
                <a:latin typeface="MS Gothic" pitchFamily="49" charset="-128"/>
                <a:ea typeface="MS Gothic" pitchFamily="49" charset="-128"/>
              </a:rPr>
              <a:t>−</a:t>
            </a:r>
            <a:r>
              <a:rPr lang="en-US" sz="1400"/>
              <a:t>7</a:t>
            </a:r>
            <a:r>
              <a:rPr lang="en-US" sz="1400" i="1"/>
              <a:t>t</a:t>
            </a:r>
          </a:p>
        </p:txBody>
      </p:sp>
      <p:sp>
        <p:nvSpPr>
          <p:cNvPr id="24600" name="TextBox 33"/>
          <p:cNvSpPr txBox="1">
            <a:spLocks noChangeArrowheads="1"/>
          </p:cNvSpPr>
          <p:nvPr/>
        </p:nvSpPr>
        <p:spPr bwMode="auto">
          <a:xfrm>
            <a:off x="692150" y="3963988"/>
            <a:ext cx="269875" cy="307975"/>
          </a:xfrm>
          <a:prstGeom prst="rect">
            <a:avLst/>
          </a:prstGeom>
          <a:noFill/>
          <a:ln w="9525">
            <a:noFill/>
            <a:miter lim="800000"/>
            <a:headEnd/>
            <a:tailEnd/>
          </a:ln>
        </p:spPr>
        <p:txBody>
          <a:bodyPr>
            <a:spAutoFit/>
          </a:bodyPr>
          <a:lstStyle/>
          <a:p>
            <a:r>
              <a:rPr lang="en-US" sz="1400"/>
              <a:t>=</a:t>
            </a:r>
          </a:p>
        </p:txBody>
      </p:sp>
      <p:sp>
        <p:nvSpPr>
          <p:cNvPr id="24601" name="TextBox 23"/>
          <p:cNvSpPr txBox="1">
            <a:spLocks noChangeArrowheads="1"/>
          </p:cNvSpPr>
          <p:nvPr/>
        </p:nvSpPr>
        <p:spPr bwMode="auto">
          <a:xfrm>
            <a:off x="309563" y="4430713"/>
            <a:ext cx="576262" cy="306387"/>
          </a:xfrm>
          <a:prstGeom prst="rect">
            <a:avLst/>
          </a:prstGeom>
          <a:noFill/>
          <a:ln w="9525">
            <a:noFill/>
            <a:miter lim="800000"/>
            <a:headEnd/>
            <a:tailEnd/>
          </a:ln>
        </p:spPr>
        <p:txBody>
          <a:bodyPr>
            <a:spAutoFit/>
          </a:bodyPr>
          <a:lstStyle/>
          <a:p>
            <a:r>
              <a:rPr lang="en-US" sz="1400" i="1"/>
              <a:t>x</a:t>
            </a:r>
            <a:r>
              <a:rPr lang="en-US" sz="800" i="1"/>
              <a:t> </a:t>
            </a:r>
            <a:r>
              <a:rPr lang="en-US" sz="1400"/>
              <a:t>(</a:t>
            </a:r>
            <a:r>
              <a:rPr lang="en-US" sz="1400" i="1"/>
              <a:t>t</a:t>
            </a:r>
            <a:r>
              <a:rPr lang="en-US" sz="1400"/>
              <a:t>)</a:t>
            </a:r>
          </a:p>
        </p:txBody>
      </p:sp>
      <p:sp>
        <p:nvSpPr>
          <p:cNvPr id="24602" name="TextBox 33"/>
          <p:cNvSpPr txBox="1">
            <a:spLocks noChangeArrowheads="1"/>
          </p:cNvSpPr>
          <p:nvPr/>
        </p:nvSpPr>
        <p:spPr bwMode="auto">
          <a:xfrm>
            <a:off x="1743075" y="4425950"/>
            <a:ext cx="1370013" cy="307975"/>
          </a:xfrm>
          <a:prstGeom prst="rect">
            <a:avLst/>
          </a:prstGeom>
          <a:noFill/>
          <a:ln w="9525">
            <a:noFill/>
            <a:miter lim="800000"/>
            <a:headEnd/>
            <a:tailEnd/>
          </a:ln>
        </p:spPr>
        <p:txBody>
          <a:bodyPr>
            <a:spAutoFit/>
          </a:bodyPr>
          <a:lstStyle/>
          <a:p>
            <a:r>
              <a:rPr lang="en-US" sz="1400">
                <a:solidFill>
                  <a:schemeClr val="bg1"/>
                </a:solidFill>
              </a:rPr>
              <a:t>=</a:t>
            </a:r>
            <a:r>
              <a:rPr lang="en-US" sz="800">
                <a:solidFill>
                  <a:schemeClr val="bg1"/>
                </a:solidFill>
              </a:rPr>
              <a:t> </a:t>
            </a:r>
            <a:r>
              <a:rPr lang="en-US" sz="1400"/>
              <a:t>28</a:t>
            </a:r>
            <a:r>
              <a:rPr lang="en-US" sz="1400" i="1"/>
              <a:t>t</a:t>
            </a:r>
            <a:r>
              <a:rPr lang="en-US" sz="1400"/>
              <a:t> </a:t>
            </a:r>
            <a:r>
              <a:rPr lang="en-US" sz="1400">
                <a:latin typeface="MS Gothic" pitchFamily="49" charset="-128"/>
                <a:ea typeface="MS Gothic" pitchFamily="49" charset="-128"/>
              </a:rPr>
              <a:t>−</a:t>
            </a:r>
            <a:r>
              <a:rPr lang="en-US" sz="1400"/>
              <a:t>      </a:t>
            </a:r>
            <a:r>
              <a:rPr lang="en-US" sz="1400" i="1"/>
              <a:t>t </a:t>
            </a:r>
            <a:r>
              <a:rPr lang="en-US" sz="1400" baseline="30000"/>
              <a:t>2</a:t>
            </a:r>
          </a:p>
        </p:txBody>
      </p:sp>
      <p:sp>
        <p:nvSpPr>
          <p:cNvPr id="24603" name="TextBox 33"/>
          <p:cNvSpPr txBox="1">
            <a:spLocks noChangeArrowheads="1"/>
          </p:cNvSpPr>
          <p:nvPr/>
        </p:nvSpPr>
        <p:spPr bwMode="auto">
          <a:xfrm>
            <a:off x="1743075" y="4430713"/>
            <a:ext cx="268288" cy="307975"/>
          </a:xfrm>
          <a:prstGeom prst="rect">
            <a:avLst/>
          </a:prstGeom>
          <a:noFill/>
          <a:ln w="9525">
            <a:noFill/>
            <a:miter lim="800000"/>
            <a:headEnd/>
            <a:tailEnd/>
          </a:ln>
        </p:spPr>
        <p:txBody>
          <a:bodyPr>
            <a:spAutoFit/>
          </a:bodyPr>
          <a:lstStyle/>
          <a:p>
            <a:r>
              <a:rPr lang="en-US" sz="1400"/>
              <a:t>=</a:t>
            </a:r>
          </a:p>
        </p:txBody>
      </p:sp>
      <p:sp>
        <p:nvSpPr>
          <p:cNvPr id="24604" name="TextBox 53"/>
          <p:cNvSpPr txBox="1">
            <a:spLocks noChangeArrowheads="1"/>
          </p:cNvSpPr>
          <p:nvPr/>
        </p:nvSpPr>
        <p:spPr bwMode="auto">
          <a:xfrm>
            <a:off x="2281238" y="4310063"/>
            <a:ext cx="614362" cy="307975"/>
          </a:xfrm>
          <a:prstGeom prst="rect">
            <a:avLst/>
          </a:prstGeom>
          <a:noFill/>
          <a:ln w="9525">
            <a:noFill/>
            <a:miter lim="800000"/>
            <a:headEnd/>
            <a:tailEnd/>
          </a:ln>
        </p:spPr>
        <p:txBody>
          <a:bodyPr>
            <a:spAutoFit/>
          </a:bodyPr>
          <a:lstStyle/>
          <a:p>
            <a:pPr algn="ctr"/>
            <a:r>
              <a:rPr lang="en-US" sz="1400"/>
              <a:t>7</a:t>
            </a:r>
          </a:p>
        </p:txBody>
      </p:sp>
      <p:sp>
        <p:nvSpPr>
          <p:cNvPr id="24605" name="TextBox 54"/>
          <p:cNvSpPr txBox="1">
            <a:spLocks noChangeArrowheads="1"/>
          </p:cNvSpPr>
          <p:nvPr/>
        </p:nvSpPr>
        <p:spPr bwMode="auto">
          <a:xfrm>
            <a:off x="2281238" y="4524375"/>
            <a:ext cx="614362" cy="307975"/>
          </a:xfrm>
          <a:prstGeom prst="rect">
            <a:avLst/>
          </a:prstGeom>
          <a:noFill/>
          <a:ln w="9525">
            <a:noFill/>
            <a:miter lim="800000"/>
            <a:headEnd/>
            <a:tailEnd/>
          </a:ln>
        </p:spPr>
        <p:txBody>
          <a:bodyPr>
            <a:spAutoFit/>
          </a:bodyPr>
          <a:lstStyle/>
          <a:p>
            <a:pPr algn="ctr"/>
            <a:r>
              <a:rPr lang="en-US" sz="1400"/>
              <a:t>2</a:t>
            </a:r>
          </a:p>
        </p:txBody>
      </p:sp>
      <p:cxnSp>
        <p:nvCxnSpPr>
          <p:cNvPr id="36" name="Straight Connector 35"/>
          <p:cNvCxnSpPr/>
          <p:nvPr/>
        </p:nvCxnSpPr>
        <p:spPr>
          <a:xfrm>
            <a:off x="2479675" y="4583113"/>
            <a:ext cx="217488"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607" name="TextBox 59"/>
          <p:cNvSpPr txBox="1">
            <a:spLocks noChangeArrowheads="1"/>
          </p:cNvSpPr>
          <p:nvPr/>
        </p:nvSpPr>
        <p:spPr bwMode="auto">
          <a:xfrm>
            <a:off x="246063" y="2495550"/>
            <a:ext cx="600075" cy="306388"/>
          </a:xfrm>
          <a:prstGeom prst="rect">
            <a:avLst/>
          </a:prstGeom>
          <a:noFill/>
          <a:ln w="9525">
            <a:noFill/>
            <a:miter lim="800000"/>
            <a:headEnd/>
            <a:tailEnd/>
          </a:ln>
        </p:spPr>
        <p:txBody>
          <a:bodyPr>
            <a:spAutoFit/>
          </a:bodyPr>
          <a:lstStyle/>
          <a:p>
            <a:pPr algn="r"/>
            <a:r>
              <a:rPr lang="en-US" sz="1400" i="1"/>
              <a:t>x</a:t>
            </a:r>
            <a:r>
              <a:rPr lang="en-US" sz="800" i="1"/>
              <a:t> </a:t>
            </a:r>
            <a:r>
              <a:rPr lang="en-US" sz="1400"/>
              <a:t>(0)</a:t>
            </a:r>
          </a:p>
        </p:txBody>
      </p:sp>
      <p:sp>
        <p:nvSpPr>
          <p:cNvPr id="24608" name="TextBox 37"/>
          <p:cNvSpPr txBox="1">
            <a:spLocks noChangeArrowheads="1"/>
          </p:cNvSpPr>
          <p:nvPr/>
        </p:nvSpPr>
        <p:spPr bwMode="auto">
          <a:xfrm>
            <a:off x="769938" y="3621088"/>
            <a:ext cx="614362" cy="306387"/>
          </a:xfrm>
          <a:prstGeom prst="rect">
            <a:avLst/>
          </a:prstGeom>
          <a:noFill/>
          <a:ln w="9525">
            <a:noFill/>
            <a:miter lim="800000"/>
            <a:headEnd/>
            <a:tailEnd/>
          </a:ln>
        </p:spPr>
        <p:txBody>
          <a:bodyPr>
            <a:spAutoFit/>
          </a:bodyPr>
          <a:lstStyle/>
          <a:p>
            <a:pPr algn="ctr"/>
            <a:r>
              <a:rPr lang="en-US" sz="1400" i="1"/>
              <a:t>m</a:t>
            </a:r>
            <a:endParaRPr lang="en-US" sz="1400" i="1" baseline="30000"/>
          </a:p>
        </p:txBody>
      </p:sp>
      <p:cxnSp>
        <p:nvCxnSpPr>
          <p:cNvPr id="44" name="Straight Connector 43"/>
          <p:cNvCxnSpPr/>
          <p:nvPr/>
        </p:nvCxnSpPr>
        <p:spPr>
          <a:xfrm>
            <a:off x="966788" y="3659188"/>
            <a:ext cx="220662"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610" name="TextBox 4"/>
          <p:cNvSpPr txBox="1">
            <a:spLocks noChangeArrowheads="1"/>
          </p:cNvSpPr>
          <p:nvPr/>
        </p:nvSpPr>
        <p:spPr bwMode="auto">
          <a:xfrm>
            <a:off x="1154113" y="3482975"/>
            <a:ext cx="576262" cy="307975"/>
          </a:xfrm>
          <a:prstGeom prst="rect">
            <a:avLst/>
          </a:prstGeom>
          <a:noFill/>
          <a:ln w="9525">
            <a:noFill/>
            <a:miter lim="800000"/>
            <a:headEnd/>
            <a:tailEnd/>
          </a:ln>
        </p:spPr>
        <p:txBody>
          <a:bodyPr>
            <a:spAutoFit/>
          </a:bodyPr>
          <a:lstStyle/>
          <a:p>
            <a:r>
              <a:rPr lang="en-US" sz="1400"/>
              <a:t>= </a:t>
            </a:r>
            <a:r>
              <a:rPr lang="en-US" sz="1400">
                <a:latin typeface="MS Gothic" pitchFamily="49" charset="-128"/>
                <a:ea typeface="MS Gothic" pitchFamily="49" charset="-128"/>
              </a:rPr>
              <a:t>−</a:t>
            </a:r>
            <a:r>
              <a:rPr lang="en-US" sz="1400"/>
              <a:t>7</a:t>
            </a:r>
          </a:p>
        </p:txBody>
      </p:sp>
      <p:sp>
        <p:nvSpPr>
          <p:cNvPr id="24611" name="TextBox 45"/>
          <p:cNvSpPr txBox="1">
            <a:spLocks noChangeArrowheads="1"/>
          </p:cNvSpPr>
          <p:nvPr/>
        </p:nvSpPr>
        <p:spPr bwMode="auto">
          <a:xfrm>
            <a:off x="923925" y="3389313"/>
            <a:ext cx="344488" cy="307975"/>
          </a:xfrm>
          <a:prstGeom prst="rect">
            <a:avLst/>
          </a:prstGeom>
          <a:noFill/>
          <a:ln w="9525">
            <a:noFill/>
            <a:miter lim="800000"/>
            <a:headEnd/>
            <a:tailEnd/>
          </a:ln>
        </p:spPr>
        <p:txBody>
          <a:bodyPr>
            <a:spAutoFit/>
          </a:bodyPr>
          <a:lstStyle/>
          <a:p>
            <a:r>
              <a:rPr lang="en-US" sz="1400" i="1"/>
              <a:t>F</a:t>
            </a:r>
          </a:p>
        </p:txBody>
      </p:sp>
      <p:sp>
        <p:nvSpPr>
          <p:cNvPr id="3" name="Rectangle 2"/>
          <p:cNvSpPr/>
          <p:nvPr/>
        </p:nvSpPr>
        <p:spPr>
          <a:xfrm>
            <a:off x="231775" y="3957638"/>
            <a:ext cx="2803525" cy="960437"/>
          </a:xfrm>
          <a:prstGeom prst="rect">
            <a:avLst/>
          </a:prstGeom>
          <a:noFill/>
          <a:ln w="12700" cmpd="sng">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4613" name="Picture 1" descr="integral_sign.png"/>
          <p:cNvPicPr>
            <a:picLocks noChangeAspect="1"/>
          </p:cNvPicPr>
          <p:nvPr/>
        </p:nvPicPr>
        <p:blipFill>
          <a:blip r:embed="rId5"/>
          <a:srcRect/>
          <a:stretch>
            <a:fillRect/>
          </a:stretch>
        </p:blipFill>
        <p:spPr bwMode="auto">
          <a:xfrm>
            <a:off x="808038" y="4333875"/>
            <a:ext cx="322262" cy="515938"/>
          </a:xfrm>
          <a:prstGeom prst="rect">
            <a:avLst/>
          </a:prstGeom>
          <a:noFill/>
          <a:ln w="9525">
            <a:noFill/>
            <a:miter lim="800000"/>
            <a:headEnd/>
            <a:tailEnd/>
          </a:ln>
        </p:spPr>
      </p:pic>
      <p:sp>
        <p:nvSpPr>
          <p:cNvPr id="24614" name="TextBox 33"/>
          <p:cNvSpPr txBox="1">
            <a:spLocks noChangeArrowheads="1"/>
          </p:cNvSpPr>
          <p:nvPr/>
        </p:nvSpPr>
        <p:spPr bwMode="auto">
          <a:xfrm>
            <a:off x="693738" y="4422775"/>
            <a:ext cx="268287" cy="307975"/>
          </a:xfrm>
          <a:prstGeom prst="rect">
            <a:avLst/>
          </a:prstGeom>
          <a:noFill/>
          <a:ln w="9525">
            <a:noFill/>
            <a:miter lim="800000"/>
            <a:headEnd/>
            <a:tailEnd/>
          </a:ln>
        </p:spPr>
        <p:txBody>
          <a:bodyPr>
            <a:spAutoFit/>
          </a:bodyPr>
          <a:lstStyle/>
          <a:p>
            <a:r>
              <a:rPr lang="en-US" sz="1400"/>
              <a:t>=</a:t>
            </a:r>
          </a:p>
        </p:txBody>
      </p:sp>
      <p:sp>
        <p:nvSpPr>
          <p:cNvPr id="24615" name="TextBox 33"/>
          <p:cNvSpPr txBox="1">
            <a:spLocks noChangeArrowheads="1"/>
          </p:cNvSpPr>
          <p:nvPr/>
        </p:nvSpPr>
        <p:spPr bwMode="auto">
          <a:xfrm>
            <a:off x="885825" y="4657725"/>
            <a:ext cx="306388" cy="261938"/>
          </a:xfrm>
          <a:prstGeom prst="rect">
            <a:avLst/>
          </a:prstGeom>
          <a:noFill/>
          <a:ln w="9525">
            <a:noFill/>
            <a:miter lim="800000"/>
            <a:headEnd/>
            <a:tailEnd/>
          </a:ln>
        </p:spPr>
        <p:txBody>
          <a:bodyPr>
            <a:spAutoFit/>
          </a:bodyPr>
          <a:lstStyle/>
          <a:p>
            <a:r>
              <a:rPr lang="en-US" sz="1100"/>
              <a:t>0</a:t>
            </a:r>
            <a:endParaRPr lang="en-US" sz="1100" i="1"/>
          </a:p>
        </p:txBody>
      </p:sp>
      <p:sp>
        <p:nvSpPr>
          <p:cNvPr id="24616" name="TextBox 33"/>
          <p:cNvSpPr txBox="1">
            <a:spLocks noChangeArrowheads="1"/>
          </p:cNvSpPr>
          <p:nvPr/>
        </p:nvSpPr>
        <p:spPr bwMode="auto">
          <a:xfrm>
            <a:off x="1038225" y="4273550"/>
            <a:ext cx="307975" cy="261938"/>
          </a:xfrm>
          <a:prstGeom prst="rect">
            <a:avLst/>
          </a:prstGeom>
          <a:noFill/>
          <a:ln w="9525">
            <a:noFill/>
            <a:miter lim="800000"/>
            <a:headEnd/>
            <a:tailEnd/>
          </a:ln>
        </p:spPr>
        <p:txBody>
          <a:bodyPr>
            <a:spAutoFit/>
          </a:bodyPr>
          <a:lstStyle/>
          <a:p>
            <a:r>
              <a:rPr lang="en-US" sz="1100" i="1"/>
              <a:t>t</a:t>
            </a:r>
          </a:p>
        </p:txBody>
      </p:sp>
      <p:sp>
        <p:nvSpPr>
          <p:cNvPr id="24617" name="TextBox 33"/>
          <p:cNvSpPr txBox="1">
            <a:spLocks noChangeArrowheads="1"/>
          </p:cNvSpPr>
          <p:nvPr/>
        </p:nvSpPr>
        <p:spPr bwMode="auto">
          <a:xfrm>
            <a:off x="1077913" y="4435475"/>
            <a:ext cx="920750" cy="307975"/>
          </a:xfrm>
          <a:prstGeom prst="rect">
            <a:avLst/>
          </a:prstGeom>
          <a:noFill/>
          <a:ln w="9525">
            <a:noFill/>
            <a:miter lim="800000"/>
            <a:headEnd/>
            <a:tailEnd/>
          </a:ln>
        </p:spPr>
        <p:txBody>
          <a:bodyPr>
            <a:spAutoFit/>
          </a:bodyPr>
          <a:lstStyle/>
          <a:p>
            <a:r>
              <a:rPr lang="en-US" sz="1400" i="1"/>
              <a:t>v</a:t>
            </a:r>
            <a:r>
              <a:rPr lang="en-US" sz="1400"/>
              <a:t>(</a:t>
            </a:r>
            <a:r>
              <a:rPr lang="en-US" sz="1400" i="1"/>
              <a:t>t’</a:t>
            </a:r>
            <a:r>
              <a:rPr lang="en-US" sz="1400"/>
              <a:t> )d</a:t>
            </a:r>
            <a:r>
              <a:rPr lang="en-US" sz="1400" i="1"/>
              <a:t>t’</a:t>
            </a:r>
          </a:p>
        </p:txBody>
      </p:sp>
      <p:sp>
        <p:nvSpPr>
          <p:cNvPr id="24618" name="TextBox 49"/>
          <p:cNvSpPr txBox="1">
            <a:spLocks noChangeArrowheads="1"/>
          </p:cNvSpPr>
          <p:nvPr/>
        </p:nvSpPr>
        <p:spPr bwMode="auto">
          <a:xfrm>
            <a:off x="4149725" y="1709738"/>
            <a:ext cx="674688" cy="307975"/>
          </a:xfrm>
          <a:prstGeom prst="rect">
            <a:avLst/>
          </a:prstGeom>
          <a:noFill/>
          <a:ln w="9525">
            <a:noFill/>
            <a:miter lim="800000"/>
            <a:headEnd/>
            <a:tailEnd/>
          </a:ln>
        </p:spPr>
        <p:txBody>
          <a:bodyPr>
            <a:spAutoFit/>
          </a:bodyPr>
          <a:lstStyle/>
          <a:p>
            <a:r>
              <a:rPr lang="en-US" sz="1400" i="1"/>
              <a:t>v</a:t>
            </a:r>
            <a:r>
              <a:rPr lang="en-US" sz="800" i="1"/>
              <a:t> </a:t>
            </a:r>
            <a:r>
              <a:rPr lang="en-US" sz="1400"/>
              <a:t>(2s)</a:t>
            </a:r>
          </a:p>
        </p:txBody>
      </p:sp>
      <p:sp>
        <p:nvSpPr>
          <p:cNvPr id="24619" name="TextBox 51"/>
          <p:cNvSpPr txBox="1">
            <a:spLocks noChangeArrowheads="1"/>
          </p:cNvSpPr>
          <p:nvPr/>
        </p:nvSpPr>
        <p:spPr bwMode="auto">
          <a:xfrm>
            <a:off x="4632325" y="1704975"/>
            <a:ext cx="768350" cy="307975"/>
          </a:xfrm>
          <a:prstGeom prst="rect">
            <a:avLst/>
          </a:prstGeom>
          <a:noFill/>
          <a:ln w="9525">
            <a:noFill/>
            <a:miter lim="800000"/>
            <a:headEnd/>
            <a:tailEnd/>
          </a:ln>
        </p:spPr>
        <p:txBody>
          <a:bodyPr>
            <a:spAutoFit/>
          </a:bodyPr>
          <a:lstStyle/>
          <a:p>
            <a:r>
              <a:rPr lang="en-US" sz="1400"/>
              <a:t>=</a:t>
            </a:r>
            <a:r>
              <a:rPr lang="en-US" sz="800"/>
              <a:t> </a:t>
            </a:r>
            <a:r>
              <a:rPr lang="en-US" sz="1400"/>
              <a:t>14</a:t>
            </a:r>
          </a:p>
        </p:txBody>
      </p:sp>
      <p:pic>
        <p:nvPicPr>
          <p:cNvPr id="24620" name="Picture 82" descr="race-car-0.jpeg"/>
          <p:cNvPicPr>
            <a:picLocks noChangeAspect="1"/>
          </p:cNvPicPr>
          <p:nvPr/>
        </p:nvPicPr>
        <p:blipFill>
          <a:blip r:embed="rId3"/>
          <a:srcRect t="38699" b="31844"/>
          <a:stretch>
            <a:fillRect/>
          </a:stretch>
        </p:blipFill>
        <p:spPr bwMode="auto">
          <a:xfrm>
            <a:off x="4302125" y="2120900"/>
            <a:ext cx="920750" cy="271463"/>
          </a:xfrm>
          <a:prstGeom prst="rect">
            <a:avLst/>
          </a:prstGeom>
          <a:noFill/>
          <a:ln w="9525">
            <a:noFill/>
            <a:miter lim="800000"/>
            <a:headEnd/>
            <a:tailEnd/>
          </a:ln>
        </p:spPr>
      </p:pic>
      <p:sp>
        <p:nvSpPr>
          <p:cNvPr id="24621" name="TextBox 74"/>
          <p:cNvSpPr txBox="1">
            <a:spLocks noChangeArrowheads="1"/>
          </p:cNvSpPr>
          <p:nvPr/>
        </p:nvSpPr>
        <p:spPr bwMode="auto">
          <a:xfrm>
            <a:off x="4149725" y="2493963"/>
            <a:ext cx="674688" cy="304800"/>
          </a:xfrm>
          <a:prstGeom prst="rect">
            <a:avLst/>
          </a:prstGeom>
          <a:noFill/>
          <a:ln w="9525">
            <a:noFill/>
            <a:miter lim="800000"/>
            <a:headEnd/>
            <a:tailEnd/>
          </a:ln>
        </p:spPr>
        <p:txBody>
          <a:bodyPr>
            <a:spAutoFit/>
          </a:bodyPr>
          <a:lstStyle/>
          <a:p>
            <a:r>
              <a:rPr lang="en-US" sz="1400" i="1"/>
              <a:t>x</a:t>
            </a:r>
            <a:r>
              <a:rPr lang="en-US" sz="800" i="1"/>
              <a:t> </a:t>
            </a:r>
            <a:r>
              <a:rPr lang="en-US" sz="1400"/>
              <a:t>(2s)</a:t>
            </a:r>
          </a:p>
        </p:txBody>
      </p:sp>
      <p:sp>
        <p:nvSpPr>
          <p:cNvPr id="24622" name="TextBox 61"/>
          <p:cNvSpPr txBox="1">
            <a:spLocks noChangeArrowheads="1"/>
          </p:cNvSpPr>
          <p:nvPr/>
        </p:nvSpPr>
        <p:spPr bwMode="auto">
          <a:xfrm>
            <a:off x="4632325" y="2493963"/>
            <a:ext cx="1054100" cy="304800"/>
          </a:xfrm>
          <a:prstGeom prst="rect">
            <a:avLst/>
          </a:prstGeom>
          <a:noFill/>
          <a:ln w="9525">
            <a:noFill/>
            <a:miter lim="800000"/>
            <a:headEnd/>
            <a:tailEnd/>
          </a:ln>
        </p:spPr>
        <p:txBody>
          <a:bodyPr>
            <a:spAutoFit/>
          </a:bodyPr>
          <a:lstStyle/>
          <a:p>
            <a:r>
              <a:rPr lang="en-US" sz="1400"/>
              <a:t>=</a:t>
            </a:r>
            <a:r>
              <a:rPr lang="en-US" sz="800"/>
              <a:t> </a:t>
            </a:r>
            <a:r>
              <a:rPr lang="en-US" sz="1400"/>
              <a:t>42 m</a:t>
            </a:r>
          </a:p>
        </p:txBody>
      </p:sp>
      <p:sp>
        <p:nvSpPr>
          <p:cNvPr id="24623" name="TextBox 53"/>
          <p:cNvSpPr txBox="1">
            <a:spLocks noChangeArrowheads="1"/>
          </p:cNvSpPr>
          <p:nvPr/>
        </p:nvSpPr>
        <p:spPr bwMode="auto">
          <a:xfrm>
            <a:off x="4918075" y="1603375"/>
            <a:ext cx="614363" cy="307975"/>
          </a:xfrm>
          <a:prstGeom prst="rect">
            <a:avLst/>
          </a:prstGeom>
          <a:noFill/>
          <a:ln w="9525">
            <a:noFill/>
            <a:miter lim="800000"/>
            <a:headEnd/>
            <a:tailEnd/>
          </a:ln>
        </p:spPr>
        <p:txBody>
          <a:bodyPr>
            <a:spAutoFit/>
          </a:bodyPr>
          <a:lstStyle/>
          <a:p>
            <a:pPr algn="ctr"/>
            <a:r>
              <a:rPr lang="en-US" sz="1400"/>
              <a:t>m</a:t>
            </a:r>
          </a:p>
        </p:txBody>
      </p:sp>
      <p:sp>
        <p:nvSpPr>
          <p:cNvPr id="24624" name="TextBox 54"/>
          <p:cNvSpPr txBox="1">
            <a:spLocks noChangeArrowheads="1"/>
          </p:cNvSpPr>
          <p:nvPr/>
        </p:nvSpPr>
        <p:spPr bwMode="auto">
          <a:xfrm>
            <a:off x="4918075" y="1817688"/>
            <a:ext cx="614363" cy="307975"/>
          </a:xfrm>
          <a:prstGeom prst="rect">
            <a:avLst/>
          </a:prstGeom>
          <a:noFill/>
          <a:ln w="9525">
            <a:noFill/>
            <a:miter lim="800000"/>
            <a:headEnd/>
            <a:tailEnd/>
          </a:ln>
        </p:spPr>
        <p:txBody>
          <a:bodyPr>
            <a:spAutoFit/>
          </a:bodyPr>
          <a:lstStyle/>
          <a:p>
            <a:pPr algn="ctr"/>
            <a:r>
              <a:rPr lang="en-US" sz="1400"/>
              <a:t>s</a:t>
            </a:r>
          </a:p>
        </p:txBody>
      </p:sp>
      <p:cxnSp>
        <p:nvCxnSpPr>
          <p:cNvPr id="81" name="Straight Connector 80"/>
          <p:cNvCxnSpPr/>
          <p:nvPr/>
        </p:nvCxnSpPr>
        <p:spPr>
          <a:xfrm>
            <a:off x="5114925" y="1876425"/>
            <a:ext cx="219075"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626" name="Text Box 41"/>
          <p:cNvSpPr txBox="1">
            <a:spLocks noChangeArrowheads="1"/>
          </p:cNvSpPr>
          <p:nvPr/>
        </p:nvSpPr>
        <p:spPr bwMode="auto">
          <a:xfrm>
            <a:off x="590550" y="609600"/>
            <a:ext cx="7924800" cy="457200"/>
          </a:xfrm>
          <a:prstGeom prst="rect">
            <a:avLst/>
          </a:prstGeom>
          <a:noFill/>
          <a:ln w="9525">
            <a:noFill/>
            <a:miter lim="800000"/>
            <a:headEnd/>
            <a:tailEnd/>
          </a:ln>
        </p:spPr>
        <p:txBody>
          <a:bodyPr>
            <a:spAutoFit/>
          </a:bodyPr>
          <a:lstStyle/>
          <a:p>
            <a:pPr algn="ctr" eaLnBrk="0" hangingPunct="0">
              <a:spcBef>
                <a:spcPct val="50000"/>
              </a:spcBef>
            </a:pPr>
            <a:r>
              <a:rPr lang="en-US" sz="2400" b="1">
                <a:latin typeface="Corbel" pitchFamily="34" charset="0"/>
              </a:rPr>
              <a:t>Simulate how molecules move</a:t>
            </a:r>
          </a:p>
        </p:txBody>
      </p:sp>
      <p:cxnSp>
        <p:nvCxnSpPr>
          <p:cNvPr id="6" name="Straight Connector 5"/>
          <p:cNvCxnSpPr>
            <a:cxnSpLocks noChangeShapeType="1"/>
          </p:cNvCxnSpPr>
          <p:nvPr/>
        </p:nvCxnSpPr>
        <p:spPr bwMode="auto">
          <a:xfrm>
            <a:off x="885825" y="2468563"/>
            <a:ext cx="6399213" cy="0"/>
          </a:xfrm>
          <a:prstGeom prst="line">
            <a:avLst/>
          </a:prstGeom>
          <a:noFill/>
          <a:ln w="19050" algn="ctr">
            <a:solidFill>
              <a:schemeClr val="tx1"/>
            </a:solidFill>
            <a:prstDash val="dash"/>
            <a:round/>
            <a:headEnd/>
            <a:tailEnd/>
          </a:ln>
          <a:effectLst>
            <a:outerShdw dist="20000" dir="5400000" rotWithShape="0">
              <a:srgbClr val="000000">
                <a:alpha val="37999"/>
              </a:srgbClr>
            </a:outerShdw>
          </a:effectLst>
        </p:spPr>
      </p:cxnSp>
      <p:sp>
        <p:nvSpPr>
          <p:cNvPr id="24628" name="TextBox 61"/>
          <p:cNvSpPr txBox="1">
            <a:spLocks noChangeArrowheads="1"/>
          </p:cNvSpPr>
          <p:nvPr/>
        </p:nvSpPr>
        <p:spPr bwMode="auto">
          <a:xfrm>
            <a:off x="688975" y="2490788"/>
            <a:ext cx="768350" cy="307975"/>
          </a:xfrm>
          <a:prstGeom prst="rect">
            <a:avLst/>
          </a:prstGeom>
          <a:noFill/>
          <a:ln w="9525">
            <a:noFill/>
            <a:miter lim="800000"/>
            <a:headEnd/>
            <a:tailEnd/>
          </a:ln>
        </p:spPr>
        <p:txBody>
          <a:bodyPr>
            <a:spAutoFit/>
          </a:bodyPr>
          <a:lstStyle/>
          <a:p>
            <a:r>
              <a:rPr lang="en-US" sz="1400"/>
              <a:t>= 0 m</a:t>
            </a:r>
          </a:p>
        </p:txBody>
      </p:sp>
      <p:sp>
        <p:nvSpPr>
          <p:cNvPr id="24629" name="Text Box 4"/>
          <p:cNvSpPr txBox="1">
            <a:spLocks noChangeArrowheads="1"/>
          </p:cNvSpPr>
          <p:nvPr/>
        </p:nvSpPr>
        <p:spPr bwMode="auto">
          <a:xfrm>
            <a:off x="0" y="152400"/>
            <a:ext cx="9144000" cy="579438"/>
          </a:xfrm>
          <a:prstGeom prst="rect">
            <a:avLst/>
          </a:prstGeom>
          <a:noFill/>
          <a:ln w="9525">
            <a:noFill/>
            <a:miter lim="800000"/>
            <a:headEnd/>
            <a:tailEnd/>
          </a:ln>
        </p:spPr>
        <p:txBody>
          <a:bodyPr>
            <a:spAutoFit/>
          </a:bodyPr>
          <a:lstStyle/>
          <a:p>
            <a:pPr algn="ctr" eaLnBrk="0" hangingPunct="0">
              <a:spcBef>
                <a:spcPct val="50000"/>
              </a:spcBef>
            </a:pPr>
            <a:r>
              <a:rPr lang="en-US" sz="3200" b="1">
                <a:latin typeface="Corbel" pitchFamily="34" charset="0"/>
              </a:rPr>
              <a:t> Molecular dynamics simulations</a:t>
            </a:r>
          </a:p>
        </p:txBody>
      </p:sp>
      <p:cxnSp>
        <p:nvCxnSpPr>
          <p:cNvPr id="2" name="Straight Connector 5"/>
          <p:cNvCxnSpPr/>
          <p:nvPr/>
        </p:nvCxnSpPr>
        <p:spPr>
          <a:xfrm>
            <a:off x="3611563" y="625475"/>
            <a:ext cx="1690687"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
        <p:nvSpPr>
          <p:cNvPr id="57" name="TextBox 61"/>
          <p:cNvSpPr txBox="1">
            <a:spLocks noChangeArrowheads="1"/>
          </p:cNvSpPr>
          <p:nvPr/>
        </p:nvSpPr>
        <p:spPr bwMode="auto">
          <a:xfrm>
            <a:off x="7605995" y="2660165"/>
            <a:ext cx="768350" cy="307975"/>
          </a:xfrm>
          <a:prstGeom prst="rect">
            <a:avLst/>
          </a:prstGeom>
          <a:noFill/>
          <a:ln w="9525">
            <a:noFill/>
            <a:miter lim="800000"/>
            <a:headEnd/>
            <a:tailEnd/>
          </a:ln>
        </p:spPr>
        <p:txBody>
          <a:bodyPr>
            <a:spAutoFit/>
          </a:bodyPr>
          <a:lstStyle/>
          <a:p>
            <a:r>
              <a:rPr lang="en-US" sz="1400" dirty="0" smtClean="0"/>
              <a:t>200 </a:t>
            </a:r>
            <a:r>
              <a:rPr lang="en-US" sz="1400" dirty="0" err="1" smtClean="0"/>
              <a:t>ft</a:t>
            </a:r>
            <a:endParaRPr lang="en-US" sz="1400" dirty="0"/>
          </a:p>
        </p:txBody>
      </p:sp>
      <p:sp>
        <p:nvSpPr>
          <p:cNvPr id="58" name="TextBox 61"/>
          <p:cNvSpPr txBox="1">
            <a:spLocks noChangeArrowheads="1"/>
          </p:cNvSpPr>
          <p:nvPr/>
        </p:nvSpPr>
        <p:spPr bwMode="auto">
          <a:xfrm>
            <a:off x="7452375" y="2929735"/>
            <a:ext cx="1075340" cy="307777"/>
          </a:xfrm>
          <a:prstGeom prst="rect">
            <a:avLst/>
          </a:prstGeom>
          <a:noFill/>
          <a:ln w="9525">
            <a:noFill/>
            <a:miter lim="800000"/>
            <a:headEnd/>
            <a:tailEnd/>
          </a:ln>
        </p:spPr>
        <p:txBody>
          <a:bodyPr wrap="square">
            <a:spAutoFit/>
          </a:bodyPr>
          <a:lstStyle/>
          <a:p>
            <a:r>
              <a:rPr lang="en-US" sz="1400" dirty="0"/>
              <a:t>= </a:t>
            </a:r>
            <a:r>
              <a:rPr lang="en-US" sz="1400" dirty="0" smtClean="0"/>
              <a:t>61 </a:t>
            </a:r>
            <a:r>
              <a:rPr lang="en-US" sz="1400" dirty="0"/>
              <a:t>m</a:t>
            </a:r>
          </a:p>
        </p:txBody>
      </p:sp>
      <p:sp>
        <p:nvSpPr>
          <p:cNvPr id="59" name="TextBox 56"/>
          <p:cNvSpPr txBox="1">
            <a:spLocks noChangeArrowheads="1"/>
          </p:cNvSpPr>
          <p:nvPr/>
        </p:nvSpPr>
        <p:spPr bwMode="auto">
          <a:xfrm>
            <a:off x="193830" y="5080415"/>
            <a:ext cx="3072400" cy="523220"/>
          </a:xfrm>
          <a:prstGeom prst="rect">
            <a:avLst/>
          </a:prstGeom>
          <a:noFill/>
          <a:ln w="9525">
            <a:noFill/>
            <a:miter lim="800000"/>
            <a:headEnd/>
            <a:tailEnd/>
          </a:ln>
        </p:spPr>
        <p:txBody>
          <a:bodyPr wrap="square">
            <a:spAutoFit/>
          </a:bodyPr>
          <a:lstStyle/>
          <a:p>
            <a:r>
              <a:rPr lang="en-US" sz="1400" b="1" dirty="0" smtClean="0"/>
              <a:t>Can predict the position and speed of the car at any time.</a:t>
            </a:r>
            <a:endParaRPr lang="en-US" sz="1400" b="1" dirty="0"/>
          </a:p>
        </p:txBody>
      </p:sp>
    </p:spTree>
    <p:extLst>
      <p:ext uri="{BB962C8B-B14F-4D97-AF65-F5344CB8AC3E}">
        <p14:creationId xmlns:p14="http://schemas.microsoft.com/office/powerpoint/2010/main" val="77377691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 descr="race-car-0.jpeg"/>
          <p:cNvPicPr>
            <a:picLocks noChangeAspect="1"/>
          </p:cNvPicPr>
          <p:nvPr/>
        </p:nvPicPr>
        <p:blipFill>
          <a:blip r:embed="rId3"/>
          <a:srcRect t="38699" b="31844"/>
          <a:stretch>
            <a:fillRect/>
          </a:stretch>
        </p:blipFill>
        <p:spPr bwMode="auto">
          <a:xfrm>
            <a:off x="458788" y="2122488"/>
            <a:ext cx="922337" cy="273050"/>
          </a:xfrm>
          <a:prstGeom prst="rect">
            <a:avLst/>
          </a:prstGeom>
          <a:noFill/>
          <a:ln w="9525">
            <a:noFill/>
            <a:miter lim="800000"/>
            <a:headEnd/>
            <a:tailEnd/>
          </a:ln>
        </p:spPr>
      </p:pic>
      <p:sp>
        <p:nvSpPr>
          <p:cNvPr id="26626" name="TextBox 21"/>
          <p:cNvSpPr txBox="1">
            <a:spLocks noChangeArrowheads="1"/>
          </p:cNvSpPr>
          <p:nvPr/>
        </p:nvSpPr>
        <p:spPr bwMode="auto">
          <a:xfrm>
            <a:off x="1154113" y="1585913"/>
            <a:ext cx="614362" cy="307975"/>
          </a:xfrm>
          <a:prstGeom prst="rect">
            <a:avLst/>
          </a:prstGeom>
          <a:noFill/>
          <a:ln w="9525">
            <a:noFill/>
            <a:miter lim="800000"/>
            <a:headEnd/>
            <a:tailEnd/>
          </a:ln>
        </p:spPr>
        <p:txBody>
          <a:bodyPr>
            <a:spAutoFit/>
          </a:bodyPr>
          <a:lstStyle/>
          <a:p>
            <a:pPr algn="ctr"/>
            <a:r>
              <a:rPr lang="en-US" sz="1400"/>
              <a:t>km</a:t>
            </a:r>
          </a:p>
        </p:txBody>
      </p:sp>
      <p:sp>
        <p:nvSpPr>
          <p:cNvPr id="26627" name="TextBox 22"/>
          <p:cNvSpPr txBox="1">
            <a:spLocks noChangeArrowheads="1"/>
          </p:cNvSpPr>
          <p:nvPr/>
        </p:nvSpPr>
        <p:spPr bwMode="auto">
          <a:xfrm>
            <a:off x="1154113" y="1798638"/>
            <a:ext cx="614362" cy="307975"/>
          </a:xfrm>
          <a:prstGeom prst="rect">
            <a:avLst/>
          </a:prstGeom>
          <a:noFill/>
          <a:ln w="9525">
            <a:noFill/>
            <a:miter lim="800000"/>
            <a:headEnd/>
            <a:tailEnd/>
          </a:ln>
        </p:spPr>
        <p:txBody>
          <a:bodyPr>
            <a:spAutoFit/>
          </a:bodyPr>
          <a:lstStyle/>
          <a:p>
            <a:pPr algn="ctr"/>
            <a:r>
              <a:rPr lang="en-US" sz="1400"/>
              <a:t>hr</a:t>
            </a:r>
          </a:p>
        </p:txBody>
      </p:sp>
      <p:sp>
        <p:nvSpPr>
          <p:cNvPr id="26628" name="TextBox 23"/>
          <p:cNvSpPr txBox="1">
            <a:spLocks noChangeArrowheads="1"/>
          </p:cNvSpPr>
          <p:nvPr/>
        </p:nvSpPr>
        <p:spPr bwMode="auto">
          <a:xfrm>
            <a:off x="309563" y="1671638"/>
            <a:ext cx="576262" cy="306387"/>
          </a:xfrm>
          <a:prstGeom prst="rect">
            <a:avLst/>
          </a:prstGeom>
          <a:noFill/>
          <a:ln w="9525">
            <a:noFill/>
            <a:miter lim="800000"/>
            <a:headEnd/>
            <a:tailEnd/>
          </a:ln>
        </p:spPr>
        <p:txBody>
          <a:bodyPr>
            <a:spAutoFit/>
          </a:bodyPr>
          <a:lstStyle/>
          <a:p>
            <a:r>
              <a:rPr lang="en-US" sz="1400" i="1"/>
              <a:t>v</a:t>
            </a:r>
            <a:r>
              <a:rPr lang="en-US" sz="800" i="1"/>
              <a:t> </a:t>
            </a:r>
            <a:r>
              <a:rPr lang="en-US" sz="1400"/>
              <a:t>(0)</a:t>
            </a:r>
          </a:p>
        </p:txBody>
      </p:sp>
      <p:sp>
        <p:nvSpPr>
          <p:cNvPr id="26629" name="TextBox 4"/>
          <p:cNvSpPr txBox="1">
            <a:spLocks noChangeArrowheads="1"/>
          </p:cNvSpPr>
          <p:nvPr/>
        </p:nvSpPr>
        <p:spPr bwMode="auto">
          <a:xfrm>
            <a:off x="693738" y="3482975"/>
            <a:ext cx="306387" cy="307975"/>
          </a:xfrm>
          <a:prstGeom prst="rect">
            <a:avLst/>
          </a:prstGeom>
          <a:noFill/>
          <a:ln w="9525">
            <a:noFill/>
            <a:miter lim="800000"/>
            <a:headEnd/>
            <a:tailEnd/>
          </a:ln>
        </p:spPr>
        <p:txBody>
          <a:bodyPr>
            <a:spAutoFit/>
          </a:bodyPr>
          <a:lstStyle/>
          <a:p>
            <a:r>
              <a:rPr lang="en-US" sz="1400"/>
              <a:t>= </a:t>
            </a:r>
          </a:p>
        </p:txBody>
      </p:sp>
      <p:cxnSp>
        <p:nvCxnSpPr>
          <p:cNvPr id="9" name="Straight Connector 8"/>
          <p:cNvCxnSpPr/>
          <p:nvPr/>
        </p:nvCxnSpPr>
        <p:spPr>
          <a:xfrm>
            <a:off x="1303338" y="1858963"/>
            <a:ext cx="315912"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6631" name="TextBox 33"/>
          <p:cNvSpPr txBox="1">
            <a:spLocks noChangeArrowheads="1"/>
          </p:cNvSpPr>
          <p:nvPr/>
        </p:nvSpPr>
        <p:spPr bwMode="auto">
          <a:xfrm>
            <a:off x="693738" y="1666875"/>
            <a:ext cx="766762" cy="307975"/>
          </a:xfrm>
          <a:prstGeom prst="rect">
            <a:avLst/>
          </a:prstGeom>
          <a:noFill/>
          <a:ln w="9525">
            <a:noFill/>
            <a:miter lim="800000"/>
            <a:headEnd/>
            <a:tailEnd/>
          </a:ln>
        </p:spPr>
        <p:txBody>
          <a:bodyPr>
            <a:spAutoFit/>
          </a:bodyPr>
          <a:lstStyle/>
          <a:p>
            <a:r>
              <a:rPr lang="en-US" sz="1400">
                <a:solidFill>
                  <a:schemeClr val="bg1"/>
                </a:solidFill>
              </a:rPr>
              <a:t>=</a:t>
            </a:r>
            <a:r>
              <a:rPr lang="en-US" sz="800">
                <a:solidFill>
                  <a:schemeClr val="bg1"/>
                </a:solidFill>
              </a:rPr>
              <a:t> </a:t>
            </a:r>
            <a:r>
              <a:rPr lang="en-US" sz="1400"/>
              <a:t>100</a:t>
            </a:r>
          </a:p>
        </p:txBody>
      </p:sp>
      <p:sp>
        <p:nvSpPr>
          <p:cNvPr id="26632" name="TextBox 34"/>
          <p:cNvSpPr txBox="1">
            <a:spLocks noChangeArrowheads="1"/>
          </p:cNvSpPr>
          <p:nvPr/>
        </p:nvSpPr>
        <p:spPr bwMode="auto">
          <a:xfrm>
            <a:off x="693738" y="2868613"/>
            <a:ext cx="1228725" cy="307975"/>
          </a:xfrm>
          <a:prstGeom prst="rect">
            <a:avLst/>
          </a:prstGeom>
          <a:noFill/>
          <a:ln w="9525">
            <a:noFill/>
            <a:miter lim="800000"/>
            <a:headEnd/>
            <a:tailEnd/>
          </a:ln>
        </p:spPr>
        <p:txBody>
          <a:bodyPr>
            <a:spAutoFit/>
          </a:bodyPr>
          <a:lstStyle/>
          <a:p>
            <a:r>
              <a:rPr lang="en-US" sz="1400"/>
              <a:t>= 1000 kg</a:t>
            </a:r>
          </a:p>
        </p:txBody>
      </p:sp>
      <p:sp>
        <p:nvSpPr>
          <p:cNvPr id="26633" name="TextBox 35"/>
          <p:cNvSpPr txBox="1">
            <a:spLocks noChangeArrowheads="1"/>
          </p:cNvSpPr>
          <p:nvPr/>
        </p:nvSpPr>
        <p:spPr bwMode="auto">
          <a:xfrm>
            <a:off x="693738" y="3136900"/>
            <a:ext cx="1193800" cy="307975"/>
          </a:xfrm>
          <a:prstGeom prst="rect">
            <a:avLst/>
          </a:prstGeom>
          <a:noFill/>
          <a:ln w="9525">
            <a:noFill/>
            <a:miter lim="800000"/>
            <a:headEnd/>
            <a:tailEnd/>
          </a:ln>
        </p:spPr>
        <p:txBody>
          <a:bodyPr>
            <a:spAutoFit/>
          </a:bodyPr>
          <a:lstStyle/>
          <a:p>
            <a:r>
              <a:rPr lang="en-US" sz="1400"/>
              <a:t>= </a:t>
            </a:r>
            <a:r>
              <a:rPr lang="en-US" sz="1400">
                <a:latin typeface="MS Gothic" pitchFamily="49" charset="-128"/>
                <a:ea typeface="MS Gothic" pitchFamily="49" charset="-128"/>
              </a:rPr>
              <a:t>−</a:t>
            </a:r>
            <a:r>
              <a:rPr lang="en-US" sz="1400"/>
              <a:t>7000 N</a:t>
            </a:r>
          </a:p>
        </p:txBody>
      </p:sp>
      <p:sp>
        <p:nvSpPr>
          <p:cNvPr id="26634" name="TextBox 36"/>
          <p:cNvSpPr txBox="1">
            <a:spLocks noChangeArrowheads="1"/>
          </p:cNvSpPr>
          <p:nvPr/>
        </p:nvSpPr>
        <p:spPr bwMode="auto">
          <a:xfrm>
            <a:off x="1500188" y="3376613"/>
            <a:ext cx="614362" cy="307975"/>
          </a:xfrm>
          <a:prstGeom prst="rect">
            <a:avLst/>
          </a:prstGeom>
          <a:noFill/>
          <a:ln w="9525">
            <a:noFill/>
            <a:miter lim="800000"/>
            <a:headEnd/>
            <a:tailEnd/>
          </a:ln>
        </p:spPr>
        <p:txBody>
          <a:bodyPr>
            <a:spAutoFit/>
          </a:bodyPr>
          <a:lstStyle/>
          <a:p>
            <a:pPr algn="ctr"/>
            <a:r>
              <a:rPr lang="en-US" sz="1400"/>
              <a:t>m</a:t>
            </a:r>
          </a:p>
        </p:txBody>
      </p:sp>
      <p:sp>
        <p:nvSpPr>
          <p:cNvPr id="26635" name="TextBox 37"/>
          <p:cNvSpPr txBox="1">
            <a:spLocks noChangeArrowheads="1"/>
          </p:cNvSpPr>
          <p:nvPr/>
        </p:nvSpPr>
        <p:spPr bwMode="auto">
          <a:xfrm>
            <a:off x="1500188" y="3616325"/>
            <a:ext cx="614362" cy="306388"/>
          </a:xfrm>
          <a:prstGeom prst="rect">
            <a:avLst/>
          </a:prstGeom>
          <a:noFill/>
          <a:ln w="9525">
            <a:noFill/>
            <a:miter lim="800000"/>
            <a:headEnd/>
            <a:tailEnd/>
          </a:ln>
        </p:spPr>
        <p:txBody>
          <a:bodyPr>
            <a:spAutoFit/>
          </a:bodyPr>
          <a:lstStyle/>
          <a:p>
            <a:pPr algn="ctr"/>
            <a:r>
              <a:rPr lang="en-US" sz="1400"/>
              <a:t>s</a:t>
            </a:r>
            <a:r>
              <a:rPr lang="en-US" sz="1400" baseline="30000"/>
              <a:t>2</a:t>
            </a:r>
          </a:p>
        </p:txBody>
      </p:sp>
      <p:cxnSp>
        <p:nvCxnSpPr>
          <p:cNvPr id="39" name="Straight Connector 38"/>
          <p:cNvCxnSpPr/>
          <p:nvPr/>
        </p:nvCxnSpPr>
        <p:spPr>
          <a:xfrm>
            <a:off x="1657350" y="3654425"/>
            <a:ext cx="300038"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6637" name="TextBox 44"/>
          <p:cNvSpPr txBox="1">
            <a:spLocks noChangeArrowheads="1"/>
          </p:cNvSpPr>
          <p:nvPr/>
        </p:nvSpPr>
        <p:spPr bwMode="auto">
          <a:xfrm>
            <a:off x="461963" y="2868613"/>
            <a:ext cx="576262" cy="307975"/>
          </a:xfrm>
          <a:prstGeom prst="rect">
            <a:avLst/>
          </a:prstGeom>
          <a:noFill/>
          <a:ln w="9525">
            <a:noFill/>
            <a:miter lim="800000"/>
            <a:headEnd/>
            <a:tailEnd/>
          </a:ln>
        </p:spPr>
        <p:txBody>
          <a:bodyPr>
            <a:spAutoFit/>
          </a:bodyPr>
          <a:lstStyle/>
          <a:p>
            <a:r>
              <a:rPr lang="en-US" sz="1400" i="1"/>
              <a:t>m</a:t>
            </a:r>
            <a:endParaRPr lang="en-US" sz="1400"/>
          </a:p>
        </p:txBody>
      </p:sp>
      <p:sp>
        <p:nvSpPr>
          <p:cNvPr id="26638" name="TextBox 45"/>
          <p:cNvSpPr txBox="1">
            <a:spLocks noChangeArrowheads="1"/>
          </p:cNvSpPr>
          <p:nvPr/>
        </p:nvSpPr>
        <p:spPr bwMode="auto">
          <a:xfrm>
            <a:off x="501650" y="3136900"/>
            <a:ext cx="344488" cy="307975"/>
          </a:xfrm>
          <a:prstGeom prst="rect">
            <a:avLst/>
          </a:prstGeom>
          <a:noFill/>
          <a:ln w="9525">
            <a:noFill/>
            <a:miter lim="800000"/>
            <a:headEnd/>
            <a:tailEnd/>
          </a:ln>
        </p:spPr>
        <p:txBody>
          <a:bodyPr>
            <a:spAutoFit/>
          </a:bodyPr>
          <a:lstStyle/>
          <a:p>
            <a:r>
              <a:rPr lang="en-US" sz="1400" i="1"/>
              <a:t>F</a:t>
            </a:r>
          </a:p>
        </p:txBody>
      </p:sp>
      <p:sp>
        <p:nvSpPr>
          <p:cNvPr id="26639" name="TextBox 46"/>
          <p:cNvSpPr txBox="1">
            <a:spLocks noChangeArrowheads="1"/>
          </p:cNvSpPr>
          <p:nvPr/>
        </p:nvSpPr>
        <p:spPr bwMode="auto">
          <a:xfrm>
            <a:off x="501650" y="3482975"/>
            <a:ext cx="306388" cy="306388"/>
          </a:xfrm>
          <a:prstGeom prst="rect">
            <a:avLst/>
          </a:prstGeom>
          <a:noFill/>
          <a:ln w="9525">
            <a:noFill/>
            <a:miter lim="800000"/>
            <a:headEnd/>
            <a:tailEnd/>
          </a:ln>
        </p:spPr>
        <p:txBody>
          <a:bodyPr>
            <a:spAutoFit/>
          </a:bodyPr>
          <a:lstStyle/>
          <a:p>
            <a:r>
              <a:rPr lang="en-US" sz="1400" i="1"/>
              <a:t>a</a:t>
            </a:r>
          </a:p>
        </p:txBody>
      </p:sp>
      <p:sp>
        <p:nvSpPr>
          <p:cNvPr id="26640" name="TextBox 53"/>
          <p:cNvSpPr txBox="1">
            <a:spLocks noChangeArrowheads="1"/>
          </p:cNvSpPr>
          <p:nvPr/>
        </p:nvSpPr>
        <p:spPr bwMode="auto">
          <a:xfrm>
            <a:off x="1879600" y="1584325"/>
            <a:ext cx="614363" cy="307975"/>
          </a:xfrm>
          <a:prstGeom prst="rect">
            <a:avLst/>
          </a:prstGeom>
          <a:noFill/>
          <a:ln w="9525">
            <a:noFill/>
            <a:miter lim="800000"/>
            <a:headEnd/>
            <a:tailEnd/>
          </a:ln>
        </p:spPr>
        <p:txBody>
          <a:bodyPr>
            <a:spAutoFit/>
          </a:bodyPr>
          <a:lstStyle/>
          <a:p>
            <a:pPr algn="ctr"/>
            <a:r>
              <a:rPr lang="en-US" sz="1400"/>
              <a:t>m</a:t>
            </a:r>
          </a:p>
        </p:txBody>
      </p:sp>
      <p:sp>
        <p:nvSpPr>
          <p:cNvPr id="26641" name="TextBox 54"/>
          <p:cNvSpPr txBox="1">
            <a:spLocks noChangeArrowheads="1"/>
          </p:cNvSpPr>
          <p:nvPr/>
        </p:nvSpPr>
        <p:spPr bwMode="auto">
          <a:xfrm>
            <a:off x="1879600" y="1798638"/>
            <a:ext cx="614363" cy="307975"/>
          </a:xfrm>
          <a:prstGeom prst="rect">
            <a:avLst/>
          </a:prstGeom>
          <a:noFill/>
          <a:ln w="9525">
            <a:noFill/>
            <a:miter lim="800000"/>
            <a:headEnd/>
            <a:tailEnd/>
          </a:ln>
        </p:spPr>
        <p:txBody>
          <a:bodyPr>
            <a:spAutoFit/>
          </a:bodyPr>
          <a:lstStyle/>
          <a:p>
            <a:pPr algn="ctr"/>
            <a:r>
              <a:rPr lang="en-US" sz="1400"/>
              <a:t>s</a:t>
            </a:r>
          </a:p>
        </p:txBody>
      </p:sp>
      <p:cxnSp>
        <p:nvCxnSpPr>
          <p:cNvPr id="56" name="Straight Connector 55"/>
          <p:cNvCxnSpPr/>
          <p:nvPr/>
        </p:nvCxnSpPr>
        <p:spPr>
          <a:xfrm>
            <a:off x="2076450" y="1857375"/>
            <a:ext cx="220663"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6643" name="TextBox 56"/>
          <p:cNvSpPr txBox="1">
            <a:spLocks noChangeArrowheads="1"/>
          </p:cNvSpPr>
          <p:nvPr/>
        </p:nvSpPr>
        <p:spPr bwMode="auto">
          <a:xfrm>
            <a:off x="1568450" y="1665288"/>
            <a:ext cx="738188" cy="307975"/>
          </a:xfrm>
          <a:prstGeom prst="rect">
            <a:avLst/>
          </a:prstGeom>
          <a:noFill/>
          <a:ln w="9525">
            <a:noFill/>
            <a:miter lim="800000"/>
            <a:headEnd/>
            <a:tailEnd/>
          </a:ln>
        </p:spPr>
        <p:txBody>
          <a:bodyPr>
            <a:spAutoFit/>
          </a:bodyPr>
          <a:lstStyle/>
          <a:p>
            <a:r>
              <a:rPr lang="en-US" sz="1400"/>
              <a:t>=</a:t>
            </a:r>
            <a:r>
              <a:rPr lang="en-US" sz="800"/>
              <a:t> </a:t>
            </a:r>
            <a:r>
              <a:rPr lang="en-US" sz="1400"/>
              <a:t>28</a:t>
            </a:r>
          </a:p>
        </p:txBody>
      </p:sp>
      <p:sp>
        <p:nvSpPr>
          <p:cNvPr id="26644" name="TextBox 33"/>
          <p:cNvSpPr txBox="1">
            <a:spLocks noChangeArrowheads="1"/>
          </p:cNvSpPr>
          <p:nvPr/>
        </p:nvSpPr>
        <p:spPr bwMode="auto">
          <a:xfrm>
            <a:off x="693738" y="1671638"/>
            <a:ext cx="766762" cy="307975"/>
          </a:xfrm>
          <a:prstGeom prst="rect">
            <a:avLst/>
          </a:prstGeom>
          <a:noFill/>
          <a:ln w="9525">
            <a:noFill/>
            <a:miter lim="800000"/>
            <a:headEnd/>
            <a:tailEnd/>
          </a:ln>
        </p:spPr>
        <p:txBody>
          <a:bodyPr>
            <a:spAutoFit/>
          </a:bodyPr>
          <a:lstStyle/>
          <a:p>
            <a:r>
              <a:rPr lang="en-US" sz="1400"/>
              <a:t>=</a:t>
            </a:r>
          </a:p>
        </p:txBody>
      </p:sp>
      <p:pic>
        <p:nvPicPr>
          <p:cNvPr id="26645" name="Picture 6" descr="tree2.png"/>
          <p:cNvPicPr>
            <a:picLocks noChangeAspect="1"/>
          </p:cNvPicPr>
          <p:nvPr/>
        </p:nvPicPr>
        <p:blipFill>
          <a:blip r:embed="rId4"/>
          <a:srcRect/>
          <a:stretch>
            <a:fillRect/>
          </a:stretch>
        </p:blipFill>
        <p:spPr bwMode="auto">
          <a:xfrm rot="168802" flipH="1">
            <a:off x="7050088" y="1674813"/>
            <a:ext cx="2068512" cy="998537"/>
          </a:xfrm>
          <a:prstGeom prst="rect">
            <a:avLst/>
          </a:prstGeom>
          <a:noFill/>
          <a:ln w="9525">
            <a:noFill/>
            <a:miter lim="800000"/>
            <a:headEnd/>
            <a:tailEnd/>
          </a:ln>
        </p:spPr>
      </p:pic>
      <p:sp>
        <p:nvSpPr>
          <p:cNvPr id="26646" name="TextBox 23"/>
          <p:cNvSpPr txBox="1">
            <a:spLocks noChangeArrowheads="1"/>
          </p:cNvSpPr>
          <p:nvPr/>
        </p:nvSpPr>
        <p:spPr bwMode="auto">
          <a:xfrm>
            <a:off x="309563" y="3965575"/>
            <a:ext cx="576262" cy="306388"/>
          </a:xfrm>
          <a:prstGeom prst="rect">
            <a:avLst/>
          </a:prstGeom>
          <a:noFill/>
          <a:ln w="9525">
            <a:noFill/>
            <a:miter lim="800000"/>
            <a:headEnd/>
            <a:tailEnd/>
          </a:ln>
        </p:spPr>
        <p:txBody>
          <a:bodyPr>
            <a:spAutoFit/>
          </a:bodyPr>
          <a:lstStyle/>
          <a:p>
            <a:r>
              <a:rPr lang="en-US" sz="1400" i="1"/>
              <a:t>v</a:t>
            </a:r>
            <a:r>
              <a:rPr lang="en-US" sz="800" i="1"/>
              <a:t> </a:t>
            </a:r>
            <a:r>
              <a:rPr lang="en-US" sz="1400"/>
              <a:t>(</a:t>
            </a:r>
            <a:r>
              <a:rPr lang="en-US" sz="1400" i="1"/>
              <a:t>t</a:t>
            </a:r>
            <a:r>
              <a:rPr lang="en-US" sz="1400"/>
              <a:t>)</a:t>
            </a:r>
          </a:p>
        </p:txBody>
      </p:sp>
      <p:sp>
        <p:nvSpPr>
          <p:cNvPr id="26647" name="TextBox 33"/>
          <p:cNvSpPr txBox="1">
            <a:spLocks noChangeArrowheads="1"/>
          </p:cNvSpPr>
          <p:nvPr/>
        </p:nvSpPr>
        <p:spPr bwMode="auto">
          <a:xfrm>
            <a:off x="693738" y="3960813"/>
            <a:ext cx="1881187" cy="307975"/>
          </a:xfrm>
          <a:prstGeom prst="rect">
            <a:avLst/>
          </a:prstGeom>
          <a:noFill/>
          <a:ln w="9525">
            <a:noFill/>
            <a:miter lim="800000"/>
            <a:headEnd/>
            <a:tailEnd/>
          </a:ln>
        </p:spPr>
        <p:txBody>
          <a:bodyPr>
            <a:spAutoFit/>
          </a:bodyPr>
          <a:lstStyle/>
          <a:p>
            <a:r>
              <a:rPr lang="en-US" sz="1400">
                <a:solidFill>
                  <a:schemeClr val="bg1"/>
                </a:solidFill>
              </a:rPr>
              <a:t>=</a:t>
            </a:r>
            <a:r>
              <a:rPr lang="en-US" sz="800">
                <a:solidFill>
                  <a:schemeClr val="bg1"/>
                </a:solidFill>
              </a:rPr>
              <a:t> </a:t>
            </a:r>
            <a:r>
              <a:rPr lang="en-US" sz="1400" i="1"/>
              <a:t>v</a:t>
            </a:r>
            <a:r>
              <a:rPr lang="en-US" sz="1400"/>
              <a:t>(0)</a:t>
            </a:r>
            <a:r>
              <a:rPr lang="en-US" sz="1400">
                <a:latin typeface="MS Gothic" pitchFamily="49" charset="-128"/>
                <a:ea typeface="MS Gothic" pitchFamily="49" charset="-128"/>
              </a:rPr>
              <a:t>+</a:t>
            </a:r>
            <a:r>
              <a:rPr lang="en-US" sz="1400" i="1"/>
              <a:t>at = </a:t>
            </a:r>
            <a:r>
              <a:rPr lang="en-US" sz="1400"/>
              <a:t>28</a:t>
            </a:r>
            <a:r>
              <a:rPr lang="en-US" sz="1400">
                <a:latin typeface="MS Gothic" pitchFamily="49" charset="-128"/>
                <a:ea typeface="MS Gothic" pitchFamily="49" charset="-128"/>
              </a:rPr>
              <a:t>−</a:t>
            </a:r>
            <a:r>
              <a:rPr lang="en-US" sz="1400"/>
              <a:t>7</a:t>
            </a:r>
            <a:r>
              <a:rPr lang="en-US" sz="1400" i="1"/>
              <a:t>t</a:t>
            </a:r>
          </a:p>
        </p:txBody>
      </p:sp>
      <p:sp>
        <p:nvSpPr>
          <p:cNvPr id="26648" name="TextBox 33"/>
          <p:cNvSpPr txBox="1">
            <a:spLocks noChangeArrowheads="1"/>
          </p:cNvSpPr>
          <p:nvPr/>
        </p:nvSpPr>
        <p:spPr bwMode="auto">
          <a:xfrm>
            <a:off x="692150" y="3963988"/>
            <a:ext cx="269875" cy="307975"/>
          </a:xfrm>
          <a:prstGeom prst="rect">
            <a:avLst/>
          </a:prstGeom>
          <a:noFill/>
          <a:ln w="9525">
            <a:noFill/>
            <a:miter lim="800000"/>
            <a:headEnd/>
            <a:tailEnd/>
          </a:ln>
        </p:spPr>
        <p:txBody>
          <a:bodyPr>
            <a:spAutoFit/>
          </a:bodyPr>
          <a:lstStyle/>
          <a:p>
            <a:r>
              <a:rPr lang="en-US" sz="1400"/>
              <a:t>=</a:t>
            </a:r>
          </a:p>
        </p:txBody>
      </p:sp>
      <p:sp>
        <p:nvSpPr>
          <p:cNvPr id="26649" name="TextBox 23"/>
          <p:cNvSpPr txBox="1">
            <a:spLocks noChangeArrowheads="1"/>
          </p:cNvSpPr>
          <p:nvPr/>
        </p:nvSpPr>
        <p:spPr bwMode="auto">
          <a:xfrm>
            <a:off x="309563" y="4430713"/>
            <a:ext cx="576262" cy="306387"/>
          </a:xfrm>
          <a:prstGeom prst="rect">
            <a:avLst/>
          </a:prstGeom>
          <a:noFill/>
          <a:ln w="9525">
            <a:noFill/>
            <a:miter lim="800000"/>
            <a:headEnd/>
            <a:tailEnd/>
          </a:ln>
        </p:spPr>
        <p:txBody>
          <a:bodyPr>
            <a:spAutoFit/>
          </a:bodyPr>
          <a:lstStyle/>
          <a:p>
            <a:r>
              <a:rPr lang="en-US" sz="1400" i="1"/>
              <a:t>x</a:t>
            </a:r>
            <a:r>
              <a:rPr lang="en-US" sz="800" i="1"/>
              <a:t> </a:t>
            </a:r>
            <a:r>
              <a:rPr lang="en-US" sz="1400"/>
              <a:t>(</a:t>
            </a:r>
            <a:r>
              <a:rPr lang="en-US" sz="1400" i="1"/>
              <a:t>t</a:t>
            </a:r>
            <a:r>
              <a:rPr lang="en-US" sz="1400"/>
              <a:t>)</a:t>
            </a:r>
          </a:p>
        </p:txBody>
      </p:sp>
      <p:sp>
        <p:nvSpPr>
          <p:cNvPr id="26650" name="TextBox 33"/>
          <p:cNvSpPr txBox="1">
            <a:spLocks noChangeArrowheads="1"/>
          </p:cNvSpPr>
          <p:nvPr/>
        </p:nvSpPr>
        <p:spPr bwMode="auto">
          <a:xfrm>
            <a:off x="1743075" y="4425950"/>
            <a:ext cx="1370013" cy="307975"/>
          </a:xfrm>
          <a:prstGeom prst="rect">
            <a:avLst/>
          </a:prstGeom>
          <a:noFill/>
          <a:ln w="9525">
            <a:noFill/>
            <a:miter lim="800000"/>
            <a:headEnd/>
            <a:tailEnd/>
          </a:ln>
        </p:spPr>
        <p:txBody>
          <a:bodyPr>
            <a:spAutoFit/>
          </a:bodyPr>
          <a:lstStyle/>
          <a:p>
            <a:r>
              <a:rPr lang="en-US" sz="1400">
                <a:solidFill>
                  <a:schemeClr val="bg1"/>
                </a:solidFill>
              </a:rPr>
              <a:t>=</a:t>
            </a:r>
            <a:r>
              <a:rPr lang="en-US" sz="800">
                <a:solidFill>
                  <a:schemeClr val="bg1"/>
                </a:solidFill>
              </a:rPr>
              <a:t> </a:t>
            </a:r>
            <a:r>
              <a:rPr lang="en-US" sz="1400"/>
              <a:t>28</a:t>
            </a:r>
            <a:r>
              <a:rPr lang="en-US" sz="1400" i="1"/>
              <a:t>t</a:t>
            </a:r>
            <a:r>
              <a:rPr lang="en-US" sz="1400"/>
              <a:t> </a:t>
            </a:r>
            <a:r>
              <a:rPr lang="en-US" sz="1400">
                <a:latin typeface="MS Gothic" pitchFamily="49" charset="-128"/>
                <a:ea typeface="MS Gothic" pitchFamily="49" charset="-128"/>
              </a:rPr>
              <a:t>−</a:t>
            </a:r>
            <a:r>
              <a:rPr lang="en-US" sz="1400"/>
              <a:t>      </a:t>
            </a:r>
            <a:r>
              <a:rPr lang="en-US" sz="1400" i="1"/>
              <a:t>t </a:t>
            </a:r>
            <a:r>
              <a:rPr lang="en-US" sz="1400" baseline="30000"/>
              <a:t>2</a:t>
            </a:r>
          </a:p>
        </p:txBody>
      </p:sp>
      <p:sp>
        <p:nvSpPr>
          <p:cNvPr id="26651" name="TextBox 33"/>
          <p:cNvSpPr txBox="1">
            <a:spLocks noChangeArrowheads="1"/>
          </p:cNvSpPr>
          <p:nvPr/>
        </p:nvSpPr>
        <p:spPr bwMode="auto">
          <a:xfrm>
            <a:off x="1743075" y="4430713"/>
            <a:ext cx="268288" cy="307975"/>
          </a:xfrm>
          <a:prstGeom prst="rect">
            <a:avLst/>
          </a:prstGeom>
          <a:noFill/>
          <a:ln w="9525">
            <a:noFill/>
            <a:miter lim="800000"/>
            <a:headEnd/>
            <a:tailEnd/>
          </a:ln>
        </p:spPr>
        <p:txBody>
          <a:bodyPr>
            <a:spAutoFit/>
          </a:bodyPr>
          <a:lstStyle/>
          <a:p>
            <a:r>
              <a:rPr lang="en-US" sz="1400"/>
              <a:t>=</a:t>
            </a:r>
          </a:p>
        </p:txBody>
      </p:sp>
      <p:sp>
        <p:nvSpPr>
          <p:cNvPr id="26652" name="TextBox 53"/>
          <p:cNvSpPr txBox="1">
            <a:spLocks noChangeArrowheads="1"/>
          </p:cNvSpPr>
          <p:nvPr/>
        </p:nvSpPr>
        <p:spPr bwMode="auto">
          <a:xfrm>
            <a:off x="2281238" y="4310063"/>
            <a:ext cx="614362" cy="307975"/>
          </a:xfrm>
          <a:prstGeom prst="rect">
            <a:avLst/>
          </a:prstGeom>
          <a:noFill/>
          <a:ln w="9525">
            <a:noFill/>
            <a:miter lim="800000"/>
            <a:headEnd/>
            <a:tailEnd/>
          </a:ln>
        </p:spPr>
        <p:txBody>
          <a:bodyPr>
            <a:spAutoFit/>
          </a:bodyPr>
          <a:lstStyle/>
          <a:p>
            <a:pPr algn="ctr"/>
            <a:r>
              <a:rPr lang="en-US" sz="1400"/>
              <a:t>7</a:t>
            </a:r>
          </a:p>
        </p:txBody>
      </p:sp>
      <p:sp>
        <p:nvSpPr>
          <p:cNvPr id="26653" name="TextBox 54"/>
          <p:cNvSpPr txBox="1">
            <a:spLocks noChangeArrowheads="1"/>
          </p:cNvSpPr>
          <p:nvPr/>
        </p:nvSpPr>
        <p:spPr bwMode="auto">
          <a:xfrm>
            <a:off x="2281238" y="4524375"/>
            <a:ext cx="614362" cy="307975"/>
          </a:xfrm>
          <a:prstGeom prst="rect">
            <a:avLst/>
          </a:prstGeom>
          <a:noFill/>
          <a:ln w="9525">
            <a:noFill/>
            <a:miter lim="800000"/>
            <a:headEnd/>
            <a:tailEnd/>
          </a:ln>
        </p:spPr>
        <p:txBody>
          <a:bodyPr>
            <a:spAutoFit/>
          </a:bodyPr>
          <a:lstStyle/>
          <a:p>
            <a:pPr algn="ctr"/>
            <a:r>
              <a:rPr lang="en-US" sz="1400"/>
              <a:t>2</a:t>
            </a:r>
          </a:p>
        </p:txBody>
      </p:sp>
      <p:cxnSp>
        <p:nvCxnSpPr>
          <p:cNvPr id="36" name="Straight Connector 35"/>
          <p:cNvCxnSpPr/>
          <p:nvPr/>
        </p:nvCxnSpPr>
        <p:spPr>
          <a:xfrm>
            <a:off x="2479675" y="4583113"/>
            <a:ext cx="217488"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6655" name="TextBox 59"/>
          <p:cNvSpPr txBox="1">
            <a:spLocks noChangeArrowheads="1"/>
          </p:cNvSpPr>
          <p:nvPr/>
        </p:nvSpPr>
        <p:spPr bwMode="auto">
          <a:xfrm>
            <a:off x="246063" y="2495550"/>
            <a:ext cx="600075" cy="306388"/>
          </a:xfrm>
          <a:prstGeom prst="rect">
            <a:avLst/>
          </a:prstGeom>
          <a:noFill/>
          <a:ln w="9525">
            <a:noFill/>
            <a:miter lim="800000"/>
            <a:headEnd/>
            <a:tailEnd/>
          </a:ln>
        </p:spPr>
        <p:txBody>
          <a:bodyPr>
            <a:spAutoFit/>
          </a:bodyPr>
          <a:lstStyle/>
          <a:p>
            <a:pPr algn="r"/>
            <a:r>
              <a:rPr lang="en-US" sz="1400" i="1"/>
              <a:t>x</a:t>
            </a:r>
            <a:r>
              <a:rPr lang="en-US" sz="800" i="1"/>
              <a:t> </a:t>
            </a:r>
            <a:r>
              <a:rPr lang="en-US" sz="1400"/>
              <a:t>(0)</a:t>
            </a:r>
          </a:p>
        </p:txBody>
      </p:sp>
      <p:sp>
        <p:nvSpPr>
          <p:cNvPr id="26656" name="TextBox 37"/>
          <p:cNvSpPr txBox="1">
            <a:spLocks noChangeArrowheads="1"/>
          </p:cNvSpPr>
          <p:nvPr/>
        </p:nvSpPr>
        <p:spPr bwMode="auto">
          <a:xfrm>
            <a:off x="769938" y="3621088"/>
            <a:ext cx="614362" cy="306387"/>
          </a:xfrm>
          <a:prstGeom prst="rect">
            <a:avLst/>
          </a:prstGeom>
          <a:noFill/>
          <a:ln w="9525">
            <a:noFill/>
            <a:miter lim="800000"/>
            <a:headEnd/>
            <a:tailEnd/>
          </a:ln>
        </p:spPr>
        <p:txBody>
          <a:bodyPr>
            <a:spAutoFit/>
          </a:bodyPr>
          <a:lstStyle/>
          <a:p>
            <a:pPr algn="ctr"/>
            <a:r>
              <a:rPr lang="en-US" sz="1400" i="1"/>
              <a:t>m</a:t>
            </a:r>
            <a:endParaRPr lang="en-US" sz="1400" i="1" baseline="30000"/>
          </a:p>
        </p:txBody>
      </p:sp>
      <p:cxnSp>
        <p:nvCxnSpPr>
          <p:cNvPr id="44" name="Straight Connector 43"/>
          <p:cNvCxnSpPr/>
          <p:nvPr/>
        </p:nvCxnSpPr>
        <p:spPr>
          <a:xfrm>
            <a:off x="966788" y="3659188"/>
            <a:ext cx="220662"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6658" name="TextBox 4"/>
          <p:cNvSpPr txBox="1">
            <a:spLocks noChangeArrowheads="1"/>
          </p:cNvSpPr>
          <p:nvPr/>
        </p:nvSpPr>
        <p:spPr bwMode="auto">
          <a:xfrm>
            <a:off x="1154113" y="3482975"/>
            <a:ext cx="576262" cy="307975"/>
          </a:xfrm>
          <a:prstGeom prst="rect">
            <a:avLst/>
          </a:prstGeom>
          <a:noFill/>
          <a:ln w="9525">
            <a:noFill/>
            <a:miter lim="800000"/>
            <a:headEnd/>
            <a:tailEnd/>
          </a:ln>
        </p:spPr>
        <p:txBody>
          <a:bodyPr>
            <a:spAutoFit/>
          </a:bodyPr>
          <a:lstStyle/>
          <a:p>
            <a:r>
              <a:rPr lang="en-US" sz="1400"/>
              <a:t>= </a:t>
            </a:r>
            <a:r>
              <a:rPr lang="en-US" sz="1400">
                <a:latin typeface="MS Gothic" pitchFamily="49" charset="-128"/>
                <a:ea typeface="MS Gothic" pitchFamily="49" charset="-128"/>
              </a:rPr>
              <a:t>−</a:t>
            </a:r>
            <a:r>
              <a:rPr lang="en-US" sz="1400"/>
              <a:t>7</a:t>
            </a:r>
          </a:p>
        </p:txBody>
      </p:sp>
      <p:sp>
        <p:nvSpPr>
          <p:cNvPr id="26659" name="TextBox 45"/>
          <p:cNvSpPr txBox="1">
            <a:spLocks noChangeArrowheads="1"/>
          </p:cNvSpPr>
          <p:nvPr/>
        </p:nvSpPr>
        <p:spPr bwMode="auto">
          <a:xfrm>
            <a:off x="923925" y="3389313"/>
            <a:ext cx="344488" cy="307975"/>
          </a:xfrm>
          <a:prstGeom prst="rect">
            <a:avLst/>
          </a:prstGeom>
          <a:noFill/>
          <a:ln w="9525">
            <a:noFill/>
            <a:miter lim="800000"/>
            <a:headEnd/>
            <a:tailEnd/>
          </a:ln>
        </p:spPr>
        <p:txBody>
          <a:bodyPr>
            <a:spAutoFit/>
          </a:bodyPr>
          <a:lstStyle/>
          <a:p>
            <a:r>
              <a:rPr lang="en-US" sz="1400" i="1"/>
              <a:t>F</a:t>
            </a:r>
          </a:p>
        </p:txBody>
      </p:sp>
      <p:pic>
        <p:nvPicPr>
          <p:cNvPr id="26660" name="Picture 1" descr="integral_sign.png"/>
          <p:cNvPicPr>
            <a:picLocks noChangeAspect="1"/>
          </p:cNvPicPr>
          <p:nvPr/>
        </p:nvPicPr>
        <p:blipFill>
          <a:blip r:embed="rId5"/>
          <a:srcRect/>
          <a:stretch>
            <a:fillRect/>
          </a:stretch>
        </p:blipFill>
        <p:spPr bwMode="auto">
          <a:xfrm>
            <a:off x="808038" y="4333875"/>
            <a:ext cx="322262" cy="515938"/>
          </a:xfrm>
          <a:prstGeom prst="rect">
            <a:avLst/>
          </a:prstGeom>
          <a:noFill/>
          <a:ln w="9525">
            <a:noFill/>
            <a:miter lim="800000"/>
            <a:headEnd/>
            <a:tailEnd/>
          </a:ln>
        </p:spPr>
      </p:pic>
      <p:sp>
        <p:nvSpPr>
          <p:cNvPr id="26661" name="TextBox 33"/>
          <p:cNvSpPr txBox="1">
            <a:spLocks noChangeArrowheads="1"/>
          </p:cNvSpPr>
          <p:nvPr/>
        </p:nvSpPr>
        <p:spPr bwMode="auto">
          <a:xfrm>
            <a:off x="693738" y="4422775"/>
            <a:ext cx="268287" cy="307975"/>
          </a:xfrm>
          <a:prstGeom prst="rect">
            <a:avLst/>
          </a:prstGeom>
          <a:noFill/>
          <a:ln w="9525">
            <a:noFill/>
            <a:miter lim="800000"/>
            <a:headEnd/>
            <a:tailEnd/>
          </a:ln>
        </p:spPr>
        <p:txBody>
          <a:bodyPr>
            <a:spAutoFit/>
          </a:bodyPr>
          <a:lstStyle/>
          <a:p>
            <a:r>
              <a:rPr lang="en-US" sz="1400"/>
              <a:t>=</a:t>
            </a:r>
          </a:p>
        </p:txBody>
      </p:sp>
      <p:sp>
        <p:nvSpPr>
          <p:cNvPr id="26662" name="TextBox 33"/>
          <p:cNvSpPr txBox="1">
            <a:spLocks noChangeArrowheads="1"/>
          </p:cNvSpPr>
          <p:nvPr/>
        </p:nvSpPr>
        <p:spPr bwMode="auto">
          <a:xfrm>
            <a:off x="885825" y="4657725"/>
            <a:ext cx="306388" cy="261938"/>
          </a:xfrm>
          <a:prstGeom prst="rect">
            <a:avLst/>
          </a:prstGeom>
          <a:noFill/>
          <a:ln w="9525">
            <a:noFill/>
            <a:miter lim="800000"/>
            <a:headEnd/>
            <a:tailEnd/>
          </a:ln>
        </p:spPr>
        <p:txBody>
          <a:bodyPr>
            <a:spAutoFit/>
          </a:bodyPr>
          <a:lstStyle/>
          <a:p>
            <a:r>
              <a:rPr lang="en-US" sz="1100"/>
              <a:t>0</a:t>
            </a:r>
            <a:endParaRPr lang="en-US" sz="1100" i="1"/>
          </a:p>
        </p:txBody>
      </p:sp>
      <p:sp>
        <p:nvSpPr>
          <p:cNvPr id="26663" name="TextBox 33"/>
          <p:cNvSpPr txBox="1">
            <a:spLocks noChangeArrowheads="1"/>
          </p:cNvSpPr>
          <p:nvPr/>
        </p:nvSpPr>
        <p:spPr bwMode="auto">
          <a:xfrm>
            <a:off x="1038225" y="4273550"/>
            <a:ext cx="307975" cy="261938"/>
          </a:xfrm>
          <a:prstGeom prst="rect">
            <a:avLst/>
          </a:prstGeom>
          <a:noFill/>
          <a:ln w="9525">
            <a:noFill/>
            <a:miter lim="800000"/>
            <a:headEnd/>
            <a:tailEnd/>
          </a:ln>
        </p:spPr>
        <p:txBody>
          <a:bodyPr>
            <a:spAutoFit/>
          </a:bodyPr>
          <a:lstStyle/>
          <a:p>
            <a:r>
              <a:rPr lang="en-US" sz="1100" i="1"/>
              <a:t>t</a:t>
            </a:r>
          </a:p>
        </p:txBody>
      </p:sp>
      <p:sp>
        <p:nvSpPr>
          <p:cNvPr id="26664" name="TextBox 33"/>
          <p:cNvSpPr txBox="1">
            <a:spLocks noChangeArrowheads="1"/>
          </p:cNvSpPr>
          <p:nvPr/>
        </p:nvSpPr>
        <p:spPr bwMode="auto">
          <a:xfrm>
            <a:off x="1077913" y="4435475"/>
            <a:ext cx="920750" cy="307975"/>
          </a:xfrm>
          <a:prstGeom prst="rect">
            <a:avLst/>
          </a:prstGeom>
          <a:noFill/>
          <a:ln w="9525">
            <a:noFill/>
            <a:miter lim="800000"/>
            <a:headEnd/>
            <a:tailEnd/>
          </a:ln>
        </p:spPr>
        <p:txBody>
          <a:bodyPr>
            <a:spAutoFit/>
          </a:bodyPr>
          <a:lstStyle/>
          <a:p>
            <a:r>
              <a:rPr lang="en-US" sz="1400" i="1"/>
              <a:t>v</a:t>
            </a:r>
            <a:r>
              <a:rPr lang="en-US" sz="1400"/>
              <a:t>(</a:t>
            </a:r>
            <a:r>
              <a:rPr lang="en-US" sz="1400" i="1"/>
              <a:t>t’</a:t>
            </a:r>
            <a:r>
              <a:rPr lang="en-US" sz="1400"/>
              <a:t> )d</a:t>
            </a:r>
            <a:r>
              <a:rPr lang="en-US" sz="1400" i="1"/>
              <a:t>t’</a:t>
            </a:r>
          </a:p>
        </p:txBody>
      </p:sp>
      <p:pic>
        <p:nvPicPr>
          <p:cNvPr id="26665" name="Picture 71" descr="race-car-0.jpeg"/>
          <p:cNvPicPr>
            <a:picLocks noChangeAspect="1"/>
          </p:cNvPicPr>
          <p:nvPr/>
        </p:nvPicPr>
        <p:blipFill>
          <a:blip r:embed="rId3"/>
          <a:srcRect t="38699" b="31844"/>
          <a:stretch>
            <a:fillRect/>
          </a:stretch>
        </p:blipFill>
        <p:spPr bwMode="auto">
          <a:xfrm>
            <a:off x="5307013" y="2120900"/>
            <a:ext cx="922337" cy="271463"/>
          </a:xfrm>
          <a:prstGeom prst="rect">
            <a:avLst/>
          </a:prstGeom>
          <a:noFill/>
          <a:ln w="9525">
            <a:noFill/>
            <a:miter lim="800000"/>
            <a:headEnd/>
            <a:tailEnd/>
          </a:ln>
        </p:spPr>
      </p:pic>
      <p:sp>
        <p:nvSpPr>
          <p:cNvPr id="26666" name="TextBox 83"/>
          <p:cNvSpPr txBox="1">
            <a:spLocks noChangeArrowheads="1"/>
          </p:cNvSpPr>
          <p:nvPr/>
        </p:nvSpPr>
        <p:spPr bwMode="auto">
          <a:xfrm>
            <a:off x="5148263" y="1709738"/>
            <a:ext cx="674687" cy="307975"/>
          </a:xfrm>
          <a:prstGeom prst="rect">
            <a:avLst/>
          </a:prstGeom>
          <a:noFill/>
          <a:ln w="9525">
            <a:noFill/>
            <a:miter lim="800000"/>
            <a:headEnd/>
            <a:tailEnd/>
          </a:ln>
        </p:spPr>
        <p:txBody>
          <a:bodyPr>
            <a:spAutoFit/>
          </a:bodyPr>
          <a:lstStyle/>
          <a:p>
            <a:r>
              <a:rPr lang="en-US" sz="1400" i="1"/>
              <a:t>v</a:t>
            </a:r>
            <a:r>
              <a:rPr lang="en-US" sz="800" i="1"/>
              <a:t> </a:t>
            </a:r>
            <a:r>
              <a:rPr lang="en-US" sz="1400"/>
              <a:t>(3s)</a:t>
            </a:r>
          </a:p>
        </p:txBody>
      </p:sp>
      <p:sp>
        <p:nvSpPr>
          <p:cNvPr id="26667" name="TextBox 85"/>
          <p:cNvSpPr txBox="1">
            <a:spLocks noChangeArrowheads="1"/>
          </p:cNvSpPr>
          <p:nvPr/>
        </p:nvSpPr>
        <p:spPr bwMode="auto">
          <a:xfrm>
            <a:off x="5630863" y="1704975"/>
            <a:ext cx="768350" cy="307975"/>
          </a:xfrm>
          <a:prstGeom prst="rect">
            <a:avLst/>
          </a:prstGeom>
          <a:noFill/>
          <a:ln w="9525">
            <a:noFill/>
            <a:miter lim="800000"/>
            <a:headEnd/>
            <a:tailEnd/>
          </a:ln>
        </p:spPr>
        <p:txBody>
          <a:bodyPr>
            <a:spAutoFit/>
          </a:bodyPr>
          <a:lstStyle/>
          <a:p>
            <a:r>
              <a:rPr lang="en-US" sz="1400"/>
              <a:t>=</a:t>
            </a:r>
            <a:r>
              <a:rPr lang="en-US" sz="800"/>
              <a:t> </a:t>
            </a:r>
            <a:r>
              <a:rPr lang="en-US" sz="1400"/>
              <a:t>7</a:t>
            </a:r>
          </a:p>
        </p:txBody>
      </p:sp>
      <p:sp>
        <p:nvSpPr>
          <p:cNvPr id="26668" name="TextBox 76"/>
          <p:cNvSpPr txBox="1">
            <a:spLocks noChangeArrowheads="1"/>
          </p:cNvSpPr>
          <p:nvPr/>
        </p:nvSpPr>
        <p:spPr bwMode="auto">
          <a:xfrm>
            <a:off x="5148263" y="2493963"/>
            <a:ext cx="674687" cy="304800"/>
          </a:xfrm>
          <a:prstGeom prst="rect">
            <a:avLst/>
          </a:prstGeom>
          <a:noFill/>
          <a:ln w="9525">
            <a:noFill/>
            <a:miter lim="800000"/>
            <a:headEnd/>
            <a:tailEnd/>
          </a:ln>
        </p:spPr>
        <p:txBody>
          <a:bodyPr>
            <a:spAutoFit/>
          </a:bodyPr>
          <a:lstStyle/>
          <a:p>
            <a:r>
              <a:rPr lang="en-US" sz="1400" i="1"/>
              <a:t>x</a:t>
            </a:r>
            <a:r>
              <a:rPr lang="en-US" sz="800" i="1"/>
              <a:t> </a:t>
            </a:r>
            <a:r>
              <a:rPr lang="en-US" sz="1400"/>
              <a:t>(3s)</a:t>
            </a:r>
          </a:p>
        </p:txBody>
      </p:sp>
      <p:sp>
        <p:nvSpPr>
          <p:cNvPr id="26669" name="TextBox 61"/>
          <p:cNvSpPr txBox="1">
            <a:spLocks noChangeArrowheads="1"/>
          </p:cNvSpPr>
          <p:nvPr/>
        </p:nvSpPr>
        <p:spPr bwMode="auto">
          <a:xfrm>
            <a:off x="5630863" y="2495550"/>
            <a:ext cx="1054100" cy="306388"/>
          </a:xfrm>
          <a:prstGeom prst="rect">
            <a:avLst/>
          </a:prstGeom>
          <a:noFill/>
          <a:ln w="9525">
            <a:noFill/>
            <a:miter lim="800000"/>
            <a:headEnd/>
            <a:tailEnd/>
          </a:ln>
        </p:spPr>
        <p:txBody>
          <a:bodyPr>
            <a:spAutoFit/>
          </a:bodyPr>
          <a:lstStyle/>
          <a:p>
            <a:r>
              <a:rPr lang="en-US" sz="1400"/>
              <a:t>=</a:t>
            </a:r>
            <a:r>
              <a:rPr lang="en-US" sz="800"/>
              <a:t> </a:t>
            </a:r>
            <a:r>
              <a:rPr lang="en-US" sz="1400"/>
              <a:t>52.5 m</a:t>
            </a:r>
          </a:p>
        </p:txBody>
      </p:sp>
      <p:sp>
        <p:nvSpPr>
          <p:cNvPr id="26670" name="TextBox 53"/>
          <p:cNvSpPr txBox="1">
            <a:spLocks noChangeArrowheads="1"/>
          </p:cNvSpPr>
          <p:nvPr/>
        </p:nvSpPr>
        <p:spPr bwMode="auto">
          <a:xfrm>
            <a:off x="5826125" y="1624013"/>
            <a:ext cx="614363" cy="307975"/>
          </a:xfrm>
          <a:prstGeom prst="rect">
            <a:avLst/>
          </a:prstGeom>
          <a:noFill/>
          <a:ln w="9525">
            <a:noFill/>
            <a:miter lim="800000"/>
            <a:headEnd/>
            <a:tailEnd/>
          </a:ln>
        </p:spPr>
        <p:txBody>
          <a:bodyPr>
            <a:spAutoFit/>
          </a:bodyPr>
          <a:lstStyle/>
          <a:p>
            <a:pPr algn="ctr"/>
            <a:r>
              <a:rPr lang="en-US" sz="1400"/>
              <a:t>m</a:t>
            </a:r>
          </a:p>
        </p:txBody>
      </p:sp>
      <p:sp>
        <p:nvSpPr>
          <p:cNvPr id="26671" name="TextBox 54"/>
          <p:cNvSpPr txBox="1">
            <a:spLocks noChangeArrowheads="1"/>
          </p:cNvSpPr>
          <p:nvPr/>
        </p:nvSpPr>
        <p:spPr bwMode="auto">
          <a:xfrm>
            <a:off x="5826125" y="1838325"/>
            <a:ext cx="614363" cy="307975"/>
          </a:xfrm>
          <a:prstGeom prst="rect">
            <a:avLst/>
          </a:prstGeom>
          <a:noFill/>
          <a:ln w="9525">
            <a:noFill/>
            <a:miter lim="800000"/>
            <a:headEnd/>
            <a:tailEnd/>
          </a:ln>
        </p:spPr>
        <p:txBody>
          <a:bodyPr>
            <a:spAutoFit/>
          </a:bodyPr>
          <a:lstStyle/>
          <a:p>
            <a:pPr algn="ctr"/>
            <a:r>
              <a:rPr lang="en-US" sz="1400"/>
              <a:t>s</a:t>
            </a:r>
          </a:p>
        </p:txBody>
      </p:sp>
      <p:cxnSp>
        <p:nvCxnSpPr>
          <p:cNvPr id="84" name="Straight Connector 83"/>
          <p:cNvCxnSpPr/>
          <p:nvPr/>
        </p:nvCxnSpPr>
        <p:spPr>
          <a:xfrm>
            <a:off x="6024563" y="1897063"/>
            <a:ext cx="219075"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5" name="Rectangle 54"/>
          <p:cNvSpPr/>
          <p:nvPr/>
        </p:nvSpPr>
        <p:spPr>
          <a:xfrm>
            <a:off x="231775" y="3957638"/>
            <a:ext cx="2803525" cy="960437"/>
          </a:xfrm>
          <a:prstGeom prst="rect">
            <a:avLst/>
          </a:prstGeom>
          <a:noFill/>
          <a:ln w="12700" cmpd="sng">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6674" name="Text Box 41"/>
          <p:cNvSpPr txBox="1">
            <a:spLocks noChangeArrowheads="1"/>
          </p:cNvSpPr>
          <p:nvPr/>
        </p:nvSpPr>
        <p:spPr bwMode="auto">
          <a:xfrm>
            <a:off x="590550" y="609600"/>
            <a:ext cx="7924800" cy="457200"/>
          </a:xfrm>
          <a:prstGeom prst="rect">
            <a:avLst/>
          </a:prstGeom>
          <a:noFill/>
          <a:ln w="9525">
            <a:noFill/>
            <a:miter lim="800000"/>
            <a:headEnd/>
            <a:tailEnd/>
          </a:ln>
        </p:spPr>
        <p:txBody>
          <a:bodyPr>
            <a:spAutoFit/>
          </a:bodyPr>
          <a:lstStyle/>
          <a:p>
            <a:pPr algn="ctr" eaLnBrk="0" hangingPunct="0">
              <a:spcBef>
                <a:spcPct val="50000"/>
              </a:spcBef>
            </a:pPr>
            <a:r>
              <a:rPr lang="en-US" sz="2400" b="1">
                <a:latin typeface="Corbel" pitchFamily="34" charset="0"/>
              </a:rPr>
              <a:t>Simulate how molecules move</a:t>
            </a:r>
          </a:p>
        </p:txBody>
      </p:sp>
      <p:cxnSp>
        <p:nvCxnSpPr>
          <p:cNvPr id="6" name="Straight Connector 5"/>
          <p:cNvCxnSpPr>
            <a:cxnSpLocks noChangeShapeType="1"/>
          </p:cNvCxnSpPr>
          <p:nvPr/>
        </p:nvCxnSpPr>
        <p:spPr bwMode="auto">
          <a:xfrm>
            <a:off x="885825" y="2468563"/>
            <a:ext cx="6399213" cy="0"/>
          </a:xfrm>
          <a:prstGeom prst="line">
            <a:avLst/>
          </a:prstGeom>
          <a:noFill/>
          <a:ln w="19050" algn="ctr">
            <a:solidFill>
              <a:schemeClr val="tx1"/>
            </a:solidFill>
            <a:prstDash val="dash"/>
            <a:round/>
            <a:headEnd/>
            <a:tailEnd/>
          </a:ln>
          <a:effectLst>
            <a:outerShdw dist="20000" dir="5400000" rotWithShape="0">
              <a:srgbClr val="000000">
                <a:alpha val="37999"/>
              </a:srgbClr>
            </a:outerShdw>
          </a:effectLst>
        </p:spPr>
      </p:cxnSp>
      <p:sp>
        <p:nvSpPr>
          <p:cNvPr id="26676" name="TextBox 61"/>
          <p:cNvSpPr txBox="1">
            <a:spLocks noChangeArrowheads="1"/>
          </p:cNvSpPr>
          <p:nvPr/>
        </p:nvSpPr>
        <p:spPr bwMode="auto">
          <a:xfrm>
            <a:off x="688975" y="2490788"/>
            <a:ext cx="768350" cy="307975"/>
          </a:xfrm>
          <a:prstGeom prst="rect">
            <a:avLst/>
          </a:prstGeom>
          <a:noFill/>
          <a:ln w="9525">
            <a:noFill/>
            <a:miter lim="800000"/>
            <a:headEnd/>
            <a:tailEnd/>
          </a:ln>
        </p:spPr>
        <p:txBody>
          <a:bodyPr>
            <a:spAutoFit/>
          </a:bodyPr>
          <a:lstStyle/>
          <a:p>
            <a:r>
              <a:rPr lang="en-US" sz="1400"/>
              <a:t>= 0 m</a:t>
            </a:r>
          </a:p>
        </p:txBody>
      </p:sp>
      <p:sp>
        <p:nvSpPr>
          <p:cNvPr id="26677" name="Text Box 4"/>
          <p:cNvSpPr txBox="1">
            <a:spLocks noChangeArrowheads="1"/>
          </p:cNvSpPr>
          <p:nvPr/>
        </p:nvSpPr>
        <p:spPr bwMode="auto">
          <a:xfrm>
            <a:off x="0" y="152400"/>
            <a:ext cx="9144000" cy="579438"/>
          </a:xfrm>
          <a:prstGeom prst="rect">
            <a:avLst/>
          </a:prstGeom>
          <a:noFill/>
          <a:ln w="9525">
            <a:noFill/>
            <a:miter lim="800000"/>
            <a:headEnd/>
            <a:tailEnd/>
          </a:ln>
        </p:spPr>
        <p:txBody>
          <a:bodyPr>
            <a:spAutoFit/>
          </a:bodyPr>
          <a:lstStyle/>
          <a:p>
            <a:pPr algn="ctr" eaLnBrk="0" hangingPunct="0">
              <a:spcBef>
                <a:spcPct val="50000"/>
              </a:spcBef>
            </a:pPr>
            <a:r>
              <a:rPr lang="en-US" sz="3200" b="1">
                <a:latin typeface="Corbel" pitchFamily="34" charset="0"/>
              </a:rPr>
              <a:t> Molecular dynamics simulations</a:t>
            </a:r>
          </a:p>
        </p:txBody>
      </p:sp>
      <p:cxnSp>
        <p:nvCxnSpPr>
          <p:cNvPr id="2" name="Straight Connector 5"/>
          <p:cNvCxnSpPr/>
          <p:nvPr/>
        </p:nvCxnSpPr>
        <p:spPr>
          <a:xfrm>
            <a:off x="3611563" y="625475"/>
            <a:ext cx="1690687"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
        <p:nvSpPr>
          <p:cNvPr id="57" name="TextBox 61"/>
          <p:cNvSpPr txBox="1">
            <a:spLocks noChangeArrowheads="1"/>
          </p:cNvSpPr>
          <p:nvPr/>
        </p:nvSpPr>
        <p:spPr bwMode="auto">
          <a:xfrm>
            <a:off x="7605995" y="2660165"/>
            <a:ext cx="768350" cy="307975"/>
          </a:xfrm>
          <a:prstGeom prst="rect">
            <a:avLst/>
          </a:prstGeom>
          <a:noFill/>
          <a:ln w="9525">
            <a:noFill/>
            <a:miter lim="800000"/>
            <a:headEnd/>
            <a:tailEnd/>
          </a:ln>
        </p:spPr>
        <p:txBody>
          <a:bodyPr>
            <a:spAutoFit/>
          </a:bodyPr>
          <a:lstStyle/>
          <a:p>
            <a:r>
              <a:rPr lang="en-US" sz="1400" dirty="0" smtClean="0"/>
              <a:t>200 </a:t>
            </a:r>
            <a:r>
              <a:rPr lang="en-US" sz="1400" dirty="0" err="1" smtClean="0"/>
              <a:t>ft</a:t>
            </a:r>
            <a:endParaRPr lang="en-US" sz="1400" dirty="0"/>
          </a:p>
        </p:txBody>
      </p:sp>
      <p:sp>
        <p:nvSpPr>
          <p:cNvPr id="58" name="TextBox 61"/>
          <p:cNvSpPr txBox="1">
            <a:spLocks noChangeArrowheads="1"/>
          </p:cNvSpPr>
          <p:nvPr/>
        </p:nvSpPr>
        <p:spPr bwMode="auto">
          <a:xfrm>
            <a:off x="7452375" y="2929735"/>
            <a:ext cx="1075340" cy="307777"/>
          </a:xfrm>
          <a:prstGeom prst="rect">
            <a:avLst/>
          </a:prstGeom>
          <a:noFill/>
          <a:ln w="9525">
            <a:noFill/>
            <a:miter lim="800000"/>
            <a:headEnd/>
            <a:tailEnd/>
          </a:ln>
        </p:spPr>
        <p:txBody>
          <a:bodyPr wrap="square">
            <a:spAutoFit/>
          </a:bodyPr>
          <a:lstStyle/>
          <a:p>
            <a:r>
              <a:rPr lang="en-US" sz="1400" dirty="0"/>
              <a:t>= </a:t>
            </a:r>
            <a:r>
              <a:rPr lang="en-US" sz="1400" dirty="0" smtClean="0"/>
              <a:t>61 </a:t>
            </a:r>
            <a:r>
              <a:rPr lang="en-US" sz="1400" dirty="0"/>
              <a:t>m</a:t>
            </a:r>
          </a:p>
        </p:txBody>
      </p:sp>
      <p:sp>
        <p:nvSpPr>
          <p:cNvPr id="59" name="TextBox 56"/>
          <p:cNvSpPr txBox="1">
            <a:spLocks noChangeArrowheads="1"/>
          </p:cNvSpPr>
          <p:nvPr/>
        </p:nvSpPr>
        <p:spPr bwMode="auto">
          <a:xfrm>
            <a:off x="193830" y="5080415"/>
            <a:ext cx="3072400" cy="523220"/>
          </a:xfrm>
          <a:prstGeom prst="rect">
            <a:avLst/>
          </a:prstGeom>
          <a:noFill/>
          <a:ln w="9525">
            <a:noFill/>
            <a:miter lim="800000"/>
            <a:headEnd/>
            <a:tailEnd/>
          </a:ln>
        </p:spPr>
        <p:txBody>
          <a:bodyPr wrap="square">
            <a:spAutoFit/>
          </a:bodyPr>
          <a:lstStyle/>
          <a:p>
            <a:r>
              <a:rPr lang="en-US" sz="1400" b="1" dirty="0" smtClean="0"/>
              <a:t>Can predict the position and speed of the car at any time.</a:t>
            </a:r>
            <a:endParaRPr lang="en-US" sz="1400" b="1" dirty="0"/>
          </a:p>
        </p:txBody>
      </p:sp>
    </p:spTree>
    <p:extLst>
      <p:ext uri="{BB962C8B-B14F-4D97-AF65-F5344CB8AC3E}">
        <p14:creationId xmlns:p14="http://schemas.microsoft.com/office/powerpoint/2010/main" val="2580832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descr="race-car-0.jpeg"/>
          <p:cNvPicPr>
            <a:picLocks noChangeAspect="1"/>
          </p:cNvPicPr>
          <p:nvPr/>
        </p:nvPicPr>
        <p:blipFill>
          <a:blip r:embed="rId3"/>
          <a:srcRect t="38699" b="31844"/>
          <a:stretch>
            <a:fillRect/>
          </a:stretch>
        </p:blipFill>
        <p:spPr bwMode="auto">
          <a:xfrm>
            <a:off x="458788" y="2122488"/>
            <a:ext cx="922337" cy="273050"/>
          </a:xfrm>
          <a:prstGeom prst="rect">
            <a:avLst/>
          </a:prstGeom>
          <a:noFill/>
          <a:ln w="9525">
            <a:noFill/>
            <a:miter lim="800000"/>
            <a:headEnd/>
            <a:tailEnd/>
          </a:ln>
        </p:spPr>
      </p:pic>
      <p:sp>
        <p:nvSpPr>
          <p:cNvPr id="28674" name="TextBox 21"/>
          <p:cNvSpPr txBox="1">
            <a:spLocks noChangeArrowheads="1"/>
          </p:cNvSpPr>
          <p:nvPr/>
        </p:nvSpPr>
        <p:spPr bwMode="auto">
          <a:xfrm>
            <a:off x="1154113" y="1585913"/>
            <a:ext cx="614362" cy="307975"/>
          </a:xfrm>
          <a:prstGeom prst="rect">
            <a:avLst/>
          </a:prstGeom>
          <a:noFill/>
          <a:ln w="9525">
            <a:noFill/>
            <a:miter lim="800000"/>
            <a:headEnd/>
            <a:tailEnd/>
          </a:ln>
        </p:spPr>
        <p:txBody>
          <a:bodyPr>
            <a:spAutoFit/>
          </a:bodyPr>
          <a:lstStyle/>
          <a:p>
            <a:pPr algn="ctr"/>
            <a:r>
              <a:rPr lang="en-US" sz="1400"/>
              <a:t>km</a:t>
            </a:r>
          </a:p>
        </p:txBody>
      </p:sp>
      <p:sp>
        <p:nvSpPr>
          <p:cNvPr id="28675" name="TextBox 22"/>
          <p:cNvSpPr txBox="1">
            <a:spLocks noChangeArrowheads="1"/>
          </p:cNvSpPr>
          <p:nvPr/>
        </p:nvSpPr>
        <p:spPr bwMode="auto">
          <a:xfrm>
            <a:off x="1154113" y="1798638"/>
            <a:ext cx="614362" cy="307975"/>
          </a:xfrm>
          <a:prstGeom prst="rect">
            <a:avLst/>
          </a:prstGeom>
          <a:noFill/>
          <a:ln w="9525">
            <a:noFill/>
            <a:miter lim="800000"/>
            <a:headEnd/>
            <a:tailEnd/>
          </a:ln>
        </p:spPr>
        <p:txBody>
          <a:bodyPr>
            <a:spAutoFit/>
          </a:bodyPr>
          <a:lstStyle/>
          <a:p>
            <a:pPr algn="ctr"/>
            <a:r>
              <a:rPr lang="en-US" sz="1400"/>
              <a:t>hr</a:t>
            </a:r>
          </a:p>
        </p:txBody>
      </p:sp>
      <p:sp>
        <p:nvSpPr>
          <p:cNvPr id="28676" name="TextBox 23"/>
          <p:cNvSpPr txBox="1">
            <a:spLocks noChangeArrowheads="1"/>
          </p:cNvSpPr>
          <p:nvPr/>
        </p:nvSpPr>
        <p:spPr bwMode="auto">
          <a:xfrm>
            <a:off x="309563" y="1671638"/>
            <a:ext cx="576262" cy="306387"/>
          </a:xfrm>
          <a:prstGeom prst="rect">
            <a:avLst/>
          </a:prstGeom>
          <a:noFill/>
          <a:ln w="9525">
            <a:noFill/>
            <a:miter lim="800000"/>
            <a:headEnd/>
            <a:tailEnd/>
          </a:ln>
        </p:spPr>
        <p:txBody>
          <a:bodyPr>
            <a:spAutoFit/>
          </a:bodyPr>
          <a:lstStyle/>
          <a:p>
            <a:r>
              <a:rPr lang="en-US" sz="1400" i="1"/>
              <a:t>v</a:t>
            </a:r>
            <a:r>
              <a:rPr lang="en-US" sz="800" i="1"/>
              <a:t> </a:t>
            </a:r>
            <a:r>
              <a:rPr lang="en-US" sz="1400"/>
              <a:t>(0)</a:t>
            </a:r>
          </a:p>
        </p:txBody>
      </p:sp>
      <p:sp>
        <p:nvSpPr>
          <p:cNvPr id="28677" name="TextBox 4"/>
          <p:cNvSpPr txBox="1">
            <a:spLocks noChangeArrowheads="1"/>
          </p:cNvSpPr>
          <p:nvPr/>
        </p:nvSpPr>
        <p:spPr bwMode="auto">
          <a:xfrm>
            <a:off x="693738" y="3482975"/>
            <a:ext cx="306387" cy="307975"/>
          </a:xfrm>
          <a:prstGeom prst="rect">
            <a:avLst/>
          </a:prstGeom>
          <a:noFill/>
          <a:ln w="9525">
            <a:noFill/>
            <a:miter lim="800000"/>
            <a:headEnd/>
            <a:tailEnd/>
          </a:ln>
        </p:spPr>
        <p:txBody>
          <a:bodyPr>
            <a:spAutoFit/>
          </a:bodyPr>
          <a:lstStyle/>
          <a:p>
            <a:r>
              <a:rPr lang="en-US" sz="1400"/>
              <a:t>= </a:t>
            </a:r>
          </a:p>
        </p:txBody>
      </p:sp>
      <p:cxnSp>
        <p:nvCxnSpPr>
          <p:cNvPr id="9" name="Straight Connector 8"/>
          <p:cNvCxnSpPr/>
          <p:nvPr/>
        </p:nvCxnSpPr>
        <p:spPr>
          <a:xfrm>
            <a:off x="1303338" y="1858963"/>
            <a:ext cx="315912"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8679" name="TextBox 33"/>
          <p:cNvSpPr txBox="1">
            <a:spLocks noChangeArrowheads="1"/>
          </p:cNvSpPr>
          <p:nvPr/>
        </p:nvSpPr>
        <p:spPr bwMode="auto">
          <a:xfrm>
            <a:off x="693738" y="1666875"/>
            <a:ext cx="766762" cy="307975"/>
          </a:xfrm>
          <a:prstGeom prst="rect">
            <a:avLst/>
          </a:prstGeom>
          <a:noFill/>
          <a:ln w="9525">
            <a:noFill/>
            <a:miter lim="800000"/>
            <a:headEnd/>
            <a:tailEnd/>
          </a:ln>
        </p:spPr>
        <p:txBody>
          <a:bodyPr>
            <a:spAutoFit/>
          </a:bodyPr>
          <a:lstStyle/>
          <a:p>
            <a:r>
              <a:rPr lang="en-US" sz="1400">
                <a:solidFill>
                  <a:schemeClr val="bg1"/>
                </a:solidFill>
              </a:rPr>
              <a:t>=</a:t>
            </a:r>
            <a:r>
              <a:rPr lang="en-US" sz="800">
                <a:solidFill>
                  <a:schemeClr val="bg1"/>
                </a:solidFill>
              </a:rPr>
              <a:t> </a:t>
            </a:r>
            <a:r>
              <a:rPr lang="en-US" sz="1400"/>
              <a:t>100</a:t>
            </a:r>
          </a:p>
        </p:txBody>
      </p:sp>
      <p:sp>
        <p:nvSpPr>
          <p:cNvPr id="28680" name="TextBox 34"/>
          <p:cNvSpPr txBox="1">
            <a:spLocks noChangeArrowheads="1"/>
          </p:cNvSpPr>
          <p:nvPr/>
        </p:nvSpPr>
        <p:spPr bwMode="auto">
          <a:xfrm>
            <a:off x="693738" y="2868613"/>
            <a:ext cx="1228725" cy="307975"/>
          </a:xfrm>
          <a:prstGeom prst="rect">
            <a:avLst/>
          </a:prstGeom>
          <a:noFill/>
          <a:ln w="9525">
            <a:noFill/>
            <a:miter lim="800000"/>
            <a:headEnd/>
            <a:tailEnd/>
          </a:ln>
        </p:spPr>
        <p:txBody>
          <a:bodyPr>
            <a:spAutoFit/>
          </a:bodyPr>
          <a:lstStyle/>
          <a:p>
            <a:r>
              <a:rPr lang="en-US" sz="1400"/>
              <a:t>= 1000 kg</a:t>
            </a:r>
          </a:p>
        </p:txBody>
      </p:sp>
      <p:sp>
        <p:nvSpPr>
          <p:cNvPr id="28681" name="TextBox 35"/>
          <p:cNvSpPr txBox="1">
            <a:spLocks noChangeArrowheads="1"/>
          </p:cNvSpPr>
          <p:nvPr/>
        </p:nvSpPr>
        <p:spPr bwMode="auto">
          <a:xfrm>
            <a:off x="693738" y="3136900"/>
            <a:ext cx="1193800" cy="307975"/>
          </a:xfrm>
          <a:prstGeom prst="rect">
            <a:avLst/>
          </a:prstGeom>
          <a:noFill/>
          <a:ln w="9525">
            <a:noFill/>
            <a:miter lim="800000"/>
            <a:headEnd/>
            <a:tailEnd/>
          </a:ln>
        </p:spPr>
        <p:txBody>
          <a:bodyPr>
            <a:spAutoFit/>
          </a:bodyPr>
          <a:lstStyle/>
          <a:p>
            <a:r>
              <a:rPr lang="en-US" sz="1400"/>
              <a:t>= </a:t>
            </a:r>
            <a:r>
              <a:rPr lang="en-US" sz="1400">
                <a:latin typeface="MS Gothic" pitchFamily="49" charset="-128"/>
                <a:ea typeface="MS Gothic" pitchFamily="49" charset="-128"/>
              </a:rPr>
              <a:t>−</a:t>
            </a:r>
            <a:r>
              <a:rPr lang="en-US" sz="1400"/>
              <a:t>7000 N</a:t>
            </a:r>
          </a:p>
        </p:txBody>
      </p:sp>
      <p:sp>
        <p:nvSpPr>
          <p:cNvPr id="28682" name="TextBox 36"/>
          <p:cNvSpPr txBox="1">
            <a:spLocks noChangeArrowheads="1"/>
          </p:cNvSpPr>
          <p:nvPr/>
        </p:nvSpPr>
        <p:spPr bwMode="auto">
          <a:xfrm>
            <a:off x="1500188" y="3376613"/>
            <a:ext cx="614362" cy="307975"/>
          </a:xfrm>
          <a:prstGeom prst="rect">
            <a:avLst/>
          </a:prstGeom>
          <a:noFill/>
          <a:ln w="9525">
            <a:noFill/>
            <a:miter lim="800000"/>
            <a:headEnd/>
            <a:tailEnd/>
          </a:ln>
        </p:spPr>
        <p:txBody>
          <a:bodyPr>
            <a:spAutoFit/>
          </a:bodyPr>
          <a:lstStyle/>
          <a:p>
            <a:pPr algn="ctr"/>
            <a:r>
              <a:rPr lang="en-US" sz="1400"/>
              <a:t>m</a:t>
            </a:r>
          </a:p>
        </p:txBody>
      </p:sp>
      <p:sp>
        <p:nvSpPr>
          <p:cNvPr id="28683" name="TextBox 37"/>
          <p:cNvSpPr txBox="1">
            <a:spLocks noChangeArrowheads="1"/>
          </p:cNvSpPr>
          <p:nvPr/>
        </p:nvSpPr>
        <p:spPr bwMode="auto">
          <a:xfrm>
            <a:off x="1500188" y="3616325"/>
            <a:ext cx="614362" cy="306388"/>
          </a:xfrm>
          <a:prstGeom prst="rect">
            <a:avLst/>
          </a:prstGeom>
          <a:noFill/>
          <a:ln w="9525">
            <a:noFill/>
            <a:miter lim="800000"/>
            <a:headEnd/>
            <a:tailEnd/>
          </a:ln>
        </p:spPr>
        <p:txBody>
          <a:bodyPr>
            <a:spAutoFit/>
          </a:bodyPr>
          <a:lstStyle/>
          <a:p>
            <a:pPr algn="ctr"/>
            <a:r>
              <a:rPr lang="en-US" sz="1400"/>
              <a:t>s</a:t>
            </a:r>
            <a:r>
              <a:rPr lang="en-US" sz="1400" baseline="30000"/>
              <a:t>2</a:t>
            </a:r>
          </a:p>
        </p:txBody>
      </p:sp>
      <p:cxnSp>
        <p:nvCxnSpPr>
          <p:cNvPr id="39" name="Straight Connector 38"/>
          <p:cNvCxnSpPr/>
          <p:nvPr/>
        </p:nvCxnSpPr>
        <p:spPr>
          <a:xfrm>
            <a:off x="1657350" y="3654425"/>
            <a:ext cx="300038"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8685" name="TextBox 44"/>
          <p:cNvSpPr txBox="1">
            <a:spLocks noChangeArrowheads="1"/>
          </p:cNvSpPr>
          <p:nvPr/>
        </p:nvSpPr>
        <p:spPr bwMode="auto">
          <a:xfrm>
            <a:off x="461963" y="2868613"/>
            <a:ext cx="576262" cy="307975"/>
          </a:xfrm>
          <a:prstGeom prst="rect">
            <a:avLst/>
          </a:prstGeom>
          <a:noFill/>
          <a:ln w="9525">
            <a:noFill/>
            <a:miter lim="800000"/>
            <a:headEnd/>
            <a:tailEnd/>
          </a:ln>
        </p:spPr>
        <p:txBody>
          <a:bodyPr>
            <a:spAutoFit/>
          </a:bodyPr>
          <a:lstStyle/>
          <a:p>
            <a:r>
              <a:rPr lang="en-US" sz="1400" i="1"/>
              <a:t>m</a:t>
            </a:r>
            <a:endParaRPr lang="en-US" sz="1400"/>
          </a:p>
        </p:txBody>
      </p:sp>
      <p:sp>
        <p:nvSpPr>
          <p:cNvPr id="28686" name="TextBox 45"/>
          <p:cNvSpPr txBox="1">
            <a:spLocks noChangeArrowheads="1"/>
          </p:cNvSpPr>
          <p:nvPr/>
        </p:nvSpPr>
        <p:spPr bwMode="auto">
          <a:xfrm>
            <a:off x="501650" y="3136900"/>
            <a:ext cx="344488" cy="307975"/>
          </a:xfrm>
          <a:prstGeom prst="rect">
            <a:avLst/>
          </a:prstGeom>
          <a:noFill/>
          <a:ln w="9525">
            <a:noFill/>
            <a:miter lim="800000"/>
            <a:headEnd/>
            <a:tailEnd/>
          </a:ln>
        </p:spPr>
        <p:txBody>
          <a:bodyPr>
            <a:spAutoFit/>
          </a:bodyPr>
          <a:lstStyle/>
          <a:p>
            <a:r>
              <a:rPr lang="en-US" sz="1400" i="1"/>
              <a:t>F</a:t>
            </a:r>
          </a:p>
        </p:txBody>
      </p:sp>
      <p:sp>
        <p:nvSpPr>
          <p:cNvPr id="28687" name="TextBox 46"/>
          <p:cNvSpPr txBox="1">
            <a:spLocks noChangeArrowheads="1"/>
          </p:cNvSpPr>
          <p:nvPr/>
        </p:nvSpPr>
        <p:spPr bwMode="auto">
          <a:xfrm>
            <a:off x="501650" y="3482975"/>
            <a:ext cx="306388" cy="306388"/>
          </a:xfrm>
          <a:prstGeom prst="rect">
            <a:avLst/>
          </a:prstGeom>
          <a:noFill/>
          <a:ln w="9525">
            <a:noFill/>
            <a:miter lim="800000"/>
            <a:headEnd/>
            <a:tailEnd/>
          </a:ln>
        </p:spPr>
        <p:txBody>
          <a:bodyPr>
            <a:spAutoFit/>
          </a:bodyPr>
          <a:lstStyle/>
          <a:p>
            <a:r>
              <a:rPr lang="en-US" sz="1400" i="1"/>
              <a:t>a</a:t>
            </a:r>
          </a:p>
        </p:txBody>
      </p:sp>
      <p:sp>
        <p:nvSpPr>
          <p:cNvPr id="28688" name="TextBox 53"/>
          <p:cNvSpPr txBox="1">
            <a:spLocks noChangeArrowheads="1"/>
          </p:cNvSpPr>
          <p:nvPr/>
        </p:nvSpPr>
        <p:spPr bwMode="auto">
          <a:xfrm>
            <a:off x="1879600" y="1584325"/>
            <a:ext cx="614363" cy="307975"/>
          </a:xfrm>
          <a:prstGeom prst="rect">
            <a:avLst/>
          </a:prstGeom>
          <a:noFill/>
          <a:ln w="9525">
            <a:noFill/>
            <a:miter lim="800000"/>
            <a:headEnd/>
            <a:tailEnd/>
          </a:ln>
        </p:spPr>
        <p:txBody>
          <a:bodyPr>
            <a:spAutoFit/>
          </a:bodyPr>
          <a:lstStyle/>
          <a:p>
            <a:pPr algn="ctr"/>
            <a:r>
              <a:rPr lang="en-US" sz="1400"/>
              <a:t>m</a:t>
            </a:r>
          </a:p>
        </p:txBody>
      </p:sp>
      <p:sp>
        <p:nvSpPr>
          <p:cNvPr id="28689" name="TextBox 54"/>
          <p:cNvSpPr txBox="1">
            <a:spLocks noChangeArrowheads="1"/>
          </p:cNvSpPr>
          <p:nvPr/>
        </p:nvSpPr>
        <p:spPr bwMode="auto">
          <a:xfrm>
            <a:off x="1879600" y="1798638"/>
            <a:ext cx="614363" cy="307975"/>
          </a:xfrm>
          <a:prstGeom prst="rect">
            <a:avLst/>
          </a:prstGeom>
          <a:noFill/>
          <a:ln w="9525">
            <a:noFill/>
            <a:miter lim="800000"/>
            <a:headEnd/>
            <a:tailEnd/>
          </a:ln>
        </p:spPr>
        <p:txBody>
          <a:bodyPr>
            <a:spAutoFit/>
          </a:bodyPr>
          <a:lstStyle/>
          <a:p>
            <a:pPr algn="ctr"/>
            <a:r>
              <a:rPr lang="en-US" sz="1400"/>
              <a:t>s</a:t>
            </a:r>
          </a:p>
        </p:txBody>
      </p:sp>
      <p:cxnSp>
        <p:nvCxnSpPr>
          <p:cNvPr id="56" name="Straight Connector 55"/>
          <p:cNvCxnSpPr/>
          <p:nvPr/>
        </p:nvCxnSpPr>
        <p:spPr>
          <a:xfrm>
            <a:off x="2076450" y="1857375"/>
            <a:ext cx="220663"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8691" name="TextBox 56"/>
          <p:cNvSpPr txBox="1">
            <a:spLocks noChangeArrowheads="1"/>
          </p:cNvSpPr>
          <p:nvPr/>
        </p:nvSpPr>
        <p:spPr bwMode="auto">
          <a:xfrm>
            <a:off x="1568450" y="1665288"/>
            <a:ext cx="738188" cy="307975"/>
          </a:xfrm>
          <a:prstGeom prst="rect">
            <a:avLst/>
          </a:prstGeom>
          <a:noFill/>
          <a:ln w="9525">
            <a:noFill/>
            <a:miter lim="800000"/>
            <a:headEnd/>
            <a:tailEnd/>
          </a:ln>
        </p:spPr>
        <p:txBody>
          <a:bodyPr>
            <a:spAutoFit/>
          </a:bodyPr>
          <a:lstStyle/>
          <a:p>
            <a:r>
              <a:rPr lang="en-US" sz="1400"/>
              <a:t>=</a:t>
            </a:r>
            <a:r>
              <a:rPr lang="en-US" sz="800"/>
              <a:t> </a:t>
            </a:r>
            <a:r>
              <a:rPr lang="en-US" sz="1400"/>
              <a:t>28</a:t>
            </a:r>
          </a:p>
        </p:txBody>
      </p:sp>
      <p:sp>
        <p:nvSpPr>
          <p:cNvPr id="28692" name="TextBox 33"/>
          <p:cNvSpPr txBox="1">
            <a:spLocks noChangeArrowheads="1"/>
          </p:cNvSpPr>
          <p:nvPr/>
        </p:nvSpPr>
        <p:spPr bwMode="auto">
          <a:xfrm>
            <a:off x="693738" y="1671638"/>
            <a:ext cx="766762" cy="307975"/>
          </a:xfrm>
          <a:prstGeom prst="rect">
            <a:avLst/>
          </a:prstGeom>
          <a:noFill/>
          <a:ln w="9525">
            <a:noFill/>
            <a:miter lim="800000"/>
            <a:headEnd/>
            <a:tailEnd/>
          </a:ln>
        </p:spPr>
        <p:txBody>
          <a:bodyPr>
            <a:spAutoFit/>
          </a:bodyPr>
          <a:lstStyle/>
          <a:p>
            <a:r>
              <a:rPr lang="en-US" sz="1400"/>
              <a:t>=</a:t>
            </a:r>
          </a:p>
        </p:txBody>
      </p:sp>
      <p:pic>
        <p:nvPicPr>
          <p:cNvPr id="28693" name="Picture 6" descr="tree2.png"/>
          <p:cNvPicPr>
            <a:picLocks noChangeAspect="1"/>
          </p:cNvPicPr>
          <p:nvPr/>
        </p:nvPicPr>
        <p:blipFill>
          <a:blip r:embed="rId4"/>
          <a:srcRect/>
          <a:stretch>
            <a:fillRect/>
          </a:stretch>
        </p:blipFill>
        <p:spPr bwMode="auto">
          <a:xfrm rot="168802" flipH="1">
            <a:off x="7050088" y="1674813"/>
            <a:ext cx="2068512" cy="998537"/>
          </a:xfrm>
          <a:prstGeom prst="rect">
            <a:avLst/>
          </a:prstGeom>
          <a:noFill/>
          <a:ln w="9525">
            <a:noFill/>
            <a:miter lim="800000"/>
            <a:headEnd/>
            <a:tailEnd/>
          </a:ln>
        </p:spPr>
      </p:pic>
      <p:sp>
        <p:nvSpPr>
          <p:cNvPr id="28694" name="TextBox 23"/>
          <p:cNvSpPr txBox="1">
            <a:spLocks noChangeArrowheads="1"/>
          </p:cNvSpPr>
          <p:nvPr/>
        </p:nvSpPr>
        <p:spPr bwMode="auto">
          <a:xfrm>
            <a:off x="309563" y="3965575"/>
            <a:ext cx="576262" cy="306388"/>
          </a:xfrm>
          <a:prstGeom prst="rect">
            <a:avLst/>
          </a:prstGeom>
          <a:noFill/>
          <a:ln w="9525">
            <a:noFill/>
            <a:miter lim="800000"/>
            <a:headEnd/>
            <a:tailEnd/>
          </a:ln>
        </p:spPr>
        <p:txBody>
          <a:bodyPr>
            <a:spAutoFit/>
          </a:bodyPr>
          <a:lstStyle/>
          <a:p>
            <a:r>
              <a:rPr lang="en-US" sz="1400" i="1"/>
              <a:t>v</a:t>
            </a:r>
            <a:r>
              <a:rPr lang="en-US" sz="800" i="1"/>
              <a:t> </a:t>
            </a:r>
            <a:r>
              <a:rPr lang="en-US" sz="1400"/>
              <a:t>(</a:t>
            </a:r>
            <a:r>
              <a:rPr lang="en-US" sz="1400" i="1"/>
              <a:t>t</a:t>
            </a:r>
            <a:r>
              <a:rPr lang="en-US" sz="1400"/>
              <a:t>)</a:t>
            </a:r>
          </a:p>
        </p:txBody>
      </p:sp>
      <p:sp>
        <p:nvSpPr>
          <p:cNvPr id="28695" name="TextBox 33"/>
          <p:cNvSpPr txBox="1">
            <a:spLocks noChangeArrowheads="1"/>
          </p:cNvSpPr>
          <p:nvPr/>
        </p:nvSpPr>
        <p:spPr bwMode="auto">
          <a:xfrm>
            <a:off x="693738" y="3960813"/>
            <a:ext cx="1881187" cy="307975"/>
          </a:xfrm>
          <a:prstGeom prst="rect">
            <a:avLst/>
          </a:prstGeom>
          <a:noFill/>
          <a:ln w="9525">
            <a:noFill/>
            <a:miter lim="800000"/>
            <a:headEnd/>
            <a:tailEnd/>
          </a:ln>
        </p:spPr>
        <p:txBody>
          <a:bodyPr>
            <a:spAutoFit/>
          </a:bodyPr>
          <a:lstStyle/>
          <a:p>
            <a:r>
              <a:rPr lang="en-US" sz="1400">
                <a:solidFill>
                  <a:schemeClr val="bg1"/>
                </a:solidFill>
              </a:rPr>
              <a:t>=</a:t>
            </a:r>
            <a:r>
              <a:rPr lang="en-US" sz="800">
                <a:solidFill>
                  <a:schemeClr val="bg1"/>
                </a:solidFill>
              </a:rPr>
              <a:t> </a:t>
            </a:r>
            <a:r>
              <a:rPr lang="en-US" sz="1400" i="1"/>
              <a:t>v</a:t>
            </a:r>
            <a:r>
              <a:rPr lang="en-US" sz="1400"/>
              <a:t>(0)</a:t>
            </a:r>
            <a:r>
              <a:rPr lang="en-US" sz="1400">
                <a:latin typeface="MS Gothic" pitchFamily="49" charset="-128"/>
                <a:ea typeface="MS Gothic" pitchFamily="49" charset="-128"/>
              </a:rPr>
              <a:t>+</a:t>
            </a:r>
            <a:r>
              <a:rPr lang="en-US" sz="1400" i="1"/>
              <a:t>at = </a:t>
            </a:r>
            <a:r>
              <a:rPr lang="en-US" sz="1400"/>
              <a:t>28</a:t>
            </a:r>
            <a:r>
              <a:rPr lang="en-US" sz="1400">
                <a:latin typeface="MS Gothic" pitchFamily="49" charset="-128"/>
                <a:ea typeface="MS Gothic" pitchFamily="49" charset="-128"/>
              </a:rPr>
              <a:t>−</a:t>
            </a:r>
            <a:r>
              <a:rPr lang="en-US" sz="1400"/>
              <a:t>7</a:t>
            </a:r>
            <a:r>
              <a:rPr lang="en-US" sz="1400" i="1"/>
              <a:t>t</a:t>
            </a:r>
          </a:p>
        </p:txBody>
      </p:sp>
      <p:sp>
        <p:nvSpPr>
          <p:cNvPr id="28696" name="TextBox 33"/>
          <p:cNvSpPr txBox="1">
            <a:spLocks noChangeArrowheads="1"/>
          </p:cNvSpPr>
          <p:nvPr/>
        </p:nvSpPr>
        <p:spPr bwMode="auto">
          <a:xfrm>
            <a:off x="692150" y="3963988"/>
            <a:ext cx="269875" cy="307975"/>
          </a:xfrm>
          <a:prstGeom prst="rect">
            <a:avLst/>
          </a:prstGeom>
          <a:noFill/>
          <a:ln w="9525">
            <a:noFill/>
            <a:miter lim="800000"/>
            <a:headEnd/>
            <a:tailEnd/>
          </a:ln>
        </p:spPr>
        <p:txBody>
          <a:bodyPr>
            <a:spAutoFit/>
          </a:bodyPr>
          <a:lstStyle/>
          <a:p>
            <a:r>
              <a:rPr lang="en-US" sz="1400"/>
              <a:t>=</a:t>
            </a:r>
          </a:p>
        </p:txBody>
      </p:sp>
      <p:sp>
        <p:nvSpPr>
          <p:cNvPr id="28697" name="TextBox 23"/>
          <p:cNvSpPr txBox="1">
            <a:spLocks noChangeArrowheads="1"/>
          </p:cNvSpPr>
          <p:nvPr/>
        </p:nvSpPr>
        <p:spPr bwMode="auto">
          <a:xfrm>
            <a:off x="309563" y="4430713"/>
            <a:ext cx="576262" cy="306387"/>
          </a:xfrm>
          <a:prstGeom prst="rect">
            <a:avLst/>
          </a:prstGeom>
          <a:noFill/>
          <a:ln w="9525">
            <a:noFill/>
            <a:miter lim="800000"/>
            <a:headEnd/>
            <a:tailEnd/>
          </a:ln>
        </p:spPr>
        <p:txBody>
          <a:bodyPr>
            <a:spAutoFit/>
          </a:bodyPr>
          <a:lstStyle/>
          <a:p>
            <a:r>
              <a:rPr lang="en-US" sz="1400" i="1"/>
              <a:t>x</a:t>
            </a:r>
            <a:r>
              <a:rPr lang="en-US" sz="800" i="1"/>
              <a:t> </a:t>
            </a:r>
            <a:r>
              <a:rPr lang="en-US" sz="1400"/>
              <a:t>(</a:t>
            </a:r>
            <a:r>
              <a:rPr lang="en-US" sz="1400" i="1"/>
              <a:t>t</a:t>
            </a:r>
            <a:r>
              <a:rPr lang="en-US" sz="1400"/>
              <a:t>)</a:t>
            </a:r>
          </a:p>
        </p:txBody>
      </p:sp>
      <p:sp>
        <p:nvSpPr>
          <p:cNvPr id="28698" name="TextBox 33"/>
          <p:cNvSpPr txBox="1">
            <a:spLocks noChangeArrowheads="1"/>
          </p:cNvSpPr>
          <p:nvPr/>
        </p:nvSpPr>
        <p:spPr bwMode="auto">
          <a:xfrm>
            <a:off x="1743075" y="4425950"/>
            <a:ext cx="1370013" cy="307975"/>
          </a:xfrm>
          <a:prstGeom prst="rect">
            <a:avLst/>
          </a:prstGeom>
          <a:noFill/>
          <a:ln w="9525">
            <a:noFill/>
            <a:miter lim="800000"/>
            <a:headEnd/>
            <a:tailEnd/>
          </a:ln>
        </p:spPr>
        <p:txBody>
          <a:bodyPr>
            <a:spAutoFit/>
          </a:bodyPr>
          <a:lstStyle/>
          <a:p>
            <a:r>
              <a:rPr lang="en-US" sz="1400">
                <a:solidFill>
                  <a:schemeClr val="bg1"/>
                </a:solidFill>
              </a:rPr>
              <a:t>=</a:t>
            </a:r>
            <a:r>
              <a:rPr lang="en-US" sz="800">
                <a:solidFill>
                  <a:schemeClr val="bg1"/>
                </a:solidFill>
              </a:rPr>
              <a:t> </a:t>
            </a:r>
            <a:r>
              <a:rPr lang="en-US" sz="1400"/>
              <a:t>28</a:t>
            </a:r>
            <a:r>
              <a:rPr lang="en-US" sz="1400" i="1"/>
              <a:t>t</a:t>
            </a:r>
            <a:r>
              <a:rPr lang="en-US" sz="1400"/>
              <a:t> </a:t>
            </a:r>
            <a:r>
              <a:rPr lang="en-US" sz="1400">
                <a:latin typeface="MS Gothic" pitchFamily="49" charset="-128"/>
                <a:ea typeface="MS Gothic" pitchFamily="49" charset="-128"/>
              </a:rPr>
              <a:t>−</a:t>
            </a:r>
            <a:r>
              <a:rPr lang="en-US" sz="1400"/>
              <a:t>      </a:t>
            </a:r>
            <a:r>
              <a:rPr lang="en-US" sz="1400" i="1"/>
              <a:t>t </a:t>
            </a:r>
            <a:r>
              <a:rPr lang="en-US" sz="1400" baseline="30000"/>
              <a:t>2</a:t>
            </a:r>
          </a:p>
        </p:txBody>
      </p:sp>
      <p:sp>
        <p:nvSpPr>
          <p:cNvPr id="28699" name="TextBox 33"/>
          <p:cNvSpPr txBox="1">
            <a:spLocks noChangeArrowheads="1"/>
          </p:cNvSpPr>
          <p:nvPr/>
        </p:nvSpPr>
        <p:spPr bwMode="auto">
          <a:xfrm>
            <a:off x="1743075" y="4430713"/>
            <a:ext cx="268288" cy="307975"/>
          </a:xfrm>
          <a:prstGeom prst="rect">
            <a:avLst/>
          </a:prstGeom>
          <a:noFill/>
          <a:ln w="9525">
            <a:noFill/>
            <a:miter lim="800000"/>
            <a:headEnd/>
            <a:tailEnd/>
          </a:ln>
        </p:spPr>
        <p:txBody>
          <a:bodyPr>
            <a:spAutoFit/>
          </a:bodyPr>
          <a:lstStyle/>
          <a:p>
            <a:r>
              <a:rPr lang="en-US" sz="1400"/>
              <a:t>=</a:t>
            </a:r>
          </a:p>
        </p:txBody>
      </p:sp>
      <p:sp>
        <p:nvSpPr>
          <p:cNvPr id="28700" name="TextBox 53"/>
          <p:cNvSpPr txBox="1">
            <a:spLocks noChangeArrowheads="1"/>
          </p:cNvSpPr>
          <p:nvPr/>
        </p:nvSpPr>
        <p:spPr bwMode="auto">
          <a:xfrm>
            <a:off x="2281238" y="4310063"/>
            <a:ext cx="614362" cy="307975"/>
          </a:xfrm>
          <a:prstGeom prst="rect">
            <a:avLst/>
          </a:prstGeom>
          <a:noFill/>
          <a:ln w="9525">
            <a:noFill/>
            <a:miter lim="800000"/>
            <a:headEnd/>
            <a:tailEnd/>
          </a:ln>
        </p:spPr>
        <p:txBody>
          <a:bodyPr>
            <a:spAutoFit/>
          </a:bodyPr>
          <a:lstStyle/>
          <a:p>
            <a:pPr algn="ctr"/>
            <a:r>
              <a:rPr lang="en-US" sz="1400"/>
              <a:t>7</a:t>
            </a:r>
          </a:p>
        </p:txBody>
      </p:sp>
      <p:sp>
        <p:nvSpPr>
          <p:cNvPr id="28701" name="TextBox 54"/>
          <p:cNvSpPr txBox="1">
            <a:spLocks noChangeArrowheads="1"/>
          </p:cNvSpPr>
          <p:nvPr/>
        </p:nvSpPr>
        <p:spPr bwMode="auto">
          <a:xfrm>
            <a:off x="2281238" y="4524375"/>
            <a:ext cx="614362" cy="307975"/>
          </a:xfrm>
          <a:prstGeom prst="rect">
            <a:avLst/>
          </a:prstGeom>
          <a:noFill/>
          <a:ln w="9525">
            <a:noFill/>
            <a:miter lim="800000"/>
            <a:headEnd/>
            <a:tailEnd/>
          </a:ln>
        </p:spPr>
        <p:txBody>
          <a:bodyPr>
            <a:spAutoFit/>
          </a:bodyPr>
          <a:lstStyle/>
          <a:p>
            <a:pPr algn="ctr"/>
            <a:r>
              <a:rPr lang="en-US" sz="1400"/>
              <a:t>2</a:t>
            </a:r>
          </a:p>
        </p:txBody>
      </p:sp>
      <p:cxnSp>
        <p:nvCxnSpPr>
          <p:cNvPr id="36" name="Straight Connector 35"/>
          <p:cNvCxnSpPr/>
          <p:nvPr/>
        </p:nvCxnSpPr>
        <p:spPr>
          <a:xfrm>
            <a:off x="2479675" y="4583113"/>
            <a:ext cx="217488"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8703" name="TextBox 59"/>
          <p:cNvSpPr txBox="1">
            <a:spLocks noChangeArrowheads="1"/>
          </p:cNvSpPr>
          <p:nvPr/>
        </p:nvSpPr>
        <p:spPr bwMode="auto">
          <a:xfrm>
            <a:off x="246063" y="2495550"/>
            <a:ext cx="600075" cy="306388"/>
          </a:xfrm>
          <a:prstGeom prst="rect">
            <a:avLst/>
          </a:prstGeom>
          <a:noFill/>
          <a:ln w="9525">
            <a:noFill/>
            <a:miter lim="800000"/>
            <a:headEnd/>
            <a:tailEnd/>
          </a:ln>
        </p:spPr>
        <p:txBody>
          <a:bodyPr>
            <a:spAutoFit/>
          </a:bodyPr>
          <a:lstStyle/>
          <a:p>
            <a:pPr algn="r"/>
            <a:r>
              <a:rPr lang="en-US" sz="1400" i="1"/>
              <a:t>x</a:t>
            </a:r>
            <a:r>
              <a:rPr lang="en-US" sz="800" i="1"/>
              <a:t> </a:t>
            </a:r>
            <a:r>
              <a:rPr lang="en-US" sz="1400"/>
              <a:t>(0)</a:t>
            </a:r>
          </a:p>
        </p:txBody>
      </p:sp>
      <p:sp>
        <p:nvSpPr>
          <p:cNvPr id="28704" name="TextBox 37"/>
          <p:cNvSpPr txBox="1">
            <a:spLocks noChangeArrowheads="1"/>
          </p:cNvSpPr>
          <p:nvPr/>
        </p:nvSpPr>
        <p:spPr bwMode="auto">
          <a:xfrm>
            <a:off x="769938" y="3621088"/>
            <a:ext cx="614362" cy="306387"/>
          </a:xfrm>
          <a:prstGeom prst="rect">
            <a:avLst/>
          </a:prstGeom>
          <a:noFill/>
          <a:ln w="9525">
            <a:noFill/>
            <a:miter lim="800000"/>
            <a:headEnd/>
            <a:tailEnd/>
          </a:ln>
        </p:spPr>
        <p:txBody>
          <a:bodyPr>
            <a:spAutoFit/>
          </a:bodyPr>
          <a:lstStyle/>
          <a:p>
            <a:pPr algn="ctr"/>
            <a:r>
              <a:rPr lang="en-US" sz="1400" i="1"/>
              <a:t>m</a:t>
            </a:r>
            <a:endParaRPr lang="en-US" sz="1400" i="1" baseline="30000"/>
          </a:p>
        </p:txBody>
      </p:sp>
      <p:cxnSp>
        <p:nvCxnSpPr>
          <p:cNvPr id="44" name="Straight Connector 43"/>
          <p:cNvCxnSpPr/>
          <p:nvPr/>
        </p:nvCxnSpPr>
        <p:spPr>
          <a:xfrm>
            <a:off x="966788" y="3659188"/>
            <a:ext cx="220662"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8706" name="TextBox 4"/>
          <p:cNvSpPr txBox="1">
            <a:spLocks noChangeArrowheads="1"/>
          </p:cNvSpPr>
          <p:nvPr/>
        </p:nvSpPr>
        <p:spPr bwMode="auto">
          <a:xfrm>
            <a:off x="1154113" y="3482975"/>
            <a:ext cx="576262" cy="307975"/>
          </a:xfrm>
          <a:prstGeom prst="rect">
            <a:avLst/>
          </a:prstGeom>
          <a:noFill/>
          <a:ln w="9525">
            <a:noFill/>
            <a:miter lim="800000"/>
            <a:headEnd/>
            <a:tailEnd/>
          </a:ln>
        </p:spPr>
        <p:txBody>
          <a:bodyPr>
            <a:spAutoFit/>
          </a:bodyPr>
          <a:lstStyle/>
          <a:p>
            <a:r>
              <a:rPr lang="en-US" sz="1400"/>
              <a:t>= </a:t>
            </a:r>
            <a:r>
              <a:rPr lang="en-US" sz="1400">
                <a:latin typeface="MS Gothic" pitchFamily="49" charset="-128"/>
                <a:ea typeface="MS Gothic" pitchFamily="49" charset="-128"/>
              </a:rPr>
              <a:t>−</a:t>
            </a:r>
            <a:r>
              <a:rPr lang="en-US" sz="1400"/>
              <a:t>7</a:t>
            </a:r>
          </a:p>
        </p:txBody>
      </p:sp>
      <p:sp>
        <p:nvSpPr>
          <p:cNvPr id="28707" name="TextBox 45"/>
          <p:cNvSpPr txBox="1">
            <a:spLocks noChangeArrowheads="1"/>
          </p:cNvSpPr>
          <p:nvPr/>
        </p:nvSpPr>
        <p:spPr bwMode="auto">
          <a:xfrm>
            <a:off x="923925" y="3389313"/>
            <a:ext cx="344488" cy="307975"/>
          </a:xfrm>
          <a:prstGeom prst="rect">
            <a:avLst/>
          </a:prstGeom>
          <a:noFill/>
          <a:ln w="9525">
            <a:noFill/>
            <a:miter lim="800000"/>
            <a:headEnd/>
            <a:tailEnd/>
          </a:ln>
        </p:spPr>
        <p:txBody>
          <a:bodyPr>
            <a:spAutoFit/>
          </a:bodyPr>
          <a:lstStyle/>
          <a:p>
            <a:r>
              <a:rPr lang="en-US" sz="1400" i="1"/>
              <a:t>F</a:t>
            </a:r>
          </a:p>
        </p:txBody>
      </p:sp>
      <p:pic>
        <p:nvPicPr>
          <p:cNvPr id="28708" name="Picture 1" descr="integral_sign.png"/>
          <p:cNvPicPr>
            <a:picLocks noChangeAspect="1"/>
          </p:cNvPicPr>
          <p:nvPr/>
        </p:nvPicPr>
        <p:blipFill>
          <a:blip r:embed="rId5"/>
          <a:srcRect/>
          <a:stretch>
            <a:fillRect/>
          </a:stretch>
        </p:blipFill>
        <p:spPr bwMode="auto">
          <a:xfrm>
            <a:off x="808038" y="4333875"/>
            <a:ext cx="322262" cy="515938"/>
          </a:xfrm>
          <a:prstGeom prst="rect">
            <a:avLst/>
          </a:prstGeom>
          <a:noFill/>
          <a:ln w="9525">
            <a:noFill/>
            <a:miter lim="800000"/>
            <a:headEnd/>
            <a:tailEnd/>
          </a:ln>
        </p:spPr>
      </p:pic>
      <p:sp>
        <p:nvSpPr>
          <p:cNvPr id="28709" name="TextBox 33"/>
          <p:cNvSpPr txBox="1">
            <a:spLocks noChangeArrowheads="1"/>
          </p:cNvSpPr>
          <p:nvPr/>
        </p:nvSpPr>
        <p:spPr bwMode="auto">
          <a:xfrm>
            <a:off x="693738" y="4422775"/>
            <a:ext cx="268287" cy="307975"/>
          </a:xfrm>
          <a:prstGeom prst="rect">
            <a:avLst/>
          </a:prstGeom>
          <a:noFill/>
          <a:ln w="9525">
            <a:noFill/>
            <a:miter lim="800000"/>
            <a:headEnd/>
            <a:tailEnd/>
          </a:ln>
        </p:spPr>
        <p:txBody>
          <a:bodyPr>
            <a:spAutoFit/>
          </a:bodyPr>
          <a:lstStyle/>
          <a:p>
            <a:r>
              <a:rPr lang="en-US" sz="1400"/>
              <a:t>=</a:t>
            </a:r>
          </a:p>
        </p:txBody>
      </p:sp>
      <p:sp>
        <p:nvSpPr>
          <p:cNvPr id="28710" name="TextBox 33"/>
          <p:cNvSpPr txBox="1">
            <a:spLocks noChangeArrowheads="1"/>
          </p:cNvSpPr>
          <p:nvPr/>
        </p:nvSpPr>
        <p:spPr bwMode="auto">
          <a:xfrm>
            <a:off x="885825" y="4657725"/>
            <a:ext cx="306388" cy="261938"/>
          </a:xfrm>
          <a:prstGeom prst="rect">
            <a:avLst/>
          </a:prstGeom>
          <a:noFill/>
          <a:ln w="9525">
            <a:noFill/>
            <a:miter lim="800000"/>
            <a:headEnd/>
            <a:tailEnd/>
          </a:ln>
        </p:spPr>
        <p:txBody>
          <a:bodyPr>
            <a:spAutoFit/>
          </a:bodyPr>
          <a:lstStyle/>
          <a:p>
            <a:r>
              <a:rPr lang="en-US" sz="1100"/>
              <a:t>0</a:t>
            </a:r>
            <a:endParaRPr lang="en-US" sz="1100" i="1"/>
          </a:p>
        </p:txBody>
      </p:sp>
      <p:sp>
        <p:nvSpPr>
          <p:cNvPr id="28711" name="TextBox 33"/>
          <p:cNvSpPr txBox="1">
            <a:spLocks noChangeArrowheads="1"/>
          </p:cNvSpPr>
          <p:nvPr/>
        </p:nvSpPr>
        <p:spPr bwMode="auto">
          <a:xfrm>
            <a:off x="1038225" y="4273550"/>
            <a:ext cx="307975" cy="261938"/>
          </a:xfrm>
          <a:prstGeom prst="rect">
            <a:avLst/>
          </a:prstGeom>
          <a:noFill/>
          <a:ln w="9525">
            <a:noFill/>
            <a:miter lim="800000"/>
            <a:headEnd/>
            <a:tailEnd/>
          </a:ln>
        </p:spPr>
        <p:txBody>
          <a:bodyPr>
            <a:spAutoFit/>
          </a:bodyPr>
          <a:lstStyle/>
          <a:p>
            <a:r>
              <a:rPr lang="en-US" sz="1100" i="1"/>
              <a:t>t</a:t>
            </a:r>
          </a:p>
        </p:txBody>
      </p:sp>
      <p:sp>
        <p:nvSpPr>
          <p:cNvPr id="28712" name="TextBox 33"/>
          <p:cNvSpPr txBox="1">
            <a:spLocks noChangeArrowheads="1"/>
          </p:cNvSpPr>
          <p:nvPr/>
        </p:nvSpPr>
        <p:spPr bwMode="auto">
          <a:xfrm>
            <a:off x="1077913" y="4435475"/>
            <a:ext cx="920750" cy="307975"/>
          </a:xfrm>
          <a:prstGeom prst="rect">
            <a:avLst/>
          </a:prstGeom>
          <a:noFill/>
          <a:ln w="9525">
            <a:noFill/>
            <a:miter lim="800000"/>
            <a:headEnd/>
            <a:tailEnd/>
          </a:ln>
        </p:spPr>
        <p:txBody>
          <a:bodyPr>
            <a:spAutoFit/>
          </a:bodyPr>
          <a:lstStyle/>
          <a:p>
            <a:r>
              <a:rPr lang="en-US" sz="1400" i="1"/>
              <a:t>v</a:t>
            </a:r>
            <a:r>
              <a:rPr lang="en-US" sz="1400"/>
              <a:t>(</a:t>
            </a:r>
            <a:r>
              <a:rPr lang="en-US" sz="1400" i="1"/>
              <a:t>t’</a:t>
            </a:r>
            <a:r>
              <a:rPr lang="en-US" sz="1400"/>
              <a:t> )d</a:t>
            </a:r>
            <a:r>
              <a:rPr lang="en-US" sz="1400" i="1"/>
              <a:t>t’</a:t>
            </a:r>
          </a:p>
        </p:txBody>
      </p:sp>
      <p:sp>
        <p:nvSpPr>
          <p:cNvPr id="28713" name="TextBox 83"/>
          <p:cNvSpPr txBox="1">
            <a:spLocks noChangeArrowheads="1"/>
          </p:cNvSpPr>
          <p:nvPr/>
        </p:nvSpPr>
        <p:spPr bwMode="auto">
          <a:xfrm>
            <a:off x="5434013" y="1709738"/>
            <a:ext cx="674687" cy="307975"/>
          </a:xfrm>
          <a:prstGeom prst="rect">
            <a:avLst/>
          </a:prstGeom>
          <a:noFill/>
          <a:ln w="9525">
            <a:noFill/>
            <a:miter lim="800000"/>
            <a:headEnd/>
            <a:tailEnd/>
          </a:ln>
        </p:spPr>
        <p:txBody>
          <a:bodyPr>
            <a:spAutoFit/>
          </a:bodyPr>
          <a:lstStyle/>
          <a:p>
            <a:r>
              <a:rPr lang="en-US" sz="1400" i="1"/>
              <a:t>v</a:t>
            </a:r>
            <a:r>
              <a:rPr lang="en-US" sz="800" i="1"/>
              <a:t> </a:t>
            </a:r>
            <a:r>
              <a:rPr lang="en-US" sz="1400"/>
              <a:t>(4s)</a:t>
            </a:r>
          </a:p>
        </p:txBody>
      </p:sp>
      <p:sp>
        <p:nvSpPr>
          <p:cNvPr id="28714" name="TextBox 85"/>
          <p:cNvSpPr txBox="1">
            <a:spLocks noChangeArrowheads="1"/>
          </p:cNvSpPr>
          <p:nvPr/>
        </p:nvSpPr>
        <p:spPr bwMode="auto">
          <a:xfrm>
            <a:off x="5916613" y="1704975"/>
            <a:ext cx="768350" cy="307975"/>
          </a:xfrm>
          <a:prstGeom prst="rect">
            <a:avLst/>
          </a:prstGeom>
          <a:noFill/>
          <a:ln w="9525">
            <a:noFill/>
            <a:miter lim="800000"/>
            <a:headEnd/>
            <a:tailEnd/>
          </a:ln>
        </p:spPr>
        <p:txBody>
          <a:bodyPr>
            <a:spAutoFit/>
          </a:bodyPr>
          <a:lstStyle/>
          <a:p>
            <a:r>
              <a:rPr lang="en-US" sz="1400"/>
              <a:t>=</a:t>
            </a:r>
            <a:r>
              <a:rPr lang="en-US" sz="800"/>
              <a:t> </a:t>
            </a:r>
            <a:r>
              <a:rPr lang="en-US" sz="1400"/>
              <a:t>0</a:t>
            </a:r>
          </a:p>
        </p:txBody>
      </p:sp>
      <p:sp>
        <p:nvSpPr>
          <p:cNvPr id="28715" name="TextBox 76"/>
          <p:cNvSpPr txBox="1">
            <a:spLocks noChangeArrowheads="1"/>
          </p:cNvSpPr>
          <p:nvPr/>
        </p:nvSpPr>
        <p:spPr bwMode="auto">
          <a:xfrm>
            <a:off x="5454650" y="2493963"/>
            <a:ext cx="674688" cy="304800"/>
          </a:xfrm>
          <a:prstGeom prst="rect">
            <a:avLst/>
          </a:prstGeom>
          <a:noFill/>
          <a:ln w="9525">
            <a:noFill/>
            <a:miter lim="800000"/>
            <a:headEnd/>
            <a:tailEnd/>
          </a:ln>
        </p:spPr>
        <p:txBody>
          <a:bodyPr>
            <a:spAutoFit/>
          </a:bodyPr>
          <a:lstStyle/>
          <a:p>
            <a:r>
              <a:rPr lang="en-US" sz="1400" i="1"/>
              <a:t>x</a:t>
            </a:r>
            <a:r>
              <a:rPr lang="en-US" sz="800" i="1"/>
              <a:t> </a:t>
            </a:r>
            <a:r>
              <a:rPr lang="en-US" sz="1400"/>
              <a:t>(4s)</a:t>
            </a:r>
          </a:p>
        </p:txBody>
      </p:sp>
      <p:sp>
        <p:nvSpPr>
          <p:cNvPr id="28716" name="TextBox 61"/>
          <p:cNvSpPr txBox="1">
            <a:spLocks noChangeArrowheads="1"/>
          </p:cNvSpPr>
          <p:nvPr/>
        </p:nvSpPr>
        <p:spPr bwMode="auto">
          <a:xfrm>
            <a:off x="5937250" y="2493963"/>
            <a:ext cx="1054100" cy="304800"/>
          </a:xfrm>
          <a:prstGeom prst="rect">
            <a:avLst/>
          </a:prstGeom>
          <a:noFill/>
          <a:ln w="9525">
            <a:noFill/>
            <a:miter lim="800000"/>
            <a:headEnd/>
            <a:tailEnd/>
          </a:ln>
        </p:spPr>
        <p:txBody>
          <a:bodyPr>
            <a:spAutoFit/>
          </a:bodyPr>
          <a:lstStyle/>
          <a:p>
            <a:r>
              <a:rPr lang="en-US" sz="1400"/>
              <a:t>=</a:t>
            </a:r>
            <a:r>
              <a:rPr lang="en-US" sz="800"/>
              <a:t> </a:t>
            </a:r>
            <a:r>
              <a:rPr lang="en-US" sz="1400"/>
              <a:t>56 m</a:t>
            </a:r>
          </a:p>
        </p:txBody>
      </p:sp>
      <p:sp>
        <p:nvSpPr>
          <p:cNvPr id="28717" name="TextBox 53"/>
          <p:cNvSpPr txBox="1">
            <a:spLocks noChangeArrowheads="1"/>
          </p:cNvSpPr>
          <p:nvPr/>
        </p:nvSpPr>
        <p:spPr bwMode="auto">
          <a:xfrm>
            <a:off x="6113463" y="1624013"/>
            <a:ext cx="614362" cy="307975"/>
          </a:xfrm>
          <a:prstGeom prst="rect">
            <a:avLst/>
          </a:prstGeom>
          <a:noFill/>
          <a:ln w="9525">
            <a:noFill/>
            <a:miter lim="800000"/>
            <a:headEnd/>
            <a:tailEnd/>
          </a:ln>
        </p:spPr>
        <p:txBody>
          <a:bodyPr>
            <a:spAutoFit/>
          </a:bodyPr>
          <a:lstStyle/>
          <a:p>
            <a:pPr algn="ctr"/>
            <a:r>
              <a:rPr lang="en-US" sz="1400"/>
              <a:t>m</a:t>
            </a:r>
          </a:p>
        </p:txBody>
      </p:sp>
      <p:sp>
        <p:nvSpPr>
          <p:cNvPr id="28718" name="TextBox 54"/>
          <p:cNvSpPr txBox="1">
            <a:spLocks noChangeArrowheads="1"/>
          </p:cNvSpPr>
          <p:nvPr/>
        </p:nvSpPr>
        <p:spPr bwMode="auto">
          <a:xfrm>
            <a:off x="6113463" y="1838325"/>
            <a:ext cx="614362" cy="307975"/>
          </a:xfrm>
          <a:prstGeom prst="rect">
            <a:avLst/>
          </a:prstGeom>
          <a:noFill/>
          <a:ln w="9525">
            <a:noFill/>
            <a:miter lim="800000"/>
            <a:headEnd/>
            <a:tailEnd/>
          </a:ln>
        </p:spPr>
        <p:txBody>
          <a:bodyPr>
            <a:spAutoFit/>
          </a:bodyPr>
          <a:lstStyle/>
          <a:p>
            <a:pPr algn="ctr"/>
            <a:r>
              <a:rPr lang="en-US" sz="1400"/>
              <a:t>s</a:t>
            </a:r>
          </a:p>
        </p:txBody>
      </p:sp>
      <p:cxnSp>
        <p:nvCxnSpPr>
          <p:cNvPr id="84" name="Straight Connector 83"/>
          <p:cNvCxnSpPr/>
          <p:nvPr/>
        </p:nvCxnSpPr>
        <p:spPr>
          <a:xfrm>
            <a:off x="6310313" y="1897063"/>
            <a:ext cx="219075"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28720" name="Picture 95" descr="race-car-0.jpeg"/>
          <p:cNvPicPr>
            <a:picLocks noChangeAspect="1"/>
          </p:cNvPicPr>
          <p:nvPr/>
        </p:nvPicPr>
        <p:blipFill>
          <a:blip r:embed="rId3"/>
          <a:srcRect t="38699" b="31844"/>
          <a:stretch>
            <a:fillRect/>
          </a:stretch>
        </p:blipFill>
        <p:spPr bwMode="auto">
          <a:xfrm>
            <a:off x="5578475" y="2122488"/>
            <a:ext cx="922338" cy="273050"/>
          </a:xfrm>
          <a:prstGeom prst="rect">
            <a:avLst/>
          </a:prstGeom>
          <a:noFill/>
          <a:ln w="9525">
            <a:noFill/>
            <a:miter lim="800000"/>
            <a:headEnd/>
            <a:tailEnd/>
          </a:ln>
        </p:spPr>
      </p:pic>
      <p:sp>
        <p:nvSpPr>
          <p:cNvPr id="55" name="Rectangle 54"/>
          <p:cNvSpPr/>
          <p:nvPr/>
        </p:nvSpPr>
        <p:spPr>
          <a:xfrm>
            <a:off x="231775" y="3957638"/>
            <a:ext cx="2803525" cy="960437"/>
          </a:xfrm>
          <a:prstGeom prst="rect">
            <a:avLst/>
          </a:prstGeom>
          <a:noFill/>
          <a:ln w="12700" cmpd="sng">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8722" name="Text Box 41"/>
          <p:cNvSpPr txBox="1">
            <a:spLocks noChangeArrowheads="1"/>
          </p:cNvSpPr>
          <p:nvPr/>
        </p:nvSpPr>
        <p:spPr bwMode="auto">
          <a:xfrm>
            <a:off x="590550" y="609600"/>
            <a:ext cx="7924800" cy="457200"/>
          </a:xfrm>
          <a:prstGeom prst="rect">
            <a:avLst/>
          </a:prstGeom>
          <a:noFill/>
          <a:ln w="9525">
            <a:noFill/>
            <a:miter lim="800000"/>
            <a:headEnd/>
            <a:tailEnd/>
          </a:ln>
        </p:spPr>
        <p:txBody>
          <a:bodyPr>
            <a:spAutoFit/>
          </a:bodyPr>
          <a:lstStyle/>
          <a:p>
            <a:pPr algn="ctr" eaLnBrk="0" hangingPunct="0">
              <a:spcBef>
                <a:spcPct val="50000"/>
              </a:spcBef>
            </a:pPr>
            <a:r>
              <a:rPr lang="en-US" sz="2400" b="1">
                <a:latin typeface="Corbel" pitchFamily="34" charset="0"/>
              </a:rPr>
              <a:t>Simulate how molecules move</a:t>
            </a:r>
          </a:p>
        </p:txBody>
      </p:sp>
      <p:cxnSp>
        <p:nvCxnSpPr>
          <p:cNvPr id="6" name="Straight Connector 5"/>
          <p:cNvCxnSpPr>
            <a:cxnSpLocks noChangeShapeType="1"/>
          </p:cNvCxnSpPr>
          <p:nvPr/>
        </p:nvCxnSpPr>
        <p:spPr bwMode="auto">
          <a:xfrm>
            <a:off x="885825" y="2468563"/>
            <a:ext cx="6399213" cy="0"/>
          </a:xfrm>
          <a:prstGeom prst="line">
            <a:avLst/>
          </a:prstGeom>
          <a:noFill/>
          <a:ln w="19050" algn="ctr">
            <a:solidFill>
              <a:schemeClr val="tx1"/>
            </a:solidFill>
            <a:prstDash val="dash"/>
            <a:round/>
            <a:headEnd/>
            <a:tailEnd/>
          </a:ln>
          <a:effectLst>
            <a:outerShdw dist="20000" dir="5400000" rotWithShape="0">
              <a:srgbClr val="000000">
                <a:alpha val="37999"/>
              </a:srgbClr>
            </a:outerShdw>
          </a:effectLst>
        </p:spPr>
      </p:cxnSp>
      <p:sp>
        <p:nvSpPr>
          <p:cNvPr id="28724" name="TextBox 61"/>
          <p:cNvSpPr txBox="1">
            <a:spLocks noChangeArrowheads="1"/>
          </p:cNvSpPr>
          <p:nvPr/>
        </p:nvSpPr>
        <p:spPr bwMode="auto">
          <a:xfrm>
            <a:off x="688975" y="2490788"/>
            <a:ext cx="768350" cy="307975"/>
          </a:xfrm>
          <a:prstGeom prst="rect">
            <a:avLst/>
          </a:prstGeom>
          <a:noFill/>
          <a:ln w="9525">
            <a:noFill/>
            <a:miter lim="800000"/>
            <a:headEnd/>
            <a:tailEnd/>
          </a:ln>
        </p:spPr>
        <p:txBody>
          <a:bodyPr>
            <a:spAutoFit/>
          </a:bodyPr>
          <a:lstStyle/>
          <a:p>
            <a:r>
              <a:rPr lang="en-US" sz="1400"/>
              <a:t>= 0 m</a:t>
            </a:r>
          </a:p>
        </p:txBody>
      </p:sp>
      <p:sp>
        <p:nvSpPr>
          <p:cNvPr id="28725" name="Text Box 4"/>
          <p:cNvSpPr txBox="1">
            <a:spLocks noChangeArrowheads="1"/>
          </p:cNvSpPr>
          <p:nvPr/>
        </p:nvSpPr>
        <p:spPr bwMode="auto">
          <a:xfrm>
            <a:off x="0" y="152400"/>
            <a:ext cx="9144000" cy="579438"/>
          </a:xfrm>
          <a:prstGeom prst="rect">
            <a:avLst/>
          </a:prstGeom>
          <a:noFill/>
          <a:ln w="9525">
            <a:noFill/>
            <a:miter lim="800000"/>
            <a:headEnd/>
            <a:tailEnd/>
          </a:ln>
        </p:spPr>
        <p:txBody>
          <a:bodyPr>
            <a:spAutoFit/>
          </a:bodyPr>
          <a:lstStyle/>
          <a:p>
            <a:pPr algn="ctr" eaLnBrk="0" hangingPunct="0">
              <a:spcBef>
                <a:spcPct val="50000"/>
              </a:spcBef>
            </a:pPr>
            <a:r>
              <a:rPr lang="en-US" sz="3200" b="1">
                <a:latin typeface="Corbel" pitchFamily="34" charset="0"/>
              </a:rPr>
              <a:t> Molecular dynamics simulations</a:t>
            </a:r>
          </a:p>
        </p:txBody>
      </p:sp>
      <p:cxnSp>
        <p:nvCxnSpPr>
          <p:cNvPr id="2" name="Straight Connector 5"/>
          <p:cNvCxnSpPr/>
          <p:nvPr/>
        </p:nvCxnSpPr>
        <p:spPr>
          <a:xfrm>
            <a:off x="3611563" y="625475"/>
            <a:ext cx="1690687"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
        <p:nvSpPr>
          <p:cNvPr id="57" name="TextBox 61"/>
          <p:cNvSpPr txBox="1">
            <a:spLocks noChangeArrowheads="1"/>
          </p:cNvSpPr>
          <p:nvPr/>
        </p:nvSpPr>
        <p:spPr bwMode="auto">
          <a:xfrm>
            <a:off x="7605995" y="2660165"/>
            <a:ext cx="768350" cy="307975"/>
          </a:xfrm>
          <a:prstGeom prst="rect">
            <a:avLst/>
          </a:prstGeom>
          <a:noFill/>
          <a:ln w="9525">
            <a:noFill/>
            <a:miter lim="800000"/>
            <a:headEnd/>
            <a:tailEnd/>
          </a:ln>
        </p:spPr>
        <p:txBody>
          <a:bodyPr>
            <a:spAutoFit/>
          </a:bodyPr>
          <a:lstStyle/>
          <a:p>
            <a:r>
              <a:rPr lang="en-US" sz="1400" dirty="0" smtClean="0"/>
              <a:t>200 </a:t>
            </a:r>
            <a:r>
              <a:rPr lang="en-US" sz="1400" dirty="0" err="1" smtClean="0"/>
              <a:t>ft</a:t>
            </a:r>
            <a:endParaRPr lang="en-US" sz="1400" dirty="0"/>
          </a:p>
        </p:txBody>
      </p:sp>
      <p:sp>
        <p:nvSpPr>
          <p:cNvPr id="58" name="TextBox 61"/>
          <p:cNvSpPr txBox="1">
            <a:spLocks noChangeArrowheads="1"/>
          </p:cNvSpPr>
          <p:nvPr/>
        </p:nvSpPr>
        <p:spPr bwMode="auto">
          <a:xfrm>
            <a:off x="7452375" y="2929735"/>
            <a:ext cx="1075340" cy="307777"/>
          </a:xfrm>
          <a:prstGeom prst="rect">
            <a:avLst/>
          </a:prstGeom>
          <a:noFill/>
          <a:ln w="9525">
            <a:noFill/>
            <a:miter lim="800000"/>
            <a:headEnd/>
            <a:tailEnd/>
          </a:ln>
        </p:spPr>
        <p:txBody>
          <a:bodyPr wrap="square">
            <a:spAutoFit/>
          </a:bodyPr>
          <a:lstStyle/>
          <a:p>
            <a:r>
              <a:rPr lang="en-US" sz="1400" dirty="0"/>
              <a:t>= </a:t>
            </a:r>
            <a:r>
              <a:rPr lang="en-US" sz="1400" dirty="0" smtClean="0"/>
              <a:t>61 </a:t>
            </a:r>
            <a:r>
              <a:rPr lang="en-US" sz="1400" dirty="0"/>
              <a:t>m</a:t>
            </a:r>
          </a:p>
        </p:txBody>
      </p:sp>
      <p:sp>
        <p:nvSpPr>
          <p:cNvPr id="61" name="TextBox 56"/>
          <p:cNvSpPr txBox="1">
            <a:spLocks noChangeArrowheads="1"/>
          </p:cNvSpPr>
          <p:nvPr/>
        </p:nvSpPr>
        <p:spPr bwMode="auto">
          <a:xfrm>
            <a:off x="193830" y="5080415"/>
            <a:ext cx="3072400" cy="523220"/>
          </a:xfrm>
          <a:prstGeom prst="rect">
            <a:avLst/>
          </a:prstGeom>
          <a:noFill/>
          <a:ln w="9525">
            <a:noFill/>
            <a:miter lim="800000"/>
            <a:headEnd/>
            <a:tailEnd/>
          </a:ln>
        </p:spPr>
        <p:txBody>
          <a:bodyPr wrap="square">
            <a:spAutoFit/>
          </a:bodyPr>
          <a:lstStyle/>
          <a:p>
            <a:r>
              <a:rPr lang="en-US" sz="1400" b="1" dirty="0" smtClean="0"/>
              <a:t>Can predict the position and speed of the car at any time.</a:t>
            </a:r>
            <a:endParaRPr lang="en-US" sz="1400" b="1" dirty="0"/>
          </a:p>
        </p:txBody>
      </p:sp>
    </p:spTree>
    <p:extLst>
      <p:ext uri="{BB962C8B-B14F-4D97-AF65-F5344CB8AC3E}">
        <p14:creationId xmlns:p14="http://schemas.microsoft.com/office/powerpoint/2010/main" val="387414556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descr="race-car-0.jpeg"/>
          <p:cNvPicPr>
            <a:picLocks noChangeAspect="1"/>
          </p:cNvPicPr>
          <p:nvPr/>
        </p:nvPicPr>
        <p:blipFill>
          <a:blip r:embed="rId3"/>
          <a:srcRect t="38699" b="31844"/>
          <a:stretch>
            <a:fillRect/>
          </a:stretch>
        </p:blipFill>
        <p:spPr bwMode="auto">
          <a:xfrm>
            <a:off x="458788" y="2122488"/>
            <a:ext cx="922337" cy="273050"/>
          </a:xfrm>
          <a:prstGeom prst="rect">
            <a:avLst/>
          </a:prstGeom>
          <a:noFill/>
          <a:ln w="9525">
            <a:noFill/>
            <a:miter lim="800000"/>
            <a:headEnd/>
            <a:tailEnd/>
          </a:ln>
        </p:spPr>
      </p:pic>
      <p:sp>
        <p:nvSpPr>
          <p:cNvPr id="30722" name="TextBox 21"/>
          <p:cNvSpPr txBox="1">
            <a:spLocks noChangeArrowheads="1"/>
          </p:cNvSpPr>
          <p:nvPr/>
        </p:nvSpPr>
        <p:spPr bwMode="auto">
          <a:xfrm>
            <a:off x="1154113" y="1585913"/>
            <a:ext cx="614362" cy="307975"/>
          </a:xfrm>
          <a:prstGeom prst="rect">
            <a:avLst/>
          </a:prstGeom>
          <a:noFill/>
          <a:ln w="9525">
            <a:noFill/>
            <a:miter lim="800000"/>
            <a:headEnd/>
            <a:tailEnd/>
          </a:ln>
        </p:spPr>
        <p:txBody>
          <a:bodyPr>
            <a:spAutoFit/>
          </a:bodyPr>
          <a:lstStyle/>
          <a:p>
            <a:pPr algn="ctr"/>
            <a:r>
              <a:rPr lang="en-US" sz="1400"/>
              <a:t>km</a:t>
            </a:r>
          </a:p>
        </p:txBody>
      </p:sp>
      <p:sp>
        <p:nvSpPr>
          <p:cNvPr id="30723" name="TextBox 22"/>
          <p:cNvSpPr txBox="1">
            <a:spLocks noChangeArrowheads="1"/>
          </p:cNvSpPr>
          <p:nvPr/>
        </p:nvSpPr>
        <p:spPr bwMode="auto">
          <a:xfrm>
            <a:off x="1154113" y="1798638"/>
            <a:ext cx="614362" cy="307975"/>
          </a:xfrm>
          <a:prstGeom prst="rect">
            <a:avLst/>
          </a:prstGeom>
          <a:noFill/>
          <a:ln w="9525">
            <a:noFill/>
            <a:miter lim="800000"/>
            <a:headEnd/>
            <a:tailEnd/>
          </a:ln>
        </p:spPr>
        <p:txBody>
          <a:bodyPr>
            <a:spAutoFit/>
          </a:bodyPr>
          <a:lstStyle/>
          <a:p>
            <a:pPr algn="ctr"/>
            <a:r>
              <a:rPr lang="en-US" sz="1400"/>
              <a:t>hr</a:t>
            </a:r>
          </a:p>
        </p:txBody>
      </p:sp>
      <p:sp>
        <p:nvSpPr>
          <p:cNvPr id="30724" name="TextBox 23"/>
          <p:cNvSpPr txBox="1">
            <a:spLocks noChangeArrowheads="1"/>
          </p:cNvSpPr>
          <p:nvPr/>
        </p:nvSpPr>
        <p:spPr bwMode="auto">
          <a:xfrm>
            <a:off x="309563" y="1671638"/>
            <a:ext cx="576262" cy="306387"/>
          </a:xfrm>
          <a:prstGeom prst="rect">
            <a:avLst/>
          </a:prstGeom>
          <a:noFill/>
          <a:ln w="9525">
            <a:noFill/>
            <a:miter lim="800000"/>
            <a:headEnd/>
            <a:tailEnd/>
          </a:ln>
        </p:spPr>
        <p:txBody>
          <a:bodyPr>
            <a:spAutoFit/>
          </a:bodyPr>
          <a:lstStyle/>
          <a:p>
            <a:r>
              <a:rPr lang="en-US" sz="1400" i="1"/>
              <a:t>v</a:t>
            </a:r>
            <a:r>
              <a:rPr lang="en-US" sz="800" i="1"/>
              <a:t> </a:t>
            </a:r>
            <a:r>
              <a:rPr lang="en-US" sz="1400"/>
              <a:t>(0)</a:t>
            </a:r>
          </a:p>
        </p:txBody>
      </p:sp>
      <p:sp>
        <p:nvSpPr>
          <p:cNvPr id="30725" name="TextBox 4"/>
          <p:cNvSpPr txBox="1">
            <a:spLocks noChangeArrowheads="1"/>
          </p:cNvSpPr>
          <p:nvPr/>
        </p:nvSpPr>
        <p:spPr bwMode="auto">
          <a:xfrm>
            <a:off x="693738" y="3482975"/>
            <a:ext cx="306387" cy="307975"/>
          </a:xfrm>
          <a:prstGeom prst="rect">
            <a:avLst/>
          </a:prstGeom>
          <a:noFill/>
          <a:ln w="9525">
            <a:noFill/>
            <a:miter lim="800000"/>
            <a:headEnd/>
            <a:tailEnd/>
          </a:ln>
        </p:spPr>
        <p:txBody>
          <a:bodyPr>
            <a:spAutoFit/>
          </a:bodyPr>
          <a:lstStyle/>
          <a:p>
            <a:r>
              <a:rPr lang="en-US" sz="1400"/>
              <a:t>= </a:t>
            </a:r>
          </a:p>
        </p:txBody>
      </p:sp>
      <p:cxnSp>
        <p:nvCxnSpPr>
          <p:cNvPr id="9" name="Straight Connector 8"/>
          <p:cNvCxnSpPr/>
          <p:nvPr/>
        </p:nvCxnSpPr>
        <p:spPr>
          <a:xfrm>
            <a:off x="1303338" y="1858963"/>
            <a:ext cx="315912"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0727" name="TextBox 33"/>
          <p:cNvSpPr txBox="1">
            <a:spLocks noChangeArrowheads="1"/>
          </p:cNvSpPr>
          <p:nvPr/>
        </p:nvSpPr>
        <p:spPr bwMode="auto">
          <a:xfrm>
            <a:off x="693738" y="1666875"/>
            <a:ext cx="766762" cy="307975"/>
          </a:xfrm>
          <a:prstGeom prst="rect">
            <a:avLst/>
          </a:prstGeom>
          <a:noFill/>
          <a:ln w="9525">
            <a:noFill/>
            <a:miter lim="800000"/>
            <a:headEnd/>
            <a:tailEnd/>
          </a:ln>
        </p:spPr>
        <p:txBody>
          <a:bodyPr>
            <a:spAutoFit/>
          </a:bodyPr>
          <a:lstStyle/>
          <a:p>
            <a:r>
              <a:rPr lang="en-US" sz="1400">
                <a:solidFill>
                  <a:schemeClr val="bg1"/>
                </a:solidFill>
              </a:rPr>
              <a:t>=</a:t>
            </a:r>
            <a:r>
              <a:rPr lang="en-US" sz="800">
                <a:solidFill>
                  <a:schemeClr val="bg1"/>
                </a:solidFill>
              </a:rPr>
              <a:t> </a:t>
            </a:r>
            <a:r>
              <a:rPr lang="en-US" sz="1400"/>
              <a:t>100</a:t>
            </a:r>
          </a:p>
        </p:txBody>
      </p:sp>
      <p:sp>
        <p:nvSpPr>
          <p:cNvPr id="30728" name="TextBox 34"/>
          <p:cNvSpPr txBox="1">
            <a:spLocks noChangeArrowheads="1"/>
          </p:cNvSpPr>
          <p:nvPr/>
        </p:nvSpPr>
        <p:spPr bwMode="auto">
          <a:xfrm>
            <a:off x="693738" y="2868613"/>
            <a:ext cx="1228725" cy="307975"/>
          </a:xfrm>
          <a:prstGeom prst="rect">
            <a:avLst/>
          </a:prstGeom>
          <a:noFill/>
          <a:ln w="9525">
            <a:noFill/>
            <a:miter lim="800000"/>
            <a:headEnd/>
            <a:tailEnd/>
          </a:ln>
        </p:spPr>
        <p:txBody>
          <a:bodyPr>
            <a:spAutoFit/>
          </a:bodyPr>
          <a:lstStyle/>
          <a:p>
            <a:r>
              <a:rPr lang="en-US" sz="1400"/>
              <a:t>= 1000 kg</a:t>
            </a:r>
          </a:p>
        </p:txBody>
      </p:sp>
      <p:sp>
        <p:nvSpPr>
          <p:cNvPr id="30729" name="TextBox 35"/>
          <p:cNvSpPr txBox="1">
            <a:spLocks noChangeArrowheads="1"/>
          </p:cNvSpPr>
          <p:nvPr/>
        </p:nvSpPr>
        <p:spPr bwMode="auto">
          <a:xfrm>
            <a:off x="693738" y="3136900"/>
            <a:ext cx="1193800" cy="307975"/>
          </a:xfrm>
          <a:prstGeom prst="rect">
            <a:avLst/>
          </a:prstGeom>
          <a:noFill/>
          <a:ln w="9525">
            <a:noFill/>
            <a:miter lim="800000"/>
            <a:headEnd/>
            <a:tailEnd/>
          </a:ln>
        </p:spPr>
        <p:txBody>
          <a:bodyPr>
            <a:spAutoFit/>
          </a:bodyPr>
          <a:lstStyle/>
          <a:p>
            <a:r>
              <a:rPr lang="en-US" sz="1400"/>
              <a:t>= </a:t>
            </a:r>
            <a:r>
              <a:rPr lang="en-US" sz="1400">
                <a:latin typeface="MS Gothic" pitchFamily="49" charset="-128"/>
                <a:ea typeface="MS Gothic" pitchFamily="49" charset="-128"/>
              </a:rPr>
              <a:t>−</a:t>
            </a:r>
            <a:r>
              <a:rPr lang="en-US" sz="1400"/>
              <a:t>7000 N</a:t>
            </a:r>
          </a:p>
        </p:txBody>
      </p:sp>
      <p:sp>
        <p:nvSpPr>
          <p:cNvPr id="30730" name="TextBox 36"/>
          <p:cNvSpPr txBox="1">
            <a:spLocks noChangeArrowheads="1"/>
          </p:cNvSpPr>
          <p:nvPr/>
        </p:nvSpPr>
        <p:spPr bwMode="auto">
          <a:xfrm>
            <a:off x="1500188" y="3376613"/>
            <a:ext cx="614362" cy="307975"/>
          </a:xfrm>
          <a:prstGeom prst="rect">
            <a:avLst/>
          </a:prstGeom>
          <a:noFill/>
          <a:ln w="9525">
            <a:noFill/>
            <a:miter lim="800000"/>
            <a:headEnd/>
            <a:tailEnd/>
          </a:ln>
        </p:spPr>
        <p:txBody>
          <a:bodyPr>
            <a:spAutoFit/>
          </a:bodyPr>
          <a:lstStyle/>
          <a:p>
            <a:pPr algn="ctr"/>
            <a:r>
              <a:rPr lang="en-US" sz="1400"/>
              <a:t>m</a:t>
            </a:r>
          </a:p>
        </p:txBody>
      </p:sp>
      <p:sp>
        <p:nvSpPr>
          <p:cNvPr id="30731" name="TextBox 37"/>
          <p:cNvSpPr txBox="1">
            <a:spLocks noChangeArrowheads="1"/>
          </p:cNvSpPr>
          <p:nvPr/>
        </p:nvSpPr>
        <p:spPr bwMode="auto">
          <a:xfrm>
            <a:off x="1500188" y="3616325"/>
            <a:ext cx="614362" cy="306388"/>
          </a:xfrm>
          <a:prstGeom prst="rect">
            <a:avLst/>
          </a:prstGeom>
          <a:noFill/>
          <a:ln w="9525">
            <a:noFill/>
            <a:miter lim="800000"/>
            <a:headEnd/>
            <a:tailEnd/>
          </a:ln>
        </p:spPr>
        <p:txBody>
          <a:bodyPr>
            <a:spAutoFit/>
          </a:bodyPr>
          <a:lstStyle/>
          <a:p>
            <a:pPr algn="ctr"/>
            <a:r>
              <a:rPr lang="en-US" sz="1400"/>
              <a:t>s</a:t>
            </a:r>
            <a:r>
              <a:rPr lang="en-US" sz="1400" baseline="30000"/>
              <a:t>2</a:t>
            </a:r>
          </a:p>
        </p:txBody>
      </p:sp>
      <p:cxnSp>
        <p:nvCxnSpPr>
          <p:cNvPr id="39" name="Straight Connector 38"/>
          <p:cNvCxnSpPr/>
          <p:nvPr/>
        </p:nvCxnSpPr>
        <p:spPr>
          <a:xfrm>
            <a:off x="1657350" y="3654425"/>
            <a:ext cx="300038"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0733" name="TextBox 44"/>
          <p:cNvSpPr txBox="1">
            <a:spLocks noChangeArrowheads="1"/>
          </p:cNvSpPr>
          <p:nvPr/>
        </p:nvSpPr>
        <p:spPr bwMode="auto">
          <a:xfrm>
            <a:off x="461963" y="2868613"/>
            <a:ext cx="576262" cy="307975"/>
          </a:xfrm>
          <a:prstGeom prst="rect">
            <a:avLst/>
          </a:prstGeom>
          <a:noFill/>
          <a:ln w="9525">
            <a:noFill/>
            <a:miter lim="800000"/>
            <a:headEnd/>
            <a:tailEnd/>
          </a:ln>
        </p:spPr>
        <p:txBody>
          <a:bodyPr>
            <a:spAutoFit/>
          </a:bodyPr>
          <a:lstStyle/>
          <a:p>
            <a:r>
              <a:rPr lang="en-US" sz="1400" i="1"/>
              <a:t>m</a:t>
            </a:r>
            <a:endParaRPr lang="en-US" sz="1400"/>
          </a:p>
        </p:txBody>
      </p:sp>
      <p:sp>
        <p:nvSpPr>
          <p:cNvPr id="30734" name="TextBox 45"/>
          <p:cNvSpPr txBox="1">
            <a:spLocks noChangeArrowheads="1"/>
          </p:cNvSpPr>
          <p:nvPr/>
        </p:nvSpPr>
        <p:spPr bwMode="auto">
          <a:xfrm>
            <a:off x="501650" y="3136900"/>
            <a:ext cx="344488" cy="307975"/>
          </a:xfrm>
          <a:prstGeom prst="rect">
            <a:avLst/>
          </a:prstGeom>
          <a:noFill/>
          <a:ln w="9525">
            <a:noFill/>
            <a:miter lim="800000"/>
            <a:headEnd/>
            <a:tailEnd/>
          </a:ln>
        </p:spPr>
        <p:txBody>
          <a:bodyPr>
            <a:spAutoFit/>
          </a:bodyPr>
          <a:lstStyle/>
          <a:p>
            <a:r>
              <a:rPr lang="en-US" sz="1400" i="1"/>
              <a:t>F</a:t>
            </a:r>
          </a:p>
        </p:txBody>
      </p:sp>
      <p:sp>
        <p:nvSpPr>
          <p:cNvPr id="30735" name="TextBox 46"/>
          <p:cNvSpPr txBox="1">
            <a:spLocks noChangeArrowheads="1"/>
          </p:cNvSpPr>
          <p:nvPr/>
        </p:nvSpPr>
        <p:spPr bwMode="auto">
          <a:xfrm>
            <a:off x="501650" y="3482975"/>
            <a:ext cx="306388" cy="306388"/>
          </a:xfrm>
          <a:prstGeom prst="rect">
            <a:avLst/>
          </a:prstGeom>
          <a:noFill/>
          <a:ln w="9525">
            <a:noFill/>
            <a:miter lim="800000"/>
            <a:headEnd/>
            <a:tailEnd/>
          </a:ln>
        </p:spPr>
        <p:txBody>
          <a:bodyPr>
            <a:spAutoFit/>
          </a:bodyPr>
          <a:lstStyle/>
          <a:p>
            <a:r>
              <a:rPr lang="en-US" sz="1400" i="1"/>
              <a:t>a</a:t>
            </a:r>
          </a:p>
        </p:txBody>
      </p:sp>
      <p:sp>
        <p:nvSpPr>
          <p:cNvPr id="30736" name="TextBox 53"/>
          <p:cNvSpPr txBox="1">
            <a:spLocks noChangeArrowheads="1"/>
          </p:cNvSpPr>
          <p:nvPr/>
        </p:nvSpPr>
        <p:spPr bwMode="auto">
          <a:xfrm>
            <a:off x="1879600" y="1584325"/>
            <a:ext cx="614363" cy="307975"/>
          </a:xfrm>
          <a:prstGeom prst="rect">
            <a:avLst/>
          </a:prstGeom>
          <a:noFill/>
          <a:ln w="9525">
            <a:noFill/>
            <a:miter lim="800000"/>
            <a:headEnd/>
            <a:tailEnd/>
          </a:ln>
        </p:spPr>
        <p:txBody>
          <a:bodyPr>
            <a:spAutoFit/>
          </a:bodyPr>
          <a:lstStyle/>
          <a:p>
            <a:pPr algn="ctr"/>
            <a:r>
              <a:rPr lang="en-US" sz="1400"/>
              <a:t>m</a:t>
            </a:r>
          </a:p>
        </p:txBody>
      </p:sp>
      <p:sp>
        <p:nvSpPr>
          <p:cNvPr id="30737" name="TextBox 54"/>
          <p:cNvSpPr txBox="1">
            <a:spLocks noChangeArrowheads="1"/>
          </p:cNvSpPr>
          <p:nvPr/>
        </p:nvSpPr>
        <p:spPr bwMode="auto">
          <a:xfrm>
            <a:off x="1879600" y="1798638"/>
            <a:ext cx="614363" cy="307975"/>
          </a:xfrm>
          <a:prstGeom prst="rect">
            <a:avLst/>
          </a:prstGeom>
          <a:noFill/>
          <a:ln w="9525">
            <a:noFill/>
            <a:miter lim="800000"/>
            <a:headEnd/>
            <a:tailEnd/>
          </a:ln>
        </p:spPr>
        <p:txBody>
          <a:bodyPr>
            <a:spAutoFit/>
          </a:bodyPr>
          <a:lstStyle/>
          <a:p>
            <a:pPr algn="ctr"/>
            <a:r>
              <a:rPr lang="en-US" sz="1400"/>
              <a:t>s</a:t>
            </a:r>
          </a:p>
        </p:txBody>
      </p:sp>
      <p:cxnSp>
        <p:nvCxnSpPr>
          <p:cNvPr id="56" name="Straight Connector 55"/>
          <p:cNvCxnSpPr/>
          <p:nvPr/>
        </p:nvCxnSpPr>
        <p:spPr>
          <a:xfrm>
            <a:off x="2076450" y="1857375"/>
            <a:ext cx="220663"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0739" name="TextBox 56"/>
          <p:cNvSpPr txBox="1">
            <a:spLocks noChangeArrowheads="1"/>
          </p:cNvSpPr>
          <p:nvPr/>
        </p:nvSpPr>
        <p:spPr bwMode="auto">
          <a:xfrm>
            <a:off x="1568450" y="1665288"/>
            <a:ext cx="738188" cy="307975"/>
          </a:xfrm>
          <a:prstGeom prst="rect">
            <a:avLst/>
          </a:prstGeom>
          <a:noFill/>
          <a:ln w="9525">
            <a:noFill/>
            <a:miter lim="800000"/>
            <a:headEnd/>
            <a:tailEnd/>
          </a:ln>
        </p:spPr>
        <p:txBody>
          <a:bodyPr>
            <a:spAutoFit/>
          </a:bodyPr>
          <a:lstStyle/>
          <a:p>
            <a:r>
              <a:rPr lang="en-US" sz="1400"/>
              <a:t>=</a:t>
            </a:r>
            <a:r>
              <a:rPr lang="en-US" sz="800"/>
              <a:t> </a:t>
            </a:r>
            <a:r>
              <a:rPr lang="en-US" sz="1400"/>
              <a:t>28</a:t>
            </a:r>
          </a:p>
        </p:txBody>
      </p:sp>
      <p:sp>
        <p:nvSpPr>
          <p:cNvPr id="30740" name="TextBox 33"/>
          <p:cNvSpPr txBox="1">
            <a:spLocks noChangeArrowheads="1"/>
          </p:cNvSpPr>
          <p:nvPr/>
        </p:nvSpPr>
        <p:spPr bwMode="auto">
          <a:xfrm>
            <a:off x="693738" y="1671638"/>
            <a:ext cx="766762" cy="307975"/>
          </a:xfrm>
          <a:prstGeom prst="rect">
            <a:avLst/>
          </a:prstGeom>
          <a:noFill/>
          <a:ln w="9525">
            <a:noFill/>
            <a:miter lim="800000"/>
            <a:headEnd/>
            <a:tailEnd/>
          </a:ln>
        </p:spPr>
        <p:txBody>
          <a:bodyPr>
            <a:spAutoFit/>
          </a:bodyPr>
          <a:lstStyle/>
          <a:p>
            <a:r>
              <a:rPr lang="en-US" sz="1400"/>
              <a:t>=</a:t>
            </a:r>
          </a:p>
        </p:txBody>
      </p:sp>
      <p:sp>
        <p:nvSpPr>
          <p:cNvPr id="30741" name="TextBox 23"/>
          <p:cNvSpPr txBox="1">
            <a:spLocks noChangeArrowheads="1"/>
          </p:cNvSpPr>
          <p:nvPr/>
        </p:nvSpPr>
        <p:spPr bwMode="auto">
          <a:xfrm>
            <a:off x="309563" y="3965575"/>
            <a:ext cx="576262" cy="306388"/>
          </a:xfrm>
          <a:prstGeom prst="rect">
            <a:avLst/>
          </a:prstGeom>
          <a:noFill/>
          <a:ln w="9525">
            <a:noFill/>
            <a:miter lim="800000"/>
            <a:headEnd/>
            <a:tailEnd/>
          </a:ln>
        </p:spPr>
        <p:txBody>
          <a:bodyPr>
            <a:spAutoFit/>
          </a:bodyPr>
          <a:lstStyle/>
          <a:p>
            <a:r>
              <a:rPr lang="en-US" sz="1400" i="1"/>
              <a:t>v</a:t>
            </a:r>
            <a:r>
              <a:rPr lang="en-US" sz="800" i="1"/>
              <a:t> </a:t>
            </a:r>
            <a:r>
              <a:rPr lang="en-US" sz="1400"/>
              <a:t>(</a:t>
            </a:r>
            <a:r>
              <a:rPr lang="en-US" sz="1400" i="1"/>
              <a:t>t</a:t>
            </a:r>
            <a:r>
              <a:rPr lang="en-US" sz="1400"/>
              <a:t>)</a:t>
            </a:r>
          </a:p>
        </p:txBody>
      </p:sp>
      <p:sp>
        <p:nvSpPr>
          <p:cNvPr id="30742" name="TextBox 33"/>
          <p:cNvSpPr txBox="1">
            <a:spLocks noChangeArrowheads="1"/>
          </p:cNvSpPr>
          <p:nvPr/>
        </p:nvSpPr>
        <p:spPr bwMode="auto">
          <a:xfrm>
            <a:off x="693738" y="3960813"/>
            <a:ext cx="1881187" cy="307975"/>
          </a:xfrm>
          <a:prstGeom prst="rect">
            <a:avLst/>
          </a:prstGeom>
          <a:noFill/>
          <a:ln w="9525">
            <a:noFill/>
            <a:miter lim="800000"/>
            <a:headEnd/>
            <a:tailEnd/>
          </a:ln>
        </p:spPr>
        <p:txBody>
          <a:bodyPr>
            <a:spAutoFit/>
          </a:bodyPr>
          <a:lstStyle/>
          <a:p>
            <a:r>
              <a:rPr lang="en-US" sz="1400">
                <a:solidFill>
                  <a:schemeClr val="bg1"/>
                </a:solidFill>
              </a:rPr>
              <a:t>=</a:t>
            </a:r>
            <a:r>
              <a:rPr lang="en-US" sz="800">
                <a:solidFill>
                  <a:schemeClr val="bg1"/>
                </a:solidFill>
              </a:rPr>
              <a:t> </a:t>
            </a:r>
            <a:r>
              <a:rPr lang="en-US" sz="1400" i="1"/>
              <a:t>v</a:t>
            </a:r>
            <a:r>
              <a:rPr lang="en-US" sz="1400"/>
              <a:t>(0)</a:t>
            </a:r>
            <a:r>
              <a:rPr lang="en-US" sz="1400">
                <a:latin typeface="MS Gothic" pitchFamily="49" charset="-128"/>
                <a:ea typeface="MS Gothic" pitchFamily="49" charset="-128"/>
              </a:rPr>
              <a:t>+</a:t>
            </a:r>
            <a:r>
              <a:rPr lang="en-US" sz="1400" i="1"/>
              <a:t>at = </a:t>
            </a:r>
            <a:r>
              <a:rPr lang="en-US" sz="1400"/>
              <a:t>28</a:t>
            </a:r>
            <a:r>
              <a:rPr lang="en-US" sz="1400">
                <a:latin typeface="MS Gothic" pitchFamily="49" charset="-128"/>
                <a:ea typeface="MS Gothic" pitchFamily="49" charset="-128"/>
              </a:rPr>
              <a:t>−</a:t>
            </a:r>
            <a:r>
              <a:rPr lang="en-US" sz="1400"/>
              <a:t>7</a:t>
            </a:r>
            <a:r>
              <a:rPr lang="en-US" sz="1400" i="1"/>
              <a:t>t</a:t>
            </a:r>
          </a:p>
        </p:txBody>
      </p:sp>
      <p:sp>
        <p:nvSpPr>
          <p:cNvPr id="30743" name="TextBox 33"/>
          <p:cNvSpPr txBox="1">
            <a:spLocks noChangeArrowheads="1"/>
          </p:cNvSpPr>
          <p:nvPr/>
        </p:nvSpPr>
        <p:spPr bwMode="auto">
          <a:xfrm>
            <a:off x="692150" y="3963988"/>
            <a:ext cx="269875" cy="307975"/>
          </a:xfrm>
          <a:prstGeom prst="rect">
            <a:avLst/>
          </a:prstGeom>
          <a:noFill/>
          <a:ln w="9525">
            <a:noFill/>
            <a:miter lim="800000"/>
            <a:headEnd/>
            <a:tailEnd/>
          </a:ln>
        </p:spPr>
        <p:txBody>
          <a:bodyPr>
            <a:spAutoFit/>
          </a:bodyPr>
          <a:lstStyle/>
          <a:p>
            <a:r>
              <a:rPr lang="en-US" sz="1400"/>
              <a:t>=</a:t>
            </a:r>
          </a:p>
        </p:txBody>
      </p:sp>
      <p:sp>
        <p:nvSpPr>
          <p:cNvPr id="30744" name="TextBox 23"/>
          <p:cNvSpPr txBox="1">
            <a:spLocks noChangeArrowheads="1"/>
          </p:cNvSpPr>
          <p:nvPr/>
        </p:nvSpPr>
        <p:spPr bwMode="auto">
          <a:xfrm>
            <a:off x="309563" y="4430713"/>
            <a:ext cx="576262" cy="306387"/>
          </a:xfrm>
          <a:prstGeom prst="rect">
            <a:avLst/>
          </a:prstGeom>
          <a:noFill/>
          <a:ln w="9525">
            <a:noFill/>
            <a:miter lim="800000"/>
            <a:headEnd/>
            <a:tailEnd/>
          </a:ln>
        </p:spPr>
        <p:txBody>
          <a:bodyPr>
            <a:spAutoFit/>
          </a:bodyPr>
          <a:lstStyle/>
          <a:p>
            <a:r>
              <a:rPr lang="en-US" sz="1400" i="1"/>
              <a:t>x</a:t>
            </a:r>
            <a:r>
              <a:rPr lang="en-US" sz="800" i="1"/>
              <a:t> </a:t>
            </a:r>
            <a:r>
              <a:rPr lang="en-US" sz="1400"/>
              <a:t>(</a:t>
            </a:r>
            <a:r>
              <a:rPr lang="en-US" sz="1400" i="1"/>
              <a:t>t</a:t>
            </a:r>
            <a:r>
              <a:rPr lang="en-US" sz="1400"/>
              <a:t>)</a:t>
            </a:r>
          </a:p>
        </p:txBody>
      </p:sp>
      <p:sp>
        <p:nvSpPr>
          <p:cNvPr id="30745" name="TextBox 33"/>
          <p:cNvSpPr txBox="1">
            <a:spLocks noChangeArrowheads="1"/>
          </p:cNvSpPr>
          <p:nvPr/>
        </p:nvSpPr>
        <p:spPr bwMode="auto">
          <a:xfrm>
            <a:off x="1743075" y="4425950"/>
            <a:ext cx="1370013" cy="307975"/>
          </a:xfrm>
          <a:prstGeom prst="rect">
            <a:avLst/>
          </a:prstGeom>
          <a:noFill/>
          <a:ln w="9525">
            <a:noFill/>
            <a:miter lim="800000"/>
            <a:headEnd/>
            <a:tailEnd/>
          </a:ln>
        </p:spPr>
        <p:txBody>
          <a:bodyPr>
            <a:spAutoFit/>
          </a:bodyPr>
          <a:lstStyle/>
          <a:p>
            <a:r>
              <a:rPr lang="en-US" sz="1400">
                <a:solidFill>
                  <a:schemeClr val="bg1"/>
                </a:solidFill>
              </a:rPr>
              <a:t>=</a:t>
            </a:r>
            <a:r>
              <a:rPr lang="en-US" sz="800">
                <a:solidFill>
                  <a:schemeClr val="bg1"/>
                </a:solidFill>
              </a:rPr>
              <a:t> </a:t>
            </a:r>
            <a:r>
              <a:rPr lang="en-US" sz="1400"/>
              <a:t>28</a:t>
            </a:r>
            <a:r>
              <a:rPr lang="en-US" sz="1400" i="1"/>
              <a:t>t</a:t>
            </a:r>
            <a:r>
              <a:rPr lang="en-US" sz="1400"/>
              <a:t> </a:t>
            </a:r>
            <a:r>
              <a:rPr lang="en-US" sz="1400">
                <a:latin typeface="MS Gothic" pitchFamily="49" charset="-128"/>
                <a:ea typeface="MS Gothic" pitchFamily="49" charset="-128"/>
              </a:rPr>
              <a:t>−</a:t>
            </a:r>
            <a:r>
              <a:rPr lang="en-US" sz="1400"/>
              <a:t>      </a:t>
            </a:r>
            <a:r>
              <a:rPr lang="en-US" sz="1400" i="1"/>
              <a:t>t </a:t>
            </a:r>
            <a:r>
              <a:rPr lang="en-US" sz="1400" baseline="30000"/>
              <a:t>2</a:t>
            </a:r>
          </a:p>
        </p:txBody>
      </p:sp>
      <p:sp>
        <p:nvSpPr>
          <p:cNvPr id="30746" name="TextBox 33"/>
          <p:cNvSpPr txBox="1">
            <a:spLocks noChangeArrowheads="1"/>
          </p:cNvSpPr>
          <p:nvPr/>
        </p:nvSpPr>
        <p:spPr bwMode="auto">
          <a:xfrm>
            <a:off x="1743075" y="4430713"/>
            <a:ext cx="268288" cy="307975"/>
          </a:xfrm>
          <a:prstGeom prst="rect">
            <a:avLst/>
          </a:prstGeom>
          <a:noFill/>
          <a:ln w="9525">
            <a:noFill/>
            <a:miter lim="800000"/>
            <a:headEnd/>
            <a:tailEnd/>
          </a:ln>
        </p:spPr>
        <p:txBody>
          <a:bodyPr>
            <a:spAutoFit/>
          </a:bodyPr>
          <a:lstStyle/>
          <a:p>
            <a:r>
              <a:rPr lang="en-US" sz="1400"/>
              <a:t>=</a:t>
            </a:r>
          </a:p>
        </p:txBody>
      </p:sp>
      <p:sp>
        <p:nvSpPr>
          <p:cNvPr id="30747" name="TextBox 53"/>
          <p:cNvSpPr txBox="1">
            <a:spLocks noChangeArrowheads="1"/>
          </p:cNvSpPr>
          <p:nvPr/>
        </p:nvSpPr>
        <p:spPr bwMode="auto">
          <a:xfrm>
            <a:off x="2281238" y="4310063"/>
            <a:ext cx="614362" cy="307975"/>
          </a:xfrm>
          <a:prstGeom prst="rect">
            <a:avLst/>
          </a:prstGeom>
          <a:noFill/>
          <a:ln w="9525">
            <a:noFill/>
            <a:miter lim="800000"/>
            <a:headEnd/>
            <a:tailEnd/>
          </a:ln>
        </p:spPr>
        <p:txBody>
          <a:bodyPr>
            <a:spAutoFit/>
          </a:bodyPr>
          <a:lstStyle/>
          <a:p>
            <a:pPr algn="ctr"/>
            <a:r>
              <a:rPr lang="en-US" sz="1400"/>
              <a:t>7</a:t>
            </a:r>
          </a:p>
        </p:txBody>
      </p:sp>
      <p:sp>
        <p:nvSpPr>
          <p:cNvPr id="30748" name="TextBox 54"/>
          <p:cNvSpPr txBox="1">
            <a:spLocks noChangeArrowheads="1"/>
          </p:cNvSpPr>
          <p:nvPr/>
        </p:nvSpPr>
        <p:spPr bwMode="auto">
          <a:xfrm>
            <a:off x="2281238" y="4524375"/>
            <a:ext cx="614362" cy="307975"/>
          </a:xfrm>
          <a:prstGeom prst="rect">
            <a:avLst/>
          </a:prstGeom>
          <a:noFill/>
          <a:ln w="9525">
            <a:noFill/>
            <a:miter lim="800000"/>
            <a:headEnd/>
            <a:tailEnd/>
          </a:ln>
        </p:spPr>
        <p:txBody>
          <a:bodyPr>
            <a:spAutoFit/>
          </a:bodyPr>
          <a:lstStyle/>
          <a:p>
            <a:pPr algn="ctr"/>
            <a:r>
              <a:rPr lang="en-US" sz="1400"/>
              <a:t>2</a:t>
            </a:r>
          </a:p>
        </p:txBody>
      </p:sp>
      <p:cxnSp>
        <p:nvCxnSpPr>
          <p:cNvPr id="36" name="Straight Connector 35"/>
          <p:cNvCxnSpPr/>
          <p:nvPr/>
        </p:nvCxnSpPr>
        <p:spPr>
          <a:xfrm>
            <a:off x="2479675" y="4583113"/>
            <a:ext cx="217488"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0750" name="TextBox 59"/>
          <p:cNvSpPr txBox="1">
            <a:spLocks noChangeArrowheads="1"/>
          </p:cNvSpPr>
          <p:nvPr/>
        </p:nvSpPr>
        <p:spPr bwMode="auto">
          <a:xfrm>
            <a:off x="246063" y="2495550"/>
            <a:ext cx="600075" cy="306388"/>
          </a:xfrm>
          <a:prstGeom prst="rect">
            <a:avLst/>
          </a:prstGeom>
          <a:noFill/>
          <a:ln w="9525">
            <a:noFill/>
            <a:miter lim="800000"/>
            <a:headEnd/>
            <a:tailEnd/>
          </a:ln>
        </p:spPr>
        <p:txBody>
          <a:bodyPr>
            <a:spAutoFit/>
          </a:bodyPr>
          <a:lstStyle/>
          <a:p>
            <a:pPr algn="r"/>
            <a:r>
              <a:rPr lang="en-US" sz="1400" i="1"/>
              <a:t>x</a:t>
            </a:r>
            <a:r>
              <a:rPr lang="en-US" sz="800" i="1"/>
              <a:t> </a:t>
            </a:r>
            <a:r>
              <a:rPr lang="en-US" sz="1400"/>
              <a:t>(0)</a:t>
            </a:r>
          </a:p>
        </p:txBody>
      </p:sp>
      <p:sp>
        <p:nvSpPr>
          <p:cNvPr id="30751" name="TextBox 61"/>
          <p:cNvSpPr txBox="1">
            <a:spLocks noChangeArrowheads="1"/>
          </p:cNvSpPr>
          <p:nvPr/>
        </p:nvSpPr>
        <p:spPr bwMode="auto">
          <a:xfrm>
            <a:off x="688975" y="2490788"/>
            <a:ext cx="768350" cy="307975"/>
          </a:xfrm>
          <a:prstGeom prst="rect">
            <a:avLst/>
          </a:prstGeom>
          <a:noFill/>
          <a:ln w="9525">
            <a:noFill/>
            <a:miter lim="800000"/>
            <a:headEnd/>
            <a:tailEnd/>
          </a:ln>
        </p:spPr>
        <p:txBody>
          <a:bodyPr>
            <a:spAutoFit/>
          </a:bodyPr>
          <a:lstStyle/>
          <a:p>
            <a:r>
              <a:rPr lang="en-US" sz="1400"/>
              <a:t>= 0 m</a:t>
            </a:r>
          </a:p>
        </p:txBody>
      </p:sp>
      <p:sp>
        <p:nvSpPr>
          <p:cNvPr id="30752" name="TextBox 37"/>
          <p:cNvSpPr txBox="1">
            <a:spLocks noChangeArrowheads="1"/>
          </p:cNvSpPr>
          <p:nvPr/>
        </p:nvSpPr>
        <p:spPr bwMode="auto">
          <a:xfrm>
            <a:off x="769938" y="3621088"/>
            <a:ext cx="614362" cy="306387"/>
          </a:xfrm>
          <a:prstGeom prst="rect">
            <a:avLst/>
          </a:prstGeom>
          <a:noFill/>
          <a:ln w="9525">
            <a:noFill/>
            <a:miter lim="800000"/>
            <a:headEnd/>
            <a:tailEnd/>
          </a:ln>
        </p:spPr>
        <p:txBody>
          <a:bodyPr>
            <a:spAutoFit/>
          </a:bodyPr>
          <a:lstStyle/>
          <a:p>
            <a:pPr algn="ctr"/>
            <a:r>
              <a:rPr lang="en-US" sz="1400" i="1"/>
              <a:t>m</a:t>
            </a:r>
            <a:endParaRPr lang="en-US" sz="1400" i="1" baseline="30000"/>
          </a:p>
        </p:txBody>
      </p:sp>
      <p:cxnSp>
        <p:nvCxnSpPr>
          <p:cNvPr id="44" name="Straight Connector 43"/>
          <p:cNvCxnSpPr/>
          <p:nvPr/>
        </p:nvCxnSpPr>
        <p:spPr>
          <a:xfrm>
            <a:off x="966788" y="3659188"/>
            <a:ext cx="220662"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0754" name="TextBox 4"/>
          <p:cNvSpPr txBox="1">
            <a:spLocks noChangeArrowheads="1"/>
          </p:cNvSpPr>
          <p:nvPr/>
        </p:nvSpPr>
        <p:spPr bwMode="auto">
          <a:xfrm>
            <a:off x="1154113" y="3482975"/>
            <a:ext cx="576262" cy="307975"/>
          </a:xfrm>
          <a:prstGeom prst="rect">
            <a:avLst/>
          </a:prstGeom>
          <a:noFill/>
          <a:ln w="9525">
            <a:noFill/>
            <a:miter lim="800000"/>
            <a:headEnd/>
            <a:tailEnd/>
          </a:ln>
        </p:spPr>
        <p:txBody>
          <a:bodyPr>
            <a:spAutoFit/>
          </a:bodyPr>
          <a:lstStyle/>
          <a:p>
            <a:r>
              <a:rPr lang="en-US" sz="1400"/>
              <a:t>= </a:t>
            </a:r>
            <a:r>
              <a:rPr lang="en-US" sz="1400">
                <a:latin typeface="MS Gothic" pitchFamily="49" charset="-128"/>
                <a:ea typeface="MS Gothic" pitchFamily="49" charset="-128"/>
              </a:rPr>
              <a:t>−</a:t>
            </a:r>
            <a:r>
              <a:rPr lang="en-US" sz="1400"/>
              <a:t>7</a:t>
            </a:r>
          </a:p>
        </p:txBody>
      </p:sp>
      <p:sp>
        <p:nvSpPr>
          <p:cNvPr id="30755" name="TextBox 45"/>
          <p:cNvSpPr txBox="1">
            <a:spLocks noChangeArrowheads="1"/>
          </p:cNvSpPr>
          <p:nvPr/>
        </p:nvSpPr>
        <p:spPr bwMode="auto">
          <a:xfrm>
            <a:off x="923925" y="3389313"/>
            <a:ext cx="344488" cy="307975"/>
          </a:xfrm>
          <a:prstGeom prst="rect">
            <a:avLst/>
          </a:prstGeom>
          <a:noFill/>
          <a:ln w="9525">
            <a:noFill/>
            <a:miter lim="800000"/>
            <a:headEnd/>
            <a:tailEnd/>
          </a:ln>
        </p:spPr>
        <p:txBody>
          <a:bodyPr>
            <a:spAutoFit/>
          </a:bodyPr>
          <a:lstStyle/>
          <a:p>
            <a:r>
              <a:rPr lang="en-US" sz="1400" i="1"/>
              <a:t>F</a:t>
            </a:r>
          </a:p>
        </p:txBody>
      </p:sp>
      <p:pic>
        <p:nvPicPr>
          <p:cNvPr id="30756" name="Picture 1" descr="integral_sign.png"/>
          <p:cNvPicPr>
            <a:picLocks noChangeAspect="1"/>
          </p:cNvPicPr>
          <p:nvPr/>
        </p:nvPicPr>
        <p:blipFill>
          <a:blip r:embed="rId4"/>
          <a:srcRect/>
          <a:stretch>
            <a:fillRect/>
          </a:stretch>
        </p:blipFill>
        <p:spPr bwMode="auto">
          <a:xfrm>
            <a:off x="808038" y="4333875"/>
            <a:ext cx="322262" cy="515938"/>
          </a:xfrm>
          <a:prstGeom prst="rect">
            <a:avLst/>
          </a:prstGeom>
          <a:noFill/>
          <a:ln w="9525">
            <a:noFill/>
            <a:miter lim="800000"/>
            <a:headEnd/>
            <a:tailEnd/>
          </a:ln>
        </p:spPr>
      </p:pic>
      <p:sp>
        <p:nvSpPr>
          <p:cNvPr id="30757" name="TextBox 33"/>
          <p:cNvSpPr txBox="1">
            <a:spLocks noChangeArrowheads="1"/>
          </p:cNvSpPr>
          <p:nvPr/>
        </p:nvSpPr>
        <p:spPr bwMode="auto">
          <a:xfrm>
            <a:off x="693738" y="4422775"/>
            <a:ext cx="268287" cy="307975"/>
          </a:xfrm>
          <a:prstGeom prst="rect">
            <a:avLst/>
          </a:prstGeom>
          <a:noFill/>
          <a:ln w="9525">
            <a:noFill/>
            <a:miter lim="800000"/>
            <a:headEnd/>
            <a:tailEnd/>
          </a:ln>
        </p:spPr>
        <p:txBody>
          <a:bodyPr>
            <a:spAutoFit/>
          </a:bodyPr>
          <a:lstStyle/>
          <a:p>
            <a:r>
              <a:rPr lang="en-US" sz="1400"/>
              <a:t>=</a:t>
            </a:r>
          </a:p>
        </p:txBody>
      </p:sp>
      <p:sp>
        <p:nvSpPr>
          <p:cNvPr id="30758" name="TextBox 33"/>
          <p:cNvSpPr txBox="1">
            <a:spLocks noChangeArrowheads="1"/>
          </p:cNvSpPr>
          <p:nvPr/>
        </p:nvSpPr>
        <p:spPr bwMode="auto">
          <a:xfrm>
            <a:off x="885825" y="4657725"/>
            <a:ext cx="306388" cy="261938"/>
          </a:xfrm>
          <a:prstGeom prst="rect">
            <a:avLst/>
          </a:prstGeom>
          <a:noFill/>
          <a:ln w="9525">
            <a:noFill/>
            <a:miter lim="800000"/>
            <a:headEnd/>
            <a:tailEnd/>
          </a:ln>
        </p:spPr>
        <p:txBody>
          <a:bodyPr>
            <a:spAutoFit/>
          </a:bodyPr>
          <a:lstStyle/>
          <a:p>
            <a:r>
              <a:rPr lang="en-US" sz="1100"/>
              <a:t>0</a:t>
            </a:r>
            <a:endParaRPr lang="en-US" sz="1100" i="1"/>
          </a:p>
        </p:txBody>
      </p:sp>
      <p:sp>
        <p:nvSpPr>
          <p:cNvPr id="30759" name="TextBox 33"/>
          <p:cNvSpPr txBox="1">
            <a:spLocks noChangeArrowheads="1"/>
          </p:cNvSpPr>
          <p:nvPr/>
        </p:nvSpPr>
        <p:spPr bwMode="auto">
          <a:xfrm>
            <a:off x="1038225" y="4273550"/>
            <a:ext cx="307975" cy="261938"/>
          </a:xfrm>
          <a:prstGeom prst="rect">
            <a:avLst/>
          </a:prstGeom>
          <a:noFill/>
          <a:ln w="9525">
            <a:noFill/>
            <a:miter lim="800000"/>
            <a:headEnd/>
            <a:tailEnd/>
          </a:ln>
        </p:spPr>
        <p:txBody>
          <a:bodyPr>
            <a:spAutoFit/>
          </a:bodyPr>
          <a:lstStyle/>
          <a:p>
            <a:r>
              <a:rPr lang="en-US" sz="1100" i="1"/>
              <a:t>t</a:t>
            </a:r>
          </a:p>
        </p:txBody>
      </p:sp>
      <p:sp>
        <p:nvSpPr>
          <p:cNvPr id="30760" name="TextBox 33"/>
          <p:cNvSpPr txBox="1">
            <a:spLocks noChangeArrowheads="1"/>
          </p:cNvSpPr>
          <p:nvPr/>
        </p:nvSpPr>
        <p:spPr bwMode="auto">
          <a:xfrm>
            <a:off x="1077913" y="4435475"/>
            <a:ext cx="920750" cy="307975"/>
          </a:xfrm>
          <a:prstGeom prst="rect">
            <a:avLst/>
          </a:prstGeom>
          <a:noFill/>
          <a:ln w="9525">
            <a:noFill/>
            <a:miter lim="800000"/>
            <a:headEnd/>
            <a:tailEnd/>
          </a:ln>
        </p:spPr>
        <p:txBody>
          <a:bodyPr>
            <a:spAutoFit/>
          </a:bodyPr>
          <a:lstStyle/>
          <a:p>
            <a:r>
              <a:rPr lang="en-US" sz="1400" i="1"/>
              <a:t>v</a:t>
            </a:r>
            <a:r>
              <a:rPr lang="en-US" sz="1400"/>
              <a:t>(</a:t>
            </a:r>
            <a:r>
              <a:rPr lang="en-US" sz="1400" i="1"/>
              <a:t>t’</a:t>
            </a:r>
            <a:r>
              <a:rPr lang="en-US" sz="1400"/>
              <a:t> )d</a:t>
            </a:r>
            <a:r>
              <a:rPr lang="en-US" sz="1400" i="1"/>
              <a:t>t’</a:t>
            </a:r>
          </a:p>
        </p:txBody>
      </p:sp>
      <p:sp>
        <p:nvSpPr>
          <p:cNvPr id="52" name="Rectangle 51"/>
          <p:cNvSpPr/>
          <p:nvPr/>
        </p:nvSpPr>
        <p:spPr>
          <a:xfrm>
            <a:off x="231775" y="3957638"/>
            <a:ext cx="2803525" cy="960437"/>
          </a:xfrm>
          <a:prstGeom prst="rect">
            <a:avLst/>
          </a:prstGeom>
          <a:noFill/>
          <a:ln w="12700" cmpd="sng">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0762" name="Text Box 41"/>
          <p:cNvSpPr txBox="1">
            <a:spLocks noChangeArrowheads="1"/>
          </p:cNvSpPr>
          <p:nvPr/>
        </p:nvSpPr>
        <p:spPr bwMode="auto">
          <a:xfrm>
            <a:off x="590550" y="609600"/>
            <a:ext cx="7924800" cy="457200"/>
          </a:xfrm>
          <a:prstGeom prst="rect">
            <a:avLst/>
          </a:prstGeom>
          <a:noFill/>
          <a:ln w="9525">
            <a:noFill/>
            <a:miter lim="800000"/>
            <a:headEnd/>
            <a:tailEnd/>
          </a:ln>
        </p:spPr>
        <p:txBody>
          <a:bodyPr>
            <a:spAutoFit/>
          </a:bodyPr>
          <a:lstStyle/>
          <a:p>
            <a:pPr algn="ctr" eaLnBrk="0" hangingPunct="0">
              <a:spcBef>
                <a:spcPct val="50000"/>
              </a:spcBef>
            </a:pPr>
            <a:r>
              <a:rPr lang="en-US" sz="2400" b="1">
                <a:latin typeface="Corbel" pitchFamily="34" charset="0"/>
              </a:rPr>
              <a:t>Simulate how molecules move</a:t>
            </a:r>
          </a:p>
        </p:txBody>
      </p:sp>
      <p:sp>
        <p:nvSpPr>
          <p:cNvPr id="30763" name="Text Box 4"/>
          <p:cNvSpPr txBox="1">
            <a:spLocks noChangeArrowheads="1"/>
          </p:cNvSpPr>
          <p:nvPr/>
        </p:nvSpPr>
        <p:spPr bwMode="auto">
          <a:xfrm>
            <a:off x="0" y="152400"/>
            <a:ext cx="9144000" cy="579438"/>
          </a:xfrm>
          <a:prstGeom prst="rect">
            <a:avLst/>
          </a:prstGeom>
          <a:noFill/>
          <a:ln w="9525">
            <a:noFill/>
            <a:miter lim="800000"/>
            <a:headEnd/>
            <a:tailEnd/>
          </a:ln>
        </p:spPr>
        <p:txBody>
          <a:bodyPr>
            <a:spAutoFit/>
          </a:bodyPr>
          <a:lstStyle/>
          <a:p>
            <a:pPr algn="ctr" eaLnBrk="0" hangingPunct="0">
              <a:spcBef>
                <a:spcPct val="50000"/>
              </a:spcBef>
            </a:pPr>
            <a:r>
              <a:rPr lang="en-US" sz="3200" b="1">
                <a:latin typeface="Corbel" pitchFamily="34" charset="0"/>
              </a:rPr>
              <a:t> Molecular dynamics simulations</a:t>
            </a:r>
          </a:p>
        </p:txBody>
      </p:sp>
      <p:cxnSp>
        <p:nvCxnSpPr>
          <p:cNvPr id="6" name="Straight Connector 5"/>
          <p:cNvCxnSpPr/>
          <p:nvPr/>
        </p:nvCxnSpPr>
        <p:spPr>
          <a:xfrm>
            <a:off x="3611563" y="625475"/>
            <a:ext cx="1690687"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
        <p:nvSpPr>
          <p:cNvPr id="46" name="TextBox 56"/>
          <p:cNvSpPr txBox="1">
            <a:spLocks noChangeArrowheads="1"/>
          </p:cNvSpPr>
          <p:nvPr/>
        </p:nvSpPr>
        <p:spPr bwMode="auto">
          <a:xfrm>
            <a:off x="193830" y="5080415"/>
            <a:ext cx="3072400" cy="523220"/>
          </a:xfrm>
          <a:prstGeom prst="rect">
            <a:avLst/>
          </a:prstGeom>
          <a:noFill/>
          <a:ln w="9525">
            <a:noFill/>
            <a:miter lim="800000"/>
            <a:headEnd/>
            <a:tailEnd/>
          </a:ln>
        </p:spPr>
        <p:txBody>
          <a:bodyPr wrap="square">
            <a:spAutoFit/>
          </a:bodyPr>
          <a:lstStyle/>
          <a:p>
            <a:r>
              <a:rPr lang="en-US" sz="1400" b="1" dirty="0" smtClean="0"/>
              <a:t>Can predict the position and speed of the car at any time.</a:t>
            </a:r>
            <a:endParaRPr lang="en-US" sz="1400" b="1" dirty="0"/>
          </a:p>
        </p:txBody>
      </p:sp>
    </p:spTree>
    <p:extLst>
      <p:ext uri="{BB962C8B-B14F-4D97-AF65-F5344CB8AC3E}">
        <p14:creationId xmlns:p14="http://schemas.microsoft.com/office/powerpoint/2010/main" val="428599951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descr="race-car-0.jpeg"/>
          <p:cNvPicPr>
            <a:picLocks noChangeAspect="1"/>
          </p:cNvPicPr>
          <p:nvPr/>
        </p:nvPicPr>
        <p:blipFill>
          <a:blip r:embed="rId3"/>
          <a:srcRect t="38699" b="31844"/>
          <a:stretch>
            <a:fillRect/>
          </a:stretch>
        </p:blipFill>
        <p:spPr bwMode="auto">
          <a:xfrm>
            <a:off x="458788" y="2122488"/>
            <a:ext cx="922337" cy="273050"/>
          </a:xfrm>
          <a:prstGeom prst="rect">
            <a:avLst/>
          </a:prstGeom>
          <a:noFill/>
          <a:ln w="9525">
            <a:noFill/>
            <a:miter lim="800000"/>
            <a:headEnd/>
            <a:tailEnd/>
          </a:ln>
        </p:spPr>
      </p:pic>
      <p:sp>
        <p:nvSpPr>
          <p:cNvPr id="32770" name="TextBox 21"/>
          <p:cNvSpPr txBox="1">
            <a:spLocks noChangeArrowheads="1"/>
          </p:cNvSpPr>
          <p:nvPr/>
        </p:nvSpPr>
        <p:spPr bwMode="auto">
          <a:xfrm>
            <a:off x="1154113" y="1585913"/>
            <a:ext cx="614362" cy="307975"/>
          </a:xfrm>
          <a:prstGeom prst="rect">
            <a:avLst/>
          </a:prstGeom>
          <a:noFill/>
          <a:ln w="9525">
            <a:noFill/>
            <a:miter lim="800000"/>
            <a:headEnd/>
            <a:tailEnd/>
          </a:ln>
        </p:spPr>
        <p:txBody>
          <a:bodyPr>
            <a:spAutoFit/>
          </a:bodyPr>
          <a:lstStyle/>
          <a:p>
            <a:pPr algn="ctr"/>
            <a:r>
              <a:rPr lang="en-US" sz="1400"/>
              <a:t>km</a:t>
            </a:r>
          </a:p>
        </p:txBody>
      </p:sp>
      <p:sp>
        <p:nvSpPr>
          <p:cNvPr id="32771" name="TextBox 22"/>
          <p:cNvSpPr txBox="1">
            <a:spLocks noChangeArrowheads="1"/>
          </p:cNvSpPr>
          <p:nvPr/>
        </p:nvSpPr>
        <p:spPr bwMode="auto">
          <a:xfrm>
            <a:off x="1154113" y="1798638"/>
            <a:ext cx="614362" cy="307975"/>
          </a:xfrm>
          <a:prstGeom prst="rect">
            <a:avLst/>
          </a:prstGeom>
          <a:noFill/>
          <a:ln w="9525">
            <a:noFill/>
            <a:miter lim="800000"/>
            <a:headEnd/>
            <a:tailEnd/>
          </a:ln>
        </p:spPr>
        <p:txBody>
          <a:bodyPr>
            <a:spAutoFit/>
          </a:bodyPr>
          <a:lstStyle/>
          <a:p>
            <a:pPr algn="ctr"/>
            <a:r>
              <a:rPr lang="en-US" sz="1400"/>
              <a:t>hr</a:t>
            </a:r>
          </a:p>
        </p:txBody>
      </p:sp>
      <p:sp>
        <p:nvSpPr>
          <p:cNvPr id="32772" name="TextBox 23"/>
          <p:cNvSpPr txBox="1">
            <a:spLocks noChangeArrowheads="1"/>
          </p:cNvSpPr>
          <p:nvPr/>
        </p:nvSpPr>
        <p:spPr bwMode="auto">
          <a:xfrm>
            <a:off x="309563" y="1671638"/>
            <a:ext cx="576262" cy="306387"/>
          </a:xfrm>
          <a:prstGeom prst="rect">
            <a:avLst/>
          </a:prstGeom>
          <a:noFill/>
          <a:ln w="9525">
            <a:noFill/>
            <a:miter lim="800000"/>
            <a:headEnd/>
            <a:tailEnd/>
          </a:ln>
        </p:spPr>
        <p:txBody>
          <a:bodyPr>
            <a:spAutoFit/>
          </a:bodyPr>
          <a:lstStyle/>
          <a:p>
            <a:r>
              <a:rPr lang="en-US" sz="1400" i="1"/>
              <a:t>v</a:t>
            </a:r>
            <a:r>
              <a:rPr lang="en-US" sz="800" i="1"/>
              <a:t> </a:t>
            </a:r>
            <a:r>
              <a:rPr lang="en-US" sz="1400"/>
              <a:t>(0)</a:t>
            </a:r>
          </a:p>
        </p:txBody>
      </p:sp>
      <p:sp>
        <p:nvSpPr>
          <p:cNvPr id="32773" name="TextBox 4"/>
          <p:cNvSpPr txBox="1">
            <a:spLocks noChangeArrowheads="1"/>
          </p:cNvSpPr>
          <p:nvPr/>
        </p:nvSpPr>
        <p:spPr bwMode="auto">
          <a:xfrm>
            <a:off x="693738" y="3482975"/>
            <a:ext cx="306387" cy="307975"/>
          </a:xfrm>
          <a:prstGeom prst="rect">
            <a:avLst/>
          </a:prstGeom>
          <a:noFill/>
          <a:ln w="9525">
            <a:noFill/>
            <a:miter lim="800000"/>
            <a:headEnd/>
            <a:tailEnd/>
          </a:ln>
        </p:spPr>
        <p:txBody>
          <a:bodyPr>
            <a:spAutoFit/>
          </a:bodyPr>
          <a:lstStyle/>
          <a:p>
            <a:r>
              <a:rPr lang="en-US" sz="1400"/>
              <a:t>= </a:t>
            </a:r>
          </a:p>
        </p:txBody>
      </p:sp>
      <p:cxnSp>
        <p:nvCxnSpPr>
          <p:cNvPr id="9" name="Straight Connector 8"/>
          <p:cNvCxnSpPr/>
          <p:nvPr/>
        </p:nvCxnSpPr>
        <p:spPr>
          <a:xfrm>
            <a:off x="1303338" y="1858963"/>
            <a:ext cx="315912"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2775" name="TextBox 33"/>
          <p:cNvSpPr txBox="1">
            <a:spLocks noChangeArrowheads="1"/>
          </p:cNvSpPr>
          <p:nvPr/>
        </p:nvSpPr>
        <p:spPr bwMode="auto">
          <a:xfrm>
            <a:off x="693738" y="1666875"/>
            <a:ext cx="766762" cy="307975"/>
          </a:xfrm>
          <a:prstGeom prst="rect">
            <a:avLst/>
          </a:prstGeom>
          <a:noFill/>
          <a:ln w="9525">
            <a:noFill/>
            <a:miter lim="800000"/>
            <a:headEnd/>
            <a:tailEnd/>
          </a:ln>
        </p:spPr>
        <p:txBody>
          <a:bodyPr>
            <a:spAutoFit/>
          </a:bodyPr>
          <a:lstStyle/>
          <a:p>
            <a:r>
              <a:rPr lang="en-US" sz="1400">
                <a:solidFill>
                  <a:schemeClr val="bg1"/>
                </a:solidFill>
              </a:rPr>
              <a:t>=</a:t>
            </a:r>
            <a:r>
              <a:rPr lang="en-US" sz="800">
                <a:solidFill>
                  <a:schemeClr val="bg1"/>
                </a:solidFill>
              </a:rPr>
              <a:t> </a:t>
            </a:r>
            <a:r>
              <a:rPr lang="en-US" sz="1400"/>
              <a:t>100</a:t>
            </a:r>
          </a:p>
        </p:txBody>
      </p:sp>
      <p:sp>
        <p:nvSpPr>
          <p:cNvPr id="32776" name="TextBox 34"/>
          <p:cNvSpPr txBox="1">
            <a:spLocks noChangeArrowheads="1"/>
          </p:cNvSpPr>
          <p:nvPr/>
        </p:nvSpPr>
        <p:spPr bwMode="auto">
          <a:xfrm>
            <a:off x="693738" y="2868613"/>
            <a:ext cx="1228725" cy="307975"/>
          </a:xfrm>
          <a:prstGeom prst="rect">
            <a:avLst/>
          </a:prstGeom>
          <a:noFill/>
          <a:ln w="9525">
            <a:noFill/>
            <a:miter lim="800000"/>
            <a:headEnd/>
            <a:tailEnd/>
          </a:ln>
        </p:spPr>
        <p:txBody>
          <a:bodyPr>
            <a:spAutoFit/>
          </a:bodyPr>
          <a:lstStyle/>
          <a:p>
            <a:r>
              <a:rPr lang="en-US" sz="1400"/>
              <a:t>= 1000 kg</a:t>
            </a:r>
          </a:p>
        </p:txBody>
      </p:sp>
      <p:sp>
        <p:nvSpPr>
          <p:cNvPr id="32777" name="TextBox 35"/>
          <p:cNvSpPr txBox="1">
            <a:spLocks noChangeArrowheads="1"/>
          </p:cNvSpPr>
          <p:nvPr/>
        </p:nvSpPr>
        <p:spPr bwMode="auto">
          <a:xfrm>
            <a:off x="693738" y="3136900"/>
            <a:ext cx="1193800" cy="307975"/>
          </a:xfrm>
          <a:prstGeom prst="rect">
            <a:avLst/>
          </a:prstGeom>
          <a:noFill/>
          <a:ln w="9525">
            <a:noFill/>
            <a:miter lim="800000"/>
            <a:headEnd/>
            <a:tailEnd/>
          </a:ln>
        </p:spPr>
        <p:txBody>
          <a:bodyPr>
            <a:spAutoFit/>
          </a:bodyPr>
          <a:lstStyle/>
          <a:p>
            <a:r>
              <a:rPr lang="en-US" sz="1400"/>
              <a:t>= </a:t>
            </a:r>
            <a:r>
              <a:rPr lang="en-US" sz="1400">
                <a:latin typeface="MS Gothic" pitchFamily="49" charset="-128"/>
                <a:ea typeface="MS Gothic" pitchFamily="49" charset="-128"/>
              </a:rPr>
              <a:t>−</a:t>
            </a:r>
            <a:r>
              <a:rPr lang="en-US" sz="1400"/>
              <a:t>7000 N</a:t>
            </a:r>
          </a:p>
        </p:txBody>
      </p:sp>
      <p:sp>
        <p:nvSpPr>
          <p:cNvPr id="32778" name="TextBox 36"/>
          <p:cNvSpPr txBox="1">
            <a:spLocks noChangeArrowheads="1"/>
          </p:cNvSpPr>
          <p:nvPr/>
        </p:nvSpPr>
        <p:spPr bwMode="auto">
          <a:xfrm>
            <a:off x="1500188" y="3376613"/>
            <a:ext cx="614362" cy="307975"/>
          </a:xfrm>
          <a:prstGeom prst="rect">
            <a:avLst/>
          </a:prstGeom>
          <a:noFill/>
          <a:ln w="9525">
            <a:noFill/>
            <a:miter lim="800000"/>
            <a:headEnd/>
            <a:tailEnd/>
          </a:ln>
        </p:spPr>
        <p:txBody>
          <a:bodyPr>
            <a:spAutoFit/>
          </a:bodyPr>
          <a:lstStyle/>
          <a:p>
            <a:pPr algn="ctr"/>
            <a:r>
              <a:rPr lang="en-US" sz="1400"/>
              <a:t>m</a:t>
            </a:r>
          </a:p>
        </p:txBody>
      </p:sp>
      <p:sp>
        <p:nvSpPr>
          <p:cNvPr id="32779" name="TextBox 37"/>
          <p:cNvSpPr txBox="1">
            <a:spLocks noChangeArrowheads="1"/>
          </p:cNvSpPr>
          <p:nvPr/>
        </p:nvSpPr>
        <p:spPr bwMode="auto">
          <a:xfrm>
            <a:off x="1500188" y="3616325"/>
            <a:ext cx="614362" cy="306388"/>
          </a:xfrm>
          <a:prstGeom prst="rect">
            <a:avLst/>
          </a:prstGeom>
          <a:noFill/>
          <a:ln w="9525">
            <a:noFill/>
            <a:miter lim="800000"/>
            <a:headEnd/>
            <a:tailEnd/>
          </a:ln>
        </p:spPr>
        <p:txBody>
          <a:bodyPr>
            <a:spAutoFit/>
          </a:bodyPr>
          <a:lstStyle/>
          <a:p>
            <a:pPr algn="ctr"/>
            <a:r>
              <a:rPr lang="en-US" sz="1400"/>
              <a:t>s</a:t>
            </a:r>
            <a:r>
              <a:rPr lang="en-US" sz="1400" baseline="30000"/>
              <a:t>2</a:t>
            </a:r>
          </a:p>
        </p:txBody>
      </p:sp>
      <p:cxnSp>
        <p:nvCxnSpPr>
          <p:cNvPr id="39" name="Straight Connector 38"/>
          <p:cNvCxnSpPr/>
          <p:nvPr/>
        </p:nvCxnSpPr>
        <p:spPr>
          <a:xfrm>
            <a:off x="1657350" y="3654425"/>
            <a:ext cx="300038"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2781" name="TextBox 44"/>
          <p:cNvSpPr txBox="1">
            <a:spLocks noChangeArrowheads="1"/>
          </p:cNvSpPr>
          <p:nvPr/>
        </p:nvSpPr>
        <p:spPr bwMode="auto">
          <a:xfrm>
            <a:off x="461963" y="2868613"/>
            <a:ext cx="576262" cy="307975"/>
          </a:xfrm>
          <a:prstGeom prst="rect">
            <a:avLst/>
          </a:prstGeom>
          <a:noFill/>
          <a:ln w="9525">
            <a:noFill/>
            <a:miter lim="800000"/>
            <a:headEnd/>
            <a:tailEnd/>
          </a:ln>
        </p:spPr>
        <p:txBody>
          <a:bodyPr>
            <a:spAutoFit/>
          </a:bodyPr>
          <a:lstStyle/>
          <a:p>
            <a:r>
              <a:rPr lang="en-US" sz="1400" i="1"/>
              <a:t>m</a:t>
            </a:r>
            <a:endParaRPr lang="en-US" sz="1400"/>
          </a:p>
        </p:txBody>
      </p:sp>
      <p:sp>
        <p:nvSpPr>
          <p:cNvPr id="32782" name="TextBox 45"/>
          <p:cNvSpPr txBox="1">
            <a:spLocks noChangeArrowheads="1"/>
          </p:cNvSpPr>
          <p:nvPr/>
        </p:nvSpPr>
        <p:spPr bwMode="auto">
          <a:xfrm>
            <a:off x="501650" y="3136900"/>
            <a:ext cx="344488" cy="307975"/>
          </a:xfrm>
          <a:prstGeom prst="rect">
            <a:avLst/>
          </a:prstGeom>
          <a:noFill/>
          <a:ln w="9525">
            <a:noFill/>
            <a:miter lim="800000"/>
            <a:headEnd/>
            <a:tailEnd/>
          </a:ln>
        </p:spPr>
        <p:txBody>
          <a:bodyPr>
            <a:spAutoFit/>
          </a:bodyPr>
          <a:lstStyle/>
          <a:p>
            <a:r>
              <a:rPr lang="en-US" sz="1400" i="1"/>
              <a:t>F</a:t>
            </a:r>
          </a:p>
        </p:txBody>
      </p:sp>
      <p:sp>
        <p:nvSpPr>
          <p:cNvPr id="32783" name="TextBox 46"/>
          <p:cNvSpPr txBox="1">
            <a:spLocks noChangeArrowheads="1"/>
          </p:cNvSpPr>
          <p:nvPr/>
        </p:nvSpPr>
        <p:spPr bwMode="auto">
          <a:xfrm>
            <a:off x="501650" y="3482975"/>
            <a:ext cx="306388" cy="306388"/>
          </a:xfrm>
          <a:prstGeom prst="rect">
            <a:avLst/>
          </a:prstGeom>
          <a:noFill/>
          <a:ln w="9525">
            <a:noFill/>
            <a:miter lim="800000"/>
            <a:headEnd/>
            <a:tailEnd/>
          </a:ln>
        </p:spPr>
        <p:txBody>
          <a:bodyPr>
            <a:spAutoFit/>
          </a:bodyPr>
          <a:lstStyle/>
          <a:p>
            <a:r>
              <a:rPr lang="en-US" sz="1400" i="1"/>
              <a:t>a</a:t>
            </a:r>
          </a:p>
        </p:txBody>
      </p:sp>
      <p:sp>
        <p:nvSpPr>
          <p:cNvPr id="32784" name="TextBox 53"/>
          <p:cNvSpPr txBox="1">
            <a:spLocks noChangeArrowheads="1"/>
          </p:cNvSpPr>
          <p:nvPr/>
        </p:nvSpPr>
        <p:spPr bwMode="auto">
          <a:xfrm>
            <a:off x="1879600" y="1584325"/>
            <a:ext cx="614363" cy="307975"/>
          </a:xfrm>
          <a:prstGeom prst="rect">
            <a:avLst/>
          </a:prstGeom>
          <a:noFill/>
          <a:ln w="9525">
            <a:noFill/>
            <a:miter lim="800000"/>
            <a:headEnd/>
            <a:tailEnd/>
          </a:ln>
        </p:spPr>
        <p:txBody>
          <a:bodyPr>
            <a:spAutoFit/>
          </a:bodyPr>
          <a:lstStyle/>
          <a:p>
            <a:pPr algn="ctr"/>
            <a:r>
              <a:rPr lang="en-US" sz="1400"/>
              <a:t>m</a:t>
            </a:r>
          </a:p>
        </p:txBody>
      </p:sp>
      <p:sp>
        <p:nvSpPr>
          <p:cNvPr id="32785" name="TextBox 54"/>
          <p:cNvSpPr txBox="1">
            <a:spLocks noChangeArrowheads="1"/>
          </p:cNvSpPr>
          <p:nvPr/>
        </p:nvSpPr>
        <p:spPr bwMode="auto">
          <a:xfrm>
            <a:off x="1879600" y="1798638"/>
            <a:ext cx="614363" cy="307975"/>
          </a:xfrm>
          <a:prstGeom prst="rect">
            <a:avLst/>
          </a:prstGeom>
          <a:noFill/>
          <a:ln w="9525">
            <a:noFill/>
            <a:miter lim="800000"/>
            <a:headEnd/>
            <a:tailEnd/>
          </a:ln>
        </p:spPr>
        <p:txBody>
          <a:bodyPr>
            <a:spAutoFit/>
          </a:bodyPr>
          <a:lstStyle/>
          <a:p>
            <a:pPr algn="ctr"/>
            <a:r>
              <a:rPr lang="en-US" sz="1400"/>
              <a:t>s</a:t>
            </a:r>
          </a:p>
        </p:txBody>
      </p:sp>
      <p:cxnSp>
        <p:nvCxnSpPr>
          <p:cNvPr id="56" name="Straight Connector 55"/>
          <p:cNvCxnSpPr/>
          <p:nvPr/>
        </p:nvCxnSpPr>
        <p:spPr>
          <a:xfrm>
            <a:off x="2076450" y="1857375"/>
            <a:ext cx="220663"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2787" name="TextBox 56"/>
          <p:cNvSpPr txBox="1">
            <a:spLocks noChangeArrowheads="1"/>
          </p:cNvSpPr>
          <p:nvPr/>
        </p:nvSpPr>
        <p:spPr bwMode="auto">
          <a:xfrm>
            <a:off x="1568450" y="1665288"/>
            <a:ext cx="738188" cy="307975"/>
          </a:xfrm>
          <a:prstGeom prst="rect">
            <a:avLst/>
          </a:prstGeom>
          <a:noFill/>
          <a:ln w="9525">
            <a:noFill/>
            <a:miter lim="800000"/>
            <a:headEnd/>
            <a:tailEnd/>
          </a:ln>
        </p:spPr>
        <p:txBody>
          <a:bodyPr>
            <a:spAutoFit/>
          </a:bodyPr>
          <a:lstStyle/>
          <a:p>
            <a:r>
              <a:rPr lang="en-US" sz="1400"/>
              <a:t>=</a:t>
            </a:r>
            <a:r>
              <a:rPr lang="en-US" sz="800"/>
              <a:t> </a:t>
            </a:r>
            <a:r>
              <a:rPr lang="en-US" sz="1400"/>
              <a:t>28</a:t>
            </a:r>
          </a:p>
        </p:txBody>
      </p:sp>
      <p:sp>
        <p:nvSpPr>
          <p:cNvPr id="32788" name="TextBox 33"/>
          <p:cNvSpPr txBox="1">
            <a:spLocks noChangeArrowheads="1"/>
          </p:cNvSpPr>
          <p:nvPr/>
        </p:nvSpPr>
        <p:spPr bwMode="auto">
          <a:xfrm>
            <a:off x="693738" y="1671638"/>
            <a:ext cx="766762" cy="307975"/>
          </a:xfrm>
          <a:prstGeom prst="rect">
            <a:avLst/>
          </a:prstGeom>
          <a:noFill/>
          <a:ln w="9525">
            <a:noFill/>
            <a:miter lim="800000"/>
            <a:headEnd/>
            <a:tailEnd/>
          </a:ln>
        </p:spPr>
        <p:txBody>
          <a:bodyPr>
            <a:spAutoFit/>
          </a:bodyPr>
          <a:lstStyle/>
          <a:p>
            <a:r>
              <a:rPr lang="en-US" sz="1400"/>
              <a:t>=</a:t>
            </a:r>
          </a:p>
        </p:txBody>
      </p:sp>
      <p:sp>
        <p:nvSpPr>
          <p:cNvPr id="32789" name="TextBox 23"/>
          <p:cNvSpPr txBox="1">
            <a:spLocks noChangeArrowheads="1"/>
          </p:cNvSpPr>
          <p:nvPr/>
        </p:nvSpPr>
        <p:spPr bwMode="auto">
          <a:xfrm>
            <a:off x="309563" y="3965575"/>
            <a:ext cx="576262" cy="306388"/>
          </a:xfrm>
          <a:prstGeom prst="rect">
            <a:avLst/>
          </a:prstGeom>
          <a:noFill/>
          <a:ln w="9525">
            <a:noFill/>
            <a:miter lim="800000"/>
            <a:headEnd/>
            <a:tailEnd/>
          </a:ln>
        </p:spPr>
        <p:txBody>
          <a:bodyPr>
            <a:spAutoFit/>
          </a:bodyPr>
          <a:lstStyle/>
          <a:p>
            <a:r>
              <a:rPr lang="en-US" sz="1400" i="1"/>
              <a:t>v</a:t>
            </a:r>
            <a:r>
              <a:rPr lang="en-US" sz="800" i="1"/>
              <a:t> </a:t>
            </a:r>
            <a:r>
              <a:rPr lang="en-US" sz="1400"/>
              <a:t>(</a:t>
            </a:r>
            <a:r>
              <a:rPr lang="en-US" sz="1400" i="1"/>
              <a:t>t</a:t>
            </a:r>
            <a:r>
              <a:rPr lang="en-US" sz="1400"/>
              <a:t>)</a:t>
            </a:r>
          </a:p>
        </p:txBody>
      </p:sp>
      <p:sp>
        <p:nvSpPr>
          <p:cNvPr id="32790" name="TextBox 33"/>
          <p:cNvSpPr txBox="1">
            <a:spLocks noChangeArrowheads="1"/>
          </p:cNvSpPr>
          <p:nvPr/>
        </p:nvSpPr>
        <p:spPr bwMode="auto">
          <a:xfrm>
            <a:off x="693738" y="3960813"/>
            <a:ext cx="1881187" cy="307975"/>
          </a:xfrm>
          <a:prstGeom prst="rect">
            <a:avLst/>
          </a:prstGeom>
          <a:noFill/>
          <a:ln w="9525">
            <a:noFill/>
            <a:miter lim="800000"/>
            <a:headEnd/>
            <a:tailEnd/>
          </a:ln>
        </p:spPr>
        <p:txBody>
          <a:bodyPr>
            <a:spAutoFit/>
          </a:bodyPr>
          <a:lstStyle/>
          <a:p>
            <a:r>
              <a:rPr lang="en-US" sz="1400">
                <a:solidFill>
                  <a:schemeClr val="bg1"/>
                </a:solidFill>
              </a:rPr>
              <a:t>=</a:t>
            </a:r>
            <a:r>
              <a:rPr lang="en-US" sz="800">
                <a:solidFill>
                  <a:schemeClr val="bg1"/>
                </a:solidFill>
              </a:rPr>
              <a:t> </a:t>
            </a:r>
            <a:r>
              <a:rPr lang="en-US" sz="1400" i="1"/>
              <a:t>v</a:t>
            </a:r>
            <a:r>
              <a:rPr lang="en-US" sz="1400"/>
              <a:t>(0)</a:t>
            </a:r>
            <a:r>
              <a:rPr lang="en-US" sz="1400">
                <a:latin typeface="MS Gothic" pitchFamily="49" charset="-128"/>
                <a:ea typeface="MS Gothic" pitchFamily="49" charset="-128"/>
              </a:rPr>
              <a:t>+</a:t>
            </a:r>
            <a:r>
              <a:rPr lang="en-US" sz="1400" i="1"/>
              <a:t>at = </a:t>
            </a:r>
            <a:r>
              <a:rPr lang="en-US" sz="1400"/>
              <a:t>28</a:t>
            </a:r>
            <a:r>
              <a:rPr lang="en-US" sz="1400">
                <a:latin typeface="MS Gothic" pitchFamily="49" charset="-128"/>
                <a:ea typeface="MS Gothic" pitchFamily="49" charset="-128"/>
              </a:rPr>
              <a:t>−</a:t>
            </a:r>
            <a:r>
              <a:rPr lang="en-US" sz="1400"/>
              <a:t>7</a:t>
            </a:r>
            <a:r>
              <a:rPr lang="en-US" sz="1400" i="1"/>
              <a:t>t</a:t>
            </a:r>
          </a:p>
        </p:txBody>
      </p:sp>
      <p:sp>
        <p:nvSpPr>
          <p:cNvPr id="32791" name="TextBox 33"/>
          <p:cNvSpPr txBox="1">
            <a:spLocks noChangeArrowheads="1"/>
          </p:cNvSpPr>
          <p:nvPr/>
        </p:nvSpPr>
        <p:spPr bwMode="auto">
          <a:xfrm>
            <a:off x="692150" y="3963988"/>
            <a:ext cx="269875" cy="307975"/>
          </a:xfrm>
          <a:prstGeom prst="rect">
            <a:avLst/>
          </a:prstGeom>
          <a:noFill/>
          <a:ln w="9525">
            <a:noFill/>
            <a:miter lim="800000"/>
            <a:headEnd/>
            <a:tailEnd/>
          </a:ln>
        </p:spPr>
        <p:txBody>
          <a:bodyPr>
            <a:spAutoFit/>
          </a:bodyPr>
          <a:lstStyle/>
          <a:p>
            <a:r>
              <a:rPr lang="en-US" sz="1400"/>
              <a:t>=</a:t>
            </a:r>
          </a:p>
        </p:txBody>
      </p:sp>
      <p:sp>
        <p:nvSpPr>
          <p:cNvPr id="32792" name="TextBox 23"/>
          <p:cNvSpPr txBox="1">
            <a:spLocks noChangeArrowheads="1"/>
          </p:cNvSpPr>
          <p:nvPr/>
        </p:nvSpPr>
        <p:spPr bwMode="auto">
          <a:xfrm>
            <a:off x="309563" y="4430713"/>
            <a:ext cx="576262" cy="306387"/>
          </a:xfrm>
          <a:prstGeom prst="rect">
            <a:avLst/>
          </a:prstGeom>
          <a:noFill/>
          <a:ln w="9525">
            <a:noFill/>
            <a:miter lim="800000"/>
            <a:headEnd/>
            <a:tailEnd/>
          </a:ln>
        </p:spPr>
        <p:txBody>
          <a:bodyPr>
            <a:spAutoFit/>
          </a:bodyPr>
          <a:lstStyle/>
          <a:p>
            <a:r>
              <a:rPr lang="en-US" sz="1400" i="1"/>
              <a:t>x</a:t>
            </a:r>
            <a:r>
              <a:rPr lang="en-US" sz="800" i="1"/>
              <a:t> </a:t>
            </a:r>
            <a:r>
              <a:rPr lang="en-US" sz="1400"/>
              <a:t>(</a:t>
            </a:r>
            <a:r>
              <a:rPr lang="en-US" sz="1400" i="1"/>
              <a:t>t</a:t>
            </a:r>
            <a:r>
              <a:rPr lang="en-US" sz="1400"/>
              <a:t>)</a:t>
            </a:r>
          </a:p>
        </p:txBody>
      </p:sp>
      <p:sp>
        <p:nvSpPr>
          <p:cNvPr id="32793" name="TextBox 33"/>
          <p:cNvSpPr txBox="1">
            <a:spLocks noChangeArrowheads="1"/>
          </p:cNvSpPr>
          <p:nvPr/>
        </p:nvSpPr>
        <p:spPr bwMode="auto">
          <a:xfrm>
            <a:off x="1743075" y="4425950"/>
            <a:ext cx="1370013" cy="307975"/>
          </a:xfrm>
          <a:prstGeom prst="rect">
            <a:avLst/>
          </a:prstGeom>
          <a:noFill/>
          <a:ln w="9525">
            <a:noFill/>
            <a:miter lim="800000"/>
            <a:headEnd/>
            <a:tailEnd/>
          </a:ln>
        </p:spPr>
        <p:txBody>
          <a:bodyPr>
            <a:spAutoFit/>
          </a:bodyPr>
          <a:lstStyle/>
          <a:p>
            <a:r>
              <a:rPr lang="en-US" sz="1400">
                <a:solidFill>
                  <a:schemeClr val="bg1"/>
                </a:solidFill>
              </a:rPr>
              <a:t>=</a:t>
            </a:r>
            <a:r>
              <a:rPr lang="en-US" sz="800">
                <a:solidFill>
                  <a:schemeClr val="bg1"/>
                </a:solidFill>
              </a:rPr>
              <a:t> </a:t>
            </a:r>
            <a:r>
              <a:rPr lang="en-US" sz="1400"/>
              <a:t>28</a:t>
            </a:r>
            <a:r>
              <a:rPr lang="en-US" sz="1400" i="1"/>
              <a:t>t</a:t>
            </a:r>
            <a:r>
              <a:rPr lang="en-US" sz="1400"/>
              <a:t> </a:t>
            </a:r>
            <a:r>
              <a:rPr lang="en-US" sz="1400">
                <a:latin typeface="MS Gothic" pitchFamily="49" charset="-128"/>
                <a:ea typeface="MS Gothic" pitchFamily="49" charset="-128"/>
              </a:rPr>
              <a:t>−</a:t>
            </a:r>
            <a:r>
              <a:rPr lang="en-US" sz="1400"/>
              <a:t>      </a:t>
            </a:r>
            <a:r>
              <a:rPr lang="en-US" sz="1400" i="1"/>
              <a:t>t </a:t>
            </a:r>
            <a:r>
              <a:rPr lang="en-US" sz="1400" baseline="30000"/>
              <a:t>2</a:t>
            </a:r>
          </a:p>
        </p:txBody>
      </p:sp>
      <p:sp>
        <p:nvSpPr>
          <p:cNvPr id="32794" name="TextBox 33"/>
          <p:cNvSpPr txBox="1">
            <a:spLocks noChangeArrowheads="1"/>
          </p:cNvSpPr>
          <p:nvPr/>
        </p:nvSpPr>
        <p:spPr bwMode="auto">
          <a:xfrm>
            <a:off x="1743075" y="4430713"/>
            <a:ext cx="268288" cy="307975"/>
          </a:xfrm>
          <a:prstGeom prst="rect">
            <a:avLst/>
          </a:prstGeom>
          <a:noFill/>
          <a:ln w="9525">
            <a:noFill/>
            <a:miter lim="800000"/>
            <a:headEnd/>
            <a:tailEnd/>
          </a:ln>
        </p:spPr>
        <p:txBody>
          <a:bodyPr>
            <a:spAutoFit/>
          </a:bodyPr>
          <a:lstStyle/>
          <a:p>
            <a:r>
              <a:rPr lang="en-US" sz="1400"/>
              <a:t>=</a:t>
            </a:r>
          </a:p>
        </p:txBody>
      </p:sp>
      <p:sp>
        <p:nvSpPr>
          <p:cNvPr id="32795" name="TextBox 53"/>
          <p:cNvSpPr txBox="1">
            <a:spLocks noChangeArrowheads="1"/>
          </p:cNvSpPr>
          <p:nvPr/>
        </p:nvSpPr>
        <p:spPr bwMode="auto">
          <a:xfrm>
            <a:off x="2281238" y="4310063"/>
            <a:ext cx="614362" cy="307975"/>
          </a:xfrm>
          <a:prstGeom prst="rect">
            <a:avLst/>
          </a:prstGeom>
          <a:noFill/>
          <a:ln w="9525">
            <a:noFill/>
            <a:miter lim="800000"/>
            <a:headEnd/>
            <a:tailEnd/>
          </a:ln>
        </p:spPr>
        <p:txBody>
          <a:bodyPr>
            <a:spAutoFit/>
          </a:bodyPr>
          <a:lstStyle/>
          <a:p>
            <a:pPr algn="ctr"/>
            <a:r>
              <a:rPr lang="en-US" sz="1400"/>
              <a:t>7</a:t>
            </a:r>
          </a:p>
        </p:txBody>
      </p:sp>
      <p:sp>
        <p:nvSpPr>
          <p:cNvPr id="32796" name="TextBox 54"/>
          <p:cNvSpPr txBox="1">
            <a:spLocks noChangeArrowheads="1"/>
          </p:cNvSpPr>
          <p:nvPr/>
        </p:nvSpPr>
        <p:spPr bwMode="auto">
          <a:xfrm>
            <a:off x="2281238" y="4524375"/>
            <a:ext cx="614362" cy="307975"/>
          </a:xfrm>
          <a:prstGeom prst="rect">
            <a:avLst/>
          </a:prstGeom>
          <a:noFill/>
          <a:ln w="9525">
            <a:noFill/>
            <a:miter lim="800000"/>
            <a:headEnd/>
            <a:tailEnd/>
          </a:ln>
        </p:spPr>
        <p:txBody>
          <a:bodyPr>
            <a:spAutoFit/>
          </a:bodyPr>
          <a:lstStyle/>
          <a:p>
            <a:pPr algn="ctr"/>
            <a:r>
              <a:rPr lang="en-US" sz="1400"/>
              <a:t>2</a:t>
            </a:r>
          </a:p>
        </p:txBody>
      </p:sp>
      <p:cxnSp>
        <p:nvCxnSpPr>
          <p:cNvPr id="36" name="Straight Connector 35"/>
          <p:cNvCxnSpPr/>
          <p:nvPr/>
        </p:nvCxnSpPr>
        <p:spPr>
          <a:xfrm>
            <a:off x="2479675" y="4583113"/>
            <a:ext cx="217488"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2798" name="TextBox 59"/>
          <p:cNvSpPr txBox="1">
            <a:spLocks noChangeArrowheads="1"/>
          </p:cNvSpPr>
          <p:nvPr/>
        </p:nvSpPr>
        <p:spPr bwMode="auto">
          <a:xfrm>
            <a:off x="246063" y="2495550"/>
            <a:ext cx="600075" cy="306388"/>
          </a:xfrm>
          <a:prstGeom prst="rect">
            <a:avLst/>
          </a:prstGeom>
          <a:noFill/>
          <a:ln w="9525">
            <a:noFill/>
            <a:miter lim="800000"/>
            <a:headEnd/>
            <a:tailEnd/>
          </a:ln>
        </p:spPr>
        <p:txBody>
          <a:bodyPr>
            <a:spAutoFit/>
          </a:bodyPr>
          <a:lstStyle/>
          <a:p>
            <a:pPr algn="r"/>
            <a:r>
              <a:rPr lang="en-US" sz="1400" i="1"/>
              <a:t>x</a:t>
            </a:r>
            <a:r>
              <a:rPr lang="en-US" sz="800" i="1"/>
              <a:t> </a:t>
            </a:r>
            <a:r>
              <a:rPr lang="en-US" sz="1400"/>
              <a:t>(0)</a:t>
            </a:r>
          </a:p>
        </p:txBody>
      </p:sp>
      <p:sp>
        <p:nvSpPr>
          <p:cNvPr id="32799" name="TextBox 61"/>
          <p:cNvSpPr txBox="1">
            <a:spLocks noChangeArrowheads="1"/>
          </p:cNvSpPr>
          <p:nvPr/>
        </p:nvSpPr>
        <p:spPr bwMode="auto">
          <a:xfrm>
            <a:off x="688975" y="2490788"/>
            <a:ext cx="768350" cy="307975"/>
          </a:xfrm>
          <a:prstGeom prst="rect">
            <a:avLst/>
          </a:prstGeom>
          <a:noFill/>
          <a:ln w="9525">
            <a:noFill/>
            <a:miter lim="800000"/>
            <a:headEnd/>
            <a:tailEnd/>
          </a:ln>
        </p:spPr>
        <p:txBody>
          <a:bodyPr>
            <a:spAutoFit/>
          </a:bodyPr>
          <a:lstStyle/>
          <a:p>
            <a:r>
              <a:rPr lang="en-US" sz="1400"/>
              <a:t>= 0 m</a:t>
            </a:r>
          </a:p>
        </p:txBody>
      </p:sp>
      <p:sp>
        <p:nvSpPr>
          <p:cNvPr id="32800" name="TextBox 37"/>
          <p:cNvSpPr txBox="1">
            <a:spLocks noChangeArrowheads="1"/>
          </p:cNvSpPr>
          <p:nvPr/>
        </p:nvSpPr>
        <p:spPr bwMode="auto">
          <a:xfrm>
            <a:off x="769938" y="3621088"/>
            <a:ext cx="614362" cy="306387"/>
          </a:xfrm>
          <a:prstGeom prst="rect">
            <a:avLst/>
          </a:prstGeom>
          <a:noFill/>
          <a:ln w="9525">
            <a:noFill/>
            <a:miter lim="800000"/>
            <a:headEnd/>
            <a:tailEnd/>
          </a:ln>
        </p:spPr>
        <p:txBody>
          <a:bodyPr>
            <a:spAutoFit/>
          </a:bodyPr>
          <a:lstStyle/>
          <a:p>
            <a:pPr algn="ctr"/>
            <a:r>
              <a:rPr lang="en-US" sz="1400" i="1"/>
              <a:t>m</a:t>
            </a:r>
            <a:endParaRPr lang="en-US" sz="1400" i="1" baseline="30000"/>
          </a:p>
        </p:txBody>
      </p:sp>
      <p:cxnSp>
        <p:nvCxnSpPr>
          <p:cNvPr id="44" name="Straight Connector 43"/>
          <p:cNvCxnSpPr/>
          <p:nvPr/>
        </p:nvCxnSpPr>
        <p:spPr>
          <a:xfrm>
            <a:off x="966788" y="3659188"/>
            <a:ext cx="220662"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2802" name="TextBox 4"/>
          <p:cNvSpPr txBox="1">
            <a:spLocks noChangeArrowheads="1"/>
          </p:cNvSpPr>
          <p:nvPr/>
        </p:nvSpPr>
        <p:spPr bwMode="auto">
          <a:xfrm>
            <a:off x="1154113" y="3482975"/>
            <a:ext cx="576262" cy="307975"/>
          </a:xfrm>
          <a:prstGeom prst="rect">
            <a:avLst/>
          </a:prstGeom>
          <a:noFill/>
          <a:ln w="9525">
            <a:noFill/>
            <a:miter lim="800000"/>
            <a:headEnd/>
            <a:tailEnd/>
          </a:ln>
        </p:spPr>
        <p:txBody>
          <a:bodyPr>
            <a:spAutoFit/>
          </a:bodyPr>
          <a:lstStyle/>
          <a:p>
            <a:r>
              <a:rPr lang="en-US" sz="1400"/>
              <a:t>= </a:t>
            </a:r>
            <a:r>
              <a:rPr lang="en-US" sz="1400">
                <a:latin typeface="MS Gothic" pitchFamily="49" charset="-128"/>
                <a:ea typeface="MS Gothic" pitchFamily="49" charset="-128"/>
              </a:rPr>
              <a:t>−</a:t>
            </a:r>
            <a:r>
              <a:rPr lang="en-US" sz="1400"/>
              <a:t>7</a:t>
            </a:r>
          </a:p>
        </p:txBody>
      </p:sp>
      <p:sp>
        <p:nvSpPr>
          <p:cNvPr id="32803" name="TextBox 45"/>
          <p:cNvSpPr txBox="1">
            <a:spLocks noChangeArrowheads="1"/>
          </p:cNvSpPr>
          <p:nvPr/>
        </p:nvSpPr>
        <p:spPr bwMode="auto">
          <a:xfrm>
            <a:off x="923925" y="3389313"/>
            <a:ext cx="344488" cy="307975"/>
          </a:xfrm>
          <a:prstGeom prst="rect">
            <a:avLst/>
          </a:prstGeom>
          <a:noFill/>
          <a:ln w="9525">
            <a:noFill/>
            <a:miter lim="800000"/>
            <a:headEnd/>
            <a:tailEnd/>
          </a:ln>
        </p:spPr>
        <p:txBody>
          <a:bodyPr>
            <a:spAutoFit/>
          </a:bodyPr>
          <a:lstStyle/>
          <a:p>
            <a:r>
              <a:rPr lang="en-US" sz="1400" i="1"/>
              <a:t>F</a:t>
            </a:r>
          </a:p>
        </p:txBody>
      </p:sp>
      <p:pic>
        <p:nvPicPr>
          <p:cNvPr id="32804" name="Picture 1" descr="integral_sign.png"/>
          <p:cNvPicPr>
            <a:picLocks noChangeAspect="1"/>
          </p:cNvPicPr>
          <p:nvPr/>
        </p:nvPicPr>
        <p:blipFill>
          <a:blip r:embed="rId4"/>
          <a:srcRect/>
          <a:stretch>
            <a:fillRect/>
          </a:stretch>
        </p:blipFill>
        <p:spPr bwMode="auto">
          <a:xfrm>
            <a:off x="808038" y="4333875"/>
            <a:ext cx="322262" cy="515938"/>
          </a:xfrm>
          <a:prstGeom prst="rect">
            <a:avLst/>
          </a:prstGeom>
          <a:noFill/>
          <a:ln w="9525">
            <a:noFill/>
            <a:miter lim="800000"/>
            <a:headEnd/>
            <a:tailEnd/>
          </a:ln>
        </p:spPr>
      </p:pic>
      <p:sp>
        <p:nvSpPr>
          <p:cNvPr id="32805" name="TextBox 33"/>
          <p:cNvSpPr txBox="1">
            <a:spLocks noChangeArrowheads="1"/>
          </p:cNvSpPr>
          <p:nvPr/>
        </p:nvSpPr>
        <p:spPr bwMode="auto">
          <a:xfrm>
            <a:off x="693738" y="4422775"/>
            <a:ext cx="268287" cy="307975"/>
          </a:xfrm>
          <a:prstGeom prst="rect">
            <a:avLst/>
          </a:prstGeom>
          <a:noFill/>
          <a:ln w="9525">
            <a:noFill/>
            <a:miter lim="800000"/>
            <a:headEnd/>
            <a:tailEnd/>
          </a:ln>
        </p:spPr>
        <p:txBody>
          <a:bodyPr>
            <a:spAutoFit/>
          </a:bodyPr>
          <a:lstStyle/>
          <a:p>
            <a:r>
              <a:rPr lang="en-US" sz="1400"/>
              <a:t>=</a:t>
            </a:r>
          </a:p>
        </p:txBody>
      </p:sp>
      <p:sp>
        <p:nvSpPr>
          <p:cNvPr id="32806" name="TextBox 33"/>
          <p:cNvSpPr txBox="1">
            <a:spLocks noChangeArrowheads="1"/>
          </p:cNvSpPr>
          <p:nvPr/>
        </p:nvSpPr>
        <p:spPr bwMode="auto">
          <a:xfrm>
            <a:off x="885825" y="4657725"/>
            <a:ext cx="306388" cy="261938"/>
          </a:xfrm>
          <a:prstGeom prst="rect">
            <a:avLst/>
          </a:prstGeom>
          <a:noFill/>
          <a:ln w="9525">
            <a:noFill/>
            <a:miter lim="800000"/>
            <a:headEnd/>
            <a:tailEnd/>
          </a:ln>
        </p:spPr>
        <p:txBody>
          <a:bodyPr>
            <a:spAutoFit/>
          </a:bodyPr>
          <a:lstStyle/>
          <a:p>
            <a:r>
              <a:rPr lang="en-US" sz="1100"/>
              <a:t>0</a:t>
            </a:r>
            <a:endParaRPr lang="en-US" sz="1100" i="1"/>
          </a:p>
        </p:txBody>
      </p:sp>
      <p:sp>
        <p:nvSpPr>
          <p:cNvPr id="32807" name="TextBox 33"/>
          <p:cNvSpPr txBox="1">
            <a:spLocks noChangeArrowheads="1"/>
          </p:cNvSpPr>
          <p:nvPr/>
        </p:nvSpPr>
        <p:spPr bwMode="auto">
          <a:xfrm>
            <a:off x="1038225" y="4273550"/>
            <a:ext cx="307975" cy="261938"/>
          </a:xfrm>
          <a:prstGeom prst="rect">
            <a:avLst/>
          </a:prstGeom>
          <a:noFill/>
          <a:ln w="9525">
            <a:noFill/>
            <a:miter lim="800000"/>
            <a:headEnd/>
            <a:tailEnd/>
          </a:ln>
        </p:spPr>
        <p:txBody>
          <a:bodyPr>
            <a:spAutoFit/>
          </a:bodyPr>
          <a:lstStyle/>
          <a:p>
            <a:r>
              <a:rPr lang="en-US" sz="1100" i="1"/>
              <a:t>t</a:t>
            </a:r>
          </a:p>
        </p:txBody>
      </p:sp>
      <p:sp>
        <p:nvSpPr>
          <p:cNvPr id="32808" name="TextBox 33"/>
          <p:cNvSpPr txBox="1">
            <a:spLocks noChangeArrowheads="1"/>
          </p:cNvSpPr>
          <p:nvPr/>
        </p:nvSpPr>
        <p:spPr bwMode="auto">
          <a:xfrm>
            <a:off x="1077913" y="4435475"/>
            <a:ext cx="920750" cy="307975"/>
          </a:xfrm>
          <a:prstGeom prst="rect">
            <a:avLst/>
          </a:prstGeom>
          <a:noFill/>
          <a:ln w="9525">
            <a:noFill/>
            <a:miter lim="800000"/>
            <a:headEnd/>
            <a:tailEnd/>
          </a:ln>
        </p:spPr>
        <p:txBody>
          <a:bodyPr>
            <a:spAutoFit/>
          </a:bodyPr>
          <a:lstStyle/>
          <a:p>
            <a:r>
              <a:rPr lang="en-US" sz="1400" i="1"/>
              <a:t>v</a:t>
            </a:r>
            <a:r>
              <a:rPr lang="en-US" sz="1400"/>
              <a:t>(</a:t>
            </a:r>
            <a:r>
              <a:rPr lang="en-US" sz="1400" i="1"/>
              <a:t>t’</a:t>
            </a:r>
            <a:r>
              <a:rPr lang="en-US" sz="1400"/>
              <a:t> )d</a:t>
            </a:r>
            <a:r>
              <a:rPr lang="en-US" sz="1400" i="1"/>
              <a:t>t’</a:t>
            </a:r>
          </a:p>
        </p:txBody>
      </p:sp>
      <p:sp>
        <p:nvSpPr>
          <p:cNvPr id="52" name="Rectangle 51"/>
          <p:cNvSpPr/>
          <p:nvPr/>
        </p:nvSpPr>
        <p:spPr>
          <a:xfrm>
            <a:off x="231775" y="3957638"/>
            <a:ext cx="2803525" cy="960437"/>
          </a:xfrm>
          <a:prstGeom prst="rect">
            <a:avLst/>
          </a:prstGeom>
          <a:noFill/>
          <a:ln w="12700" cmpd="sng">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2810" name="Text Box 41"/>
          <p:cNvSpPr txBox="1">
            <a:spLocks noChangeArrowheads="1"/>
          </p:cNvSpPr>
          <p:nvPr/>
        </p:nvSpPr>
        <p:spPr bwMode="auto">
          <a:xfrm>
            <a:off x="590550" y="609600"/>
            <a:ext cx="7924800" cy="457200"/>
          </a:xfrm>
          <a:prstGeom prst="rect">
            <a:avLst/>
          </a:prstGeom>
          <a:noFill/>
          <a:ln w="9525">
            <a:noFill/>
            <a:miter lim="800000"/>
            <a:headEnd/>
            <a:tailEnd/>
          </a:ln>
        </p:spPr>
        <p:txBody>
          <a:bodyPr>
            <a:spAutoFit/>
          </a:bodyPr>
          <a:lstStyle/>
          <a:p>
            <a:pPr algn="ctr" eaLnBrk="0" hangingPunct="0">
              <a:spcBef>
                <a:spcPct val="50000"/>
              </a:spcBef>
            </a:pPr>
            <a:r>
              <a:rPr lang="en-US" sz="2400" b="1">
                <a:latin typeface="Corbel" pitchFamily="34" charset="0"/>
              </a:rPr>
              <a:t>Simulate how molecules move</a:t>
            </a:r>
          </a:p>
        </p:txBody>
      </p:sp>
      <p:cxnSp>
        <p:nvCxnSpPr>
          <p:cNvPr id="3" name="Curved Connector 2"/>
          <p:cNvCxnSpPr/>
          <p:nvPr/>
        </p:nvCxnSpPr>
        <p:spPr>
          <a:xfrm rot="10800000" flipV="1">
            <a:off x="1901825" y="1854200"/>
            <a:ext cx="977900" cy="498475"/>
          </a:xfrm>
          <a:prstGeom prst="curvedConnector3">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53" name="TextBox 56"/>
          <p:cNvSpPr txBox="1">
            <a:spLocks noChangeArrowheads="1"/>
          </p:cNvSpPr>
          <p:nvPr/>
        </p:nvSpPr>
        <p:spPr bwMode="auto">
          <a:xfrm>
            <a:off x="2803525" y="1662113"/>
            <a:ext cx="1652588" cy="368300"/>
          </a:xfrm>
          <a:prstGeom prst="rect">
            <a:avLst/>
          </a:prstGeom>
          <a:noFill/>
          <a:ln w="9525">
            <a:noFill/>
            <a:miter lim="800000"/>
            <a:headEnd/>
            <a:tailEnd/>
          </a:ln>
        </p:spPr>
        <p:txBody>
          <a:bodyPr>
            <a:spAutoFit/>
          </a:bodyPr>
          <a:lstStyle/>
          <a:p>
            <a:r>
              <a:rPr lang="en-US" b="1"/>
              <a:t>This is a car</a:t>
            </a:r>
          </a:p>
        </p:txBody>
      </p:sp>
      <p:sp>
        <p:nvSpPr>
          <p:cNvPr id="50" name="Oval 24"/>
          <p:cNvSpPr>
            <a:spLocks noChangeAspect="1" noChangeArrowheads="1"/>
          </p:cNvSpPr>
          <p:nvPr/>
        </p:nvSpPr>
        <p:spPr bwMode="auto">
          <a:xfrm>
            <a:off x="5416550" y="3544888"/>
            <a:ext cx="457200" cy="457200"/>
          </a:xfrm>
          <a:prstGeom prst="ellipse">
            <a:avLst/>
          </a:prstGeom>
          <a:solidFill>
            <a:srgbClr val="FFFFFF"/>
          </a:solidFill>
          <a:ln w="19050">
            <a:solidFill>
              <a:schemeClr val="tx1"/>
            </a:solidFill>
            <a:round/>
            <a:headEnd/>
            <a:tailEnd/>
          </a:ln>
        </p:spPr>
        <p:txBody>
          <a:bodyPr wrap="none" anchor="ctr"/>
          <a:lstStyle/>
          <a:p>
            <a:pPr algn="ctr"/>
            <a:r>
              <a:rPr lang="en-US" sz="1400">
                <a:latin typeface="Arial" charset="0"/>
              </a:rPr>
              <a:t>Na</a:t>
            </a:r>
            <a:r>
              <a:rPr lang="en-US" sz="1400" baseline="30000">
                <a:latin typeface="Arial" charset="0"/>
              </a:rPr>
              <a:t>+</a:t>
            </a:r>
          </a:p>
        </p:txBody>
      </p:sp>
      <p:sp>
        <p:nvSpPr>
          <p:cNvPr id="51" name="Oval 27"/>
          <p:cNvSpPr>
            <a:spLocks noChangeArrowheads="1"/>
          </p:cNvSpPr>
          <p:nvPr/>
        </p:nvSpPr>
        <p:spPr bwMode="auto">
          <a:xfrm>
            <a:off x="5992813" y="2122488"/>
            <a:ext cx="584200" cy="585787"/>
          </a:xfrm>
          <a:prstGeom prst="ellipse">
            <a:avLst/>
          </a:prstGeom>
          <a:solidFill>
            <a:schemeClr val="bg1"/>
          </a:solidFill>
          <a:ln w="19050">
            <a:solidFill>
              <a:schemeClr val="tx1"/>
            </a:solidFill>
            <a:round/>
            <a:headEnd/>
            <a:tailEnd/>
          </a:ln>
        </p:spPr>
        <p:txBody>
          <a:bodyPr wrap="none" anchor="ctr"/>
          <a:lstStyle/>
          <a:p>
            <a:pPr algn="ctr" fontAlgn="ctr"/>
            <a:r>
              <a:rPr lang="en-US">
                <a:latin typeface="Arial" charset="0"/>
                <a:cs typeface="Arial" charset="0"/>
              </a:rPr>
              <a:t>Cl</a:t>
            </a:r>
            <a:r>
              <a:rPr lang="en-US" baseline="30000">
                <a:latin typeface="Arial" charset="0"/>
                <a:cs typeface="Arial" charset="0"/>
              </a:rPr>
              <a:t>-</a:t>
            </a:r>
          </a:p>
        </p:txBody>
      </p:sp>
      <p:sp>
        <p:nvSpPr>
          <p:cNvPr id="55" name="Oval 27"/>
          <p:cNvSpPr>
            <a:spLocks noChangeArrowheads="1"/>
          </p:cNvSpPr>
          <p:nvPr/>
        </p:nvSpPr>
        <p:spPr bwMode="auto">
          <a:xfrm>
            <a:off x="6913563" y="4387850"/>
            <a:ext cx="585787" cy="585788"/>
          </a:xfrm>
          <a:prstGeom prst="ellipse">
            <a:avLst/>
          </a:prstGeom>
          <a:solidFill>
            <a:schemeClr val="bg1"/>
          </a:solidFill>
          <a:ln w="19050">
            <a:solidFill>
              <a:schemeClr val="tx1"/>
            </a:solidFill>
            <a:round/>
            <a:headEnd/>
            <a:tailEnd/>
          </a:ln>
        </p:spPr>
        <p:txBody>
          <a:bodyPr wrap="none" anchor="ctr"/>
          <a:lstStyle/>
          <a:p>
            <a:pPr algn="ctr" fontAlgn="ctr"/>
            <a:r>
              <a:rPr lang="en-US">
                <a:latin typeface="Arial" charset="0"/>
                <a:cs typeface="Arial" charset="0"/>
              </a:rPr>
              <a:t>Cl</a:t>
            </a:r>
            <a:r>
              <a:rPr lang="en-US" baseline="30000">
                <a:latin typeface="Arial" charset="0"/>
                <a:cs typeface="Arial" charset="0"/>
              </a:rPr>
              <a:t>-</a:t>
            </a:r>
          </a:p>
        </p:txBody>
      </p:sp>
      <p:cxnSp>
        <p:nvCxnSpPr>
          <p:cNvPr id="57" name="Straight Arrow Connector 56"/>
          <p:cNvCxnSpPr/>
          <p:nvPr/>
        </p:nvCxnSpPr>
        <p:spPr>
          <a:xfrm flipH="1" flipV="1">
            <a:off x="5845175" y="3905250"/>
            <a:ext cx="1069975" cy="598488"/>
          </a:xfrm>
          <a:prstGeom prst="straightConnector1">
            <a:avLst/>
          </a:prstGeom>
          <a:ln w="38100" cmpd="sng">
            <a:solidFill>
              <a:srgbClr val="3333FF"/>
            </a:solidFill>
            <a:prstDash val="sysDash"/>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p:nvPr/>
        </p:nvCxnSpPr>
        <p:spPr>
          <a:xfrm flipH="1">
            <a:off x="5754688" y="2698750"/>
            <a:ext cx="422275" cy="860425"/>
          </a:xfrm>
          <a:prstGeom prst="straightConnector1">
            <a:avLst/>
          </a:prstGeom>
          <a:ln w="57150" cmpd="sng">
            <a:solidFill>
              <a:srgbClr val="0000FF"/>
            </a:solidFill>
            <a:prstDash val="sysDash"/>
            <a:headEnd type="triangle"/>
            <a:tailEnd type="triangle"/>
          </a:ln>
        </p:spPr>
        <p:style>
          <a:lnRef idx="2">
            <a:schemeClr val="accent1"/>
          </a:lnRef>
          <a:fillRef idx="0">
            <a:schemeClr val="accent1"/>
          </a:fillRef>
          <a:effectRef idx="1">
            <a:schemeClr val="accent1"/>
          </a:effectRef>
          <a:fontRef idx="minor">
            <a:schemeClr val="tx1"/>
          </a:fontRef>
        </p:style>
      </p:cxnSp>
      <p:sp>
        <p:nvSpPr>
          <p:cNvPr id="59" name="TextBox 23"/>
          <p:cNvSpPr txBox="1">
            <a:spLocks noChangeArrowheads="1"/>
          </p:cNvSpPr>
          <p:nvPr/>
        </p:nvSpPr>
        <p:spPr bwMode="auto">
          <a:xfrm>
            <a:off x="5570538" y="1778000"/>
            <a:ext cx="1458912" cy="307975"/>
          </a:xfrm>
          <a:prstGeom prst="rect">
            <a:avLst/>
          </a:prstGeom>
          <a:noFill/>
          <a:ln w="9525">
            <a:noFill/>
            <a:miter lim="800000"/>
            <a:headEnd/>
            <a:tailEnd/>
          </a:ln>
        </p:spPr>
        <p:txBody>
          <a:bodyPr>
            <a:spAutoFit/>
          </a:bodyPr>
          <a:lstStyle/>
          <a:p>
            <a:pPr algn="ctr"/>
            <a:r>
              <a:rPr lang="en-US" sz="1400" i="1"/>
              <a:t>x</a:t>
            </a:r>
            <a:r>
              <a:rPr lang="en-US" sz="1400" baseline="-25000"/>
              <a:t>2</a:t>
            </a:r>
            <a:r>
              <a:rPr lang="en-US" sz="1400"/>
              <a:t>(0),</a:t>
            </a:r>
            <a:r>
              <a:rPr lang="en-US" sz="1400" i="1"/>
              <a:t> v</a:t>
            </a:r>
            <a:r>
              <a:rPr lang="en-US" sz="1400" baseline="-25000"/>
              <a:t>2</a:t>
            </a:r>
            <a:r>
              <a:rPr lang="en-US" sz="1400"/>
              <a:t>(0)</a:t>
            </a:r>
          </a:p>
        </p:txBody>
      </p:sp>
      <p:sp>
        <p:nvSpPr>
          <p:cNvPr id="60" name="TextBox 23"/>
          <p:cNvSpPr txBox="1">
            <a:spLocks noChangeArrowheads="1"/>
          </p:cNvSpPr>
          <p:nvPr/>
        </p:nvSpPr>
        <p:spPr bwMode="auto">
          <a:xfrm>
            <a:off x="6475413" y="4943475"/>
            <a:ext cx="1458912" cy="307975"/>
          </a:xfrm>
          <a:prstGeom prst="rect">
            <a:avLst/>
          </a:prstGeom>
          <a:noFill/>
          <a:ln w="9525">
            <a:noFill/>
            <a:miter lim="800000"/>
            <a:headEnd/>
            <a:tailEnd/>
          </a:ln>
        </p:spPr>
        <p:txBody>
          <a:bodyPr>
            <a:spAutoFit/>
          </a:bodyPr>
          <a:lstStyle/>
          <a:p>
            <a:pPr algn="ctr"/>
            <a:r>
              <a:rPr lang="en-US" sz="1400" i="1"/>
              <a:t>x</a:t>
            </a:r>
            <a:r>
              <a:rPr lang="en-US" sz="1400" baseline="-25000"/>
              <a:t>3</a:t>
            </a:r>
            <a:r>
              <a:rPr lang="en-US" sz="1400"/>
              <a:t>(0),</a:t>
            </a:r>
            <a:r>
              <a:rPr lang="en-US" sz="1400" i="1"/>
              <a:t> v</a:t>
            </a:r>
            <a:r>
              <a:rPr lang="en-US" sz="1400" baseline="-25000"/>
              <a:t>3</a:t>
            </a:r>
            <a:r>
              <a:rPr lang="en-US" sz="1400"/>
              <a:t>(0)</a:t>
            </a:r>
          </a:p>
        </p:txBody>
      </p:sp>
      <p:sp>
        <p:nvSpPr>
          <p:cNvPr id="61" name="TextBox 23"/>
          <p:cNvSpPr txBox="1">
            <a:spLocks noChangeArrowheads="1"/>
          </p:cNvSpPr>
          <p:nvPr/>
        </p:nvSpPr>
        <p:spPr bwMode="auto">
          <a:xfrm>
            <a:off x="4913313" y="3967163"/>
            <a:ext cx="1458912" cy="307975"/>
          </a:xfrm>
          <a:prstGeom prst="rect">
            <a:avLst/>
          </a:prstGeom>
          <a:noFill/>
          <a:ln w="9525">
            <a:noFill/>
            <a:miter lim="800000"/>
            <a:headEnd/>
            <a:tailEnd/>
          </a:ln>
        </p:spPr>
        <p:txBody>
          <a:bodyPr>
            <a:spAutoFit/>
          </a:bodyPr>
          <a:lstStyle/>
          <a:p>
            <a:pPr algn="ctr"/>
            <a:r>
              <a:rPr lang="en-US" sz="1400" i="1"/>
              <a:t>x</a:t>
            </a:r>
            <a:r>
              <a:rPr lang="en-US" sz="1400" baseline="-25000"/>
              <a:t>1</a:t>
            </a:r>
            <a:r>
              <a:rPr lang="en-US" sz="1400"/>
              <a:t>(0),</a:t>
            </a:r>
            <a:r>
              <a:rPr lang="en-US" sz="1400" i="1"/>
              <a:t> v</a:t>
            </a:r>
            <a:r>
              <a:rPr lang="en-US" sz="1400" baseline="-25000"/>
              <a:t>1</a:t>
            </a:r>
            <a:r>
              <a:rPr lang="en-US" sz="1400"/>
              <a:t>(0)</a:t>
            </a:r>
          </a:p>
        </p:txBody>
      </p:sp>
      <p:cxnSp>
        <p:nvCxnSpPr>
          <p:cNvPr id="62" name="Straight Arrow Connector 61"/>
          <p:cNvCxnSpPr/>
          <p:nvPr/>
        </p:nvCxnSpPr>
        <p:spPr>
          <a:xfrm flipH="1" flipV="1">
            <a:off x="6415088" y="2738438"/>
            <a:ext cx="652462" cy="1651000"/>
          </a:xfrm>
          <a:prstGeom prst="straightConnector1">
            <a:avLst/>
          </a:prstGeom>
          <a:ln w="19050" cmpd="sng">
            <a:solidFill>
              <a:srgbClr val="FF0000"/>
            </a:solidFill>
            <a:prstDash val="sysDash"/>
            <a:headEnd type="triangle"/>
            <a:tailEnd type="triangle"/>
          </a:ln>
        </p:spPr>
        <p:style>
          <a:lnRef idx="2">
            <a:schemeClr val="accent1"/>
          </a:lnRef>
          <a:fillRef idx="0">
            <a:schemeClr val="accent1"/>
          </a:fillRef>
          <a:effectRef idx="1">
            <a:schemeClr val="accent1"/>
          </a:effectRef>
          <a:fontRef idx="minor">
            <a:schemeClr val="tx1"/>
          </a:fontRef>
        </p:style>
      </p:cxnSp>
      <p:sp>
        <p:nvSpPr>
          <p:cNvPr id="2" name="TextBox 56"/>
          <p:cNvSpPr txBox="1">
            <a:spLocks noChangeArrowheads="1"/>
          </p:cNvSpPr>
          <p:nvPr/>
        </p:nvSpPr>
        <p:spPr bwMode="auto">
          <a:xfrm>
            <a:off x="3841750" y="5502275"/>
            <a:ext cx="5032375" cy="366713"/>
          </a:xfrm>
          <a:prstGeom prst="rect">
            <a:avLst/>
          </a:prstGeom>
          <a:noFill/>
          <a:ln w="9525">
            <a:noFill/>
            <a:miter lim="800000"/>
            <a:headEnd/>
            <a:tailEnd/>
          </a:ln>
        </p:spPr>
        <p:txBody>
          <a:bodyPr>
            <a:spAutoFit/>
          </a:bodyPr>
          <a:lstStyle/>
          <a:p>
            <a:pPr algn="ctr"/>
            <a:r>
              <a:rPr lang="en-US" b="1"/>
              <a:t>Your system looks more like this…</a:t>
            </a:r>
          </a:p>
        </p:txBody>
      </p:sp>
      <p:sp>
        <p:nvSpPr>
          <p:cNvPr id="32823" name="Text Box 4"/>
          <p:cNvSpPr txBox="1">
            <a:spLocks noChangeArrowheads="1"/>
          </p:cNvSpPr>
          <p:nvPr/>
        </p:nvSpPr>
        <p:spPr bwMode="auto">
          <a:xfrm>
            <a:off x="0" y="152400"/>
            <a:ext cx="9144000" cy="579438"/>
          </a:xfrm>
          <a:prstGeom prst="rect">
            <a:avLst/>
          </a:prstGeom>
          <a:noFill/>
          <a:ln w="9525">
            <a:noFill/>
            <a:miter lim="800000"/>
            <a:headEnd/>
            <a:tailEnd/>
          </a:ln>
        </p:spPr>
        <p:txBody>
          <a:bodyPr>
            <a:spAutoFit/>
          </a:bodyPr>
          <a:lstStyle/>
          <a:p>
            <a:pPr algn="ctr" eaLnBrk="0" hangingPunct="0">
              <a:spcBef>
                <a:spcPct val="50000"/>
              </a:spcBef>
            </a:pPr>
            <a:r>
              <a:rPr lang="en-US" sz="3200" b="1">
                <a:latin typeface="Corbel" pitchFamily="34" charset="0"/>
              </a:rPr>
              <a:t> Molecular dynamics simulations</a:t>
            </a:r>
          </a:p>
        </p:txBody>
      </p:sp>
      <p:cxnSp>
        <p:nvCxnSpPr>
          <p:cNvPr id="6" name="Straight Connector 5"/>
          <p:cNvCxnSpPr/>
          <p:nvPr/>
        </p:nvCxnSpPr>
        <p:spPr>
          <a:xfrm>
            <a:off x="3611563" y="625475"/>
            <a:ext cx="1690687"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5356225" y="625475"/>
            <a:ext cx="2057400" cy="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sp>
        <p:nvSpPr>
          <p:cNvPr id="63" name="TextBox 56"/>
          <p:cNvSpPr txBox="1">
            <a:spLocks noChangeArrowheads="1"/>
          </p:cNvSpPr>
          <p:nvPr/>
        </p:nvSpPr>
        <p:spPr bwMode="auto">
          <a:xfrm>
            <a:off x="193830" y="5080415"/>
            <a:ext cx="3072400" cy="523220"/>
          </a:xfrm>
          <a:prstGeom prst="rect">
            <a:avLst/>
          </a:prstGeom>
          <a:noFill/>
          <a:ln w="9525">
            <a:noFill/>
            <a:miter lim="800000"/>
            <a:headEnd/>
            <a:tailEnd/>
          </a:ln>
        </p:spPr>
        <p:txBody>
          <a:bodyPr wrap="square">
            <a:spAutoFit/>
          </a:bodyPr>
          <a:lstStyle/>
          <a:p>
            <a:r>
              <a:rPr lang="en-US" sz="1400" b="1" dirty="0" smtClean="0"/>
              <a:t>Can predict the position and speed of the car at any time.</a:t>
            </a:r>
            <a:endParaRPr lang="en-US" sz="1400" b="1" dirty="0"/>
          </a:p>
        </p:txBody>
      </p:sp>
    </p:spTree>
    <p:extLst>
      <p:ext uri="{BB962C8B-B14F-4D97-AF65-F5344CB8AC3E}">
        <p14:creationId xmlns:p14="http://schemas.microsoft.com/office/powerpoint/2010/main" val="1469510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0" grpId="0" animBg="1"/>
      <p:bldP spid="51" grpId="0" animBg="1"/>
      <p:bldP spid="55" grpId="0" animBg="1"/>
      <p:bldP spid="59" grpId="0"/>
      <p:bldP spid="60" grpId="0"/>
      <p:bldP spid="61"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1" descr="race-car-0.jpeg"/>
          <p:cNvPicPr>
            <a:picLocks noChangeAspect="1"/>
          </p:cNvPicPr>
          <p:nvPr/>
        </p:nvPicPr>
        <p:blipFill>
          <a:blip r:embed="rId3"/>
          <a:srcRect t="38699" b="31844"/>
          <a:stretch>
            <a:fillRect/>
          </a:stretch>
        </p:blipFill>
        <p:spPr bwMode="auto">
          <a:xfrm>
            <a:off x="458788" y="2122488"/>
            <a:ext cx="922337" cy="273050"/>
          </a:xfrm>
          <a:prstGeom prst="rect">
            <a:avLst/>
          </a:prstGeom>
          <a:noFill/>
          <a:ln w="9525">
            <a:noFill/>
            <a:miter lim="800000"/>
            <a:headEnd/>
            <a:tailEnd/>
          </a:ln>
        </p:spPr>
      </p:pic>
      <p:sp>
        <p:nvSpPr>
          <p:cNvPr id="34818" name="TextBox 21"/>
          <p:cNvSpPr txBox="1">
            <a:spLocks noChangeArrowheads="1"/>
          </p:cNvSpPr>
          <p:nvPr/>
        </p:nvSpPr>
        <p:spPr bwMode="auto">
          <a:xfrm>
            <a:off x="1154113" y="1585913"/>
            <a:ext cx="614362" cy="307975"/>
          </a:xfrm>
          <a:prstGeom prst="rect">
            <a:avLst/>
          </a:prstGeom>
          <a:noFill/>
          <a:ln w="9525">
            <a:noFill/>
            <a:miter lim="800000"/>
            <a:headEnd/>
            <a:tailEnd/>
          </a:ln>
        </p:spPr>
        <p:txBody>
          <a:bodyPr>
            <a:spAutoFit/>
          </a:bodyPr>
          <a:lstStyle/>
          <a:p>
            <a:pPr algn="ctr"/>
            <a:r>
              <a:rPr lang="en-US" sz="1400"/>
              <a:t>km</a:t>
            </a:r>
          </a:p>
        </p:txBody>
      </p:sp>
      <p:sp>
        <p:nvSpPr>
          <p:cNvPr id="34819" name="TextBox 22"/>
          <p:cNvSpPr txBox="1">
            <a:spLocks noChangeArrowheads="1"/>
          </p:cNvSpPr>
          <p:nvPr/>
        </p:nvSpPr>
        <p:spPr bwMode="auto">
          <a:xfrm>
            <a:off x="1154113" y="1798638"/>
            <a:ext cx="614362" cy="307975"/>
          </a:xfrm>
          <a:prstGeom prst="rect">
            <a:avLst/>
          </a:prstGeom>
          <a:noFill/>
          <a:ln w="9525">
            <a:noFill/>
            <a:miter lim="800000"/>
            <a:headEnd/>
            <a:tailEnd/>
          </a:ln>
        </p:spPr>
        <p:txBody>
          <a:bodyPr>
            <a:spAutoFit/>
          </a:bodyPr>
          <a:lstStyle/>
          <a:p>
            <a:pPr algn="ctr"/>
            <a:r>
              <a:rPr lang="en-US" sz="1400"/>
              <a:t>hr</a:t>
            </a:r>
          </a:p>
        </p:txBody>
      </p:sp>
      <p:sp>
        <p:nvSpPr>
          <p:cNvPr id="34820" name="TextBox 23"/>
          <p:cNvSpPr txBox="1">
            <a:spLocks noChangeArrowheads="1"/>
          </p:cNvSpPr>
          <p:nvPr/>
        </p:nvSpPr>
        <p:spPr bwMode="auto">
          <a:xfrm>
            <a:off x="309563" y="1671638"/>
            <a:ext cx="576262" cy="306387"/>
          </a:xfrm>
          <a:prstGeom prst="rect">
            <a:avLst/>
          </a:prstGeom>
          <a:noFill/>
          <a:ln w="9525">
            <a:noFill/>
            <a:miter lim="800000"/>
            <a:headEnd/>
            <a:tailEnd/>
          </a:ln>
        </p:spPr>
        <p:txBody>
          <a:bodyPr>
            <a:spAutoFit/>
          </a:bodyPr>
          <a:lstStyle/>
          <a:p>
            <a:r>
              <a:rPr lang="en-US" sz="1400" i="1"/>
              <a:t>v</a:t>
            </a:r>
            <a:r>
              <a:rPr lang="en-US" sz="800" i="1"/>
              <a:t> </a:t>
            </a:r>
            <a:r>
              <a:rPr lang="en-US" sz="1400"/>
              <a:t>(0)</a:t>
            </a:r>
          </a:p>
        </p:txBody>
      </p:sp>
      <p:sp>
        <p:nvSpPr>
          <p:cNvPr id="34821" name="TextBox 4"/>
          <p:cNvSpPr txBox="1">
            <a:spLocks noChangeArrowheads="1"/>
          </p:cNvSpPr>
          <p:nvPr/>
        </p:nvSpPr>
        <p:spPr bwMode="auto">
          <a:xfrm>
            <a:off x="693738" y="3482975"/>
            <a:ext cx="306387" cy="307975"/>
          </a:xfrm>
          <a:prstGeom prst="rect">
            <a:avLst/>
          </a:prstGeom>
          <a:noFill/>
          <a:ln w="9525">
            <a:noFill/>
            <a:miter lim="800000"/>
            <a:headEnd/>
            <a:tailEnd/>
          </a:ln>
        </p:spPr>
        <p:txBody>
          <a:bodyPr>
            <a:spAutoFit/>
          </a:bodyPr>
          <a:lstStyle/>
          <a:p>
            <a:r>
              <a:rPr lang="en-US" sz="1400"/>
              <a:t>= </a:t>
            </a:r>
          </a:p>
        </p:txBody>
      </p:sp>
      <p:cxnSp>
        <p:nvCxnSpPr>
          <p:cNvPr id="9" name="Straight Connector 8"/>
          <p:cNvCxnSpPr/>
          <p:nvPr/>
        </p:nvCxnSpPr>
        <p:spPr>
          <a:xfrm>
            <a:off x="1303338" y="1858963"/>
            <a:ext cx="315912"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4823" name="TextBox 33"/>
          <p:cNvSpPr txBox="1">
            <a:spLocks noChangeArrowheads="1"/>
          </p:cNvSpPr>
          <p:nvPr/>
        </p:nvSpPr>
        <p:spPr bwMode="auto">
          <a:xfrm>
            <a:off x="693738" y="1666875"/>
            <a:ext cx="766762" cy="307975"/>
          </a:xfrm>
          <a:prstGeom prst="rect">
            <a:avLst/>
          </a:prstGeom>
          <a:noFill/>
          <a:ln w="9525">
            <a:noFill/>
            <a:miter lim="800000"/>
            <a:headEnd/>
            <a:tailEnd/>
          </a:ln>
        </p:spPr>
        <p:txBody>
          <a:bodyPr>
            <a:spAutoFit/>
          </a:bodyPr>
          <a:lstStyle/>
          <a:p>
            <a:r>
              <a:rPr lang="en-US" sz="1400">
                <a:solidFill>
                  <a:schemeClr val="bg1"/>
                </a:solidFill>
              </a:rPr>
              <a:t>=</a:t>
            </a:r>
            <a:r>
              <a:rPr lang="en-US" sz="800">
                <a:solidFill>
                  <a:schemeClr val="bg1"/>
                </a:solidFill>
              </a:rPr>
              <a:t> </a:t>
            </a:r>
            <a:r>
              <a:rPr lang="en-US" sz="1400"/>
              <a:t>100</a:t>
            </a:r>
          </a:p>
        </p:txBody>
      </p:sp>
      <p:sp>
        <p:nvSpPr>
          <p:cNvPr id="34824" name="TextBox 34"/>
          <p:cNvSpPr txBox="1">
            <a:spLocks noChangeArrowheads="1"/>
          </p:cNvSpPr>
          <p:nvPr/>
        </p:nvSpPr>
        <p:spPr bwMode="auto">
          <a:xfrm>
            <a:off x="693738" y="2868613"/>
            <a:ext cx="1228725" cy="307975"/>
          </a:xfrm>
          <a:prstGeom prst="rect">
            <a:avLst/>
          </a:prstGeom>
          <a:noFill/>
          <a:ln w="9525">
            <a:noFill/>
            <a:miter lim="800000"/>
            <a:headEnd/>
            <a:tailEnd/>
          </a:ln>
        </p:spPr>
        <p:txBody>
          <a:bodyPr>
            <a:spAutoFit/>
          </a:bodyPr>
          <a:lstStyle/>
          <a:p>
            <a:r>
              <a:rPr lang="en-US" sz="1400"/>
              <a:t>= 1000 kg</a:t>
            </a:r>
          </a:p>
        </p:txBody>
      </p:sp>
      <p:sp>
        <p:nvSpPr>
          <p:cNvPr id="34825" name="TextBox 35"/>
          <p:cNvSpPr txBox="1">
            <a:spLocks noChangeArrowheads="1"/>
          </p:cNvSpPr>
          <p:nvPr/>
        </p:nvSpPr>
        <p:spPr bwMode="auto">
          <a:xfrm>
            <a:off x="693738" y="3136900"/>
            <a:ext cx="1193800" cy="307975"/>
          </a:xfrm>
          <a:prstGeom prst="rect">
            <a:avLst/>
          </a:prstGeom>
          <a:noFill/>
          <a:ln w="9525">
            <a:noFill/>
            <a:miter lim="800000"/>
            <a:headEnd/>
            <a:tailEnd/>
          </a:ln>
        </p:spPr>
        <p:txBody>
          <a:bodyPr>
            <a:spAutoFit/>
          </a:bodyPr>
          <a:lstStyle/>
          <a:p>
            <a:r>
              <a:rPr lang="en-US" sz="1400"/>
              <a:t>= </a:t>
            </a:r>
            <a:r>
              <a:rPr lang="en-US" sz="1400">
                <a:latin typeface="MS Gothic" pitchFamily="49" charset="-128"/>
                <a:ea typeface="MS Gothic" pitchFamily="49" charset="-128"/>
              </a:rPr>
              <a:t>−</a:t>
            </a:r>
            <a:r>
              <a:rPr lang="en-US" sz="1400"/>
              <a:t>7000 N</a:t>
            </a:r>
          </a:p>
        </p:txBody>
      </p:sp>
      <p:sp>
        <p:nvSpPr>
          <p:cNvPr id="34826" name="TextBox 36"/>
          <p:cNvSpPr txBox="1">
            <a:spLocks noChangeArrowheads="1"/>
          </p:cNvSpPr>
          <p:nvPr/>
        </p:nvSpPr>
        <p:spPr bwMode="auto">
          <a:xfrm>
            <a:off x="1500188" y="3376613"/>
            <a:ext cx="614362" cy="307975"/>
          </a:xfrm>
          <a:prstGeom prst="rect">
            <a:avLst/>
          </a:prstGeom>
          <a:noFill/>
          <a:ln w="9525">
            <a:noFill/>
            <a:miter lim="800000"/>
            <a:headEnd/>
            <a:tailEnd/>
          </a:ln>
        </p:spPr>
        <p:txBody>
          <a:bodyPr>
            <a:spAutoFit/>
          </a:bodyPr>
          <a:lstStyle/>
          <a:p>
            <a:pPr algn="ctr"/>
            <a:r>
              <a:rPr lang="en-US" sz="1400"/>
              <a:t>m</a:t>
            </a:r>
          </a:p>
        </p:txBody>
      </p:sp>
      <p:sp>
        <p:nvSpPr>
          <p:cNvPr id="34827" name="TextBox 37"/>
          <p:cNvSpPr txBox="1">
            <a:spLocks noChangeArrowheads="1"/>
          </p:cNvSpPr>
          <p:nvPr/>
        </p:nvSpPr>
        <p:spPr bwMode="auto">
          <a:xfrm>
            <a:off x="1500188" y="3616325"/>
            <a:ext cx="614362" cy="306388"/>
          </a:xfrm>
          <a:prstGeom prst="rect">
            <a:avLst/>
          </a:prstGeom>
          <a:noFill/>
          <a:ln w="9525">
            <a:noFill/>
            <a:miter lim="800000"/>
            <a:headEnd/>
            <a:tailEnd/>
          </a:ln>
        </p:spPr>
        <p:txBody>
          <a:bodyPr>
            <a:spAutoFit/>
          </a:bodyPr>
          <a:lstStyle/>
          <a:p>
            <a:pPr algn="ctr"/>
            <a:r>
              <a:rPr lang="en-US" sz="1400"/>
              <a:t>s</a:t>
            </a:r>
            <a:r>
              <a:rPr lang="en-US" sz="1400" baseline="30000"/>
              <a:t>2</a:t>
            </a:r>
          </a:p>
        </p:txBody>
      </p:sp>
      <p:cxnSp>
        <p:nvCxnSpPr>
          <p:cNvPr id="39" name="Straight Connector 38"/>
          <p:cNvCxnSpPr/>
          <p:nvPr/>
        </p:nvCxnSpPr>
        <p:spPr>
          <a:xfrm>
            <a:off x="1657350" y="3654425"/>
            <a:ext cx="300038"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4829" name="TextBox 44"/>
          <p:cNvSpPr txBox="1">
            <a:spLocks noChangeArrowheads="1"/>
          </p:cNvSpPr>
          <p:nvPr/>
        </p:nvSpPr>
        <p:spPr bwMode="auto">
          <a:xfrm>
            <a:off x="461963" y="2868613"/>
            <a:ext cx="576262" cy="307975"/>
          </a:xfrm>
          <a:prstGeom prst="rect">
            <a:avLst/>
          </a:prstGeom>
          <a:noFill/>
          <a:ln w="9525">
            <a:noFill/>
            <a:miter lim="800000"/>
            <a:headEnd/>
            <a:tailEnd/>
          </a:ln>
        </p:spPr>
        <p:txBody>
          <a:bodyPr>
            <a:spAutoFit/>
          </a:bodyPr>
          <a:lstStyle/>
          <a:p>
            <a:r>
              <a:rPr lang="en-US" sz="1400" i="1"/>
              <a:t>m</a:t>
            </a:r>
            <a:endParaRPr lang="en-US" sz="1400"/>
          </a:p>
        </p:txBody>
      </p:sp>
      <p:sp>
        <p:nvSpPr>
          <p:cNvPr id="34830" name="TextBox 45"/>
          <p:cNvSpPr txBox="1">
            <a:spLocks noChangeArrowheads="1"/>
          </p:cNvSpPr>
          <p:nvPr/>
        </p:nvSpPr>
        <p:spPr bwMode="auto">
          <a:xfrm>
            <a:off x="501650" y="3136900"/>
            <a:ext cx="344488" cy="307975"/>
          </a:xfrm>
          <a:prstGeom prst="rect">
            <a:avLst/>
          </a:prstGeom>
          <a:noFill/>
          <a:ln w="9525">
            <a:noFill/>
            <a:miter lim="800000"/>
            <a:headEnd/>
            <a:tailEnd/>
          </a:ln>
        </p:spPr>
        <p:txBody>
          <a:bodyPr>
            <a:spAutoFit/>
          </a:bodyPr>
          <a:lstStyle/>
          <a:p>
            <a:r>
              <a:rPr lang="en-US" sz="1400" i="1"/>
              <a:t>F</a:t>
            </a:r>
          </a:p>
        </p:txBody>
      </p:sp>
      <p:sp>
        <p:nvSpPr>
          <p:cNvPr id="34831" name="TextBox 46"/>
          <p:cNvSpPr txBox="1">
            <a:spLocks noChangeArrowheads="1"/>
          </p:cNvSpPr>
          <p:nvPr/>
        </p:nvSpPr>
        <p:spPr bwMode="auto">
          <a:xfrm>
            <a:off x="501650" y="3482975"/>
            <a:ext cx="306388" cy="306388"/>
          </a:xfrm>
          <a:prstGeom prst="rect">
            <a:avLst/>
          </a:prstGeom>
          <a:noFill/>
          <a:ln w="9525">
            <a:noFill/>
            <a:miter lim="800000"/>
            <a:headEnd/>
            <a:tailEnd/>
          </a:ln>
        </p:spPr>
        <p:txBody>
          <a:bodyPr>
            <a:spAutoFit/>
          </a:bodyPr>
          <a:lstStyle/>
          <a:p>
            <a:r>
              <a:rPr lang="en-US" sz="1400" i="1"/>
              <a:t>a</a:t>
            </a:r>
          </a:p>
        </p:txBody>
      </p:sp>
      <p:sp>
        <p:nvSpPr>
          <p:cNvPr id="34832" name="TextBox 53"/>
          <p:cNvSpPr txBox="1">
            <a:spLocks noChangeArrowheads="1"/>
          </p:cNvSpPr>
          <p:nvPr/>
        </p:nvSpPr>
        <p:spPr bwMode="auto">
          <a:xfrm>
            <a:off x="1879600" y="1584325"/>
            <a:ext cx="614363" cy="307975"/>
          </a:xfrm>
          <a:prstGeom prst="rect">
            <a:avLst/>
          </a:prstGeom>
          <a:noFill/>
          <a:ln w="9525">
            <a:noFill/>
            <a:miter lim="800000"/>
            <a:headEnd/>
            <a:tailEnd/>
          </a:ln>
        </p:spPr>
        <p:txBody>
          <a:bodyPr>
            <a:spAutoFit/>
          </a:bodyPr>
          <a:lstStyle/>
          <a:p>
            <a:pPr algn="ctr"/>
            <a:r>
              <a:rPr lang="en-US" sz="1400"/>
              <a:t>m</a:t>
            </a:r>
          </a:p>
        </p:txBody>
      </p:sp>
      <p:sp>
        <p:nvSpPr>
          <p:cNvPr id="34833" name="TextBox 54"/>
          <p:cNvSpPr txBox="1">
            <a:spLocks noChangeArrowheads="1"/>
          </p:cNvSpPr>
          <p:nvPr/>
        </p:nvSpPr>
        <p:spPr bwMode="auto">
          <a:xfrm>
            <a:off x="1879600" y="1798638"/>
            <a:ext cx="614363" cy="307975"/>
          </a:xfrm>
          <a:prstGeom prst="rect">
            <a:avLst/>
          </a:prstGeom>
          <a:noFill/>
          <a:ln w="9525">
            <a:noFill/>
            <a:miter lim="800000"/>
            <a:headEnd/>
            <a:tailEnd/>
          </a:ln>
        </p:spPr>
        <p:txBody>
          <a:bodyPr>
            <a:spAutoFit/>
          </a:bodyPr>
          <a:lstStyle/>
          <a:p>
            <a:pPr algn="ctr"/>
            <a:r>
              <a:rPr lang="en-US" sz="1400"/>
              <a:t>s</a:t>
            </a:r>
          </a:p>
        </p:txBody>
      </p:sp>
      <p:cxnSp>
        <p:nvCxnSpPr>
          <p:cNvPr id="56" name="Straight Connector 55"/>
          <p:cNvCxnSpPr/>
          <p:nvPr/>
        </p:nvCxnSpPr>
        <p:spPr>
          <a:xfrm>
            <a:off x="2076450" y="1857375"/>
            <a:ext cx="220663"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4835" name="TextBox 56"/>
          <p:cNvSpPr txBox="1">
            <a:spLocks noChangeArrowheads="1"/>
          </p:cNvSpPr>
          <p:nvPr/>
        </p:nvSpPr>
        <p:spPr bwMode="auto">
          <a:xfrm>
            <a:off x="1568450" y="1665288"/>
            <a:ext cx="738188" cy="307975"/>
          </a:xfrm>
          <a:prstGeom prst="rect">
            <a:avLst/>
          </a:prstGeom>
          <a:noFill/>
          <a:ln w="9525">
            <a:noFill/>
            <a:miter lim="800000"/>
            <a:headEnd/>
            <a:tailEnd/>
          </a:ln>
        </p:spPr>
        <p:txBody>
          <a:bodyPr>
            <a:spAutoFit/>
          </a:bodyPr>
          <a:lstStyle/>
          <a:p>
            <a:r>
              <a:rPr lang="en-US" sz="1400"/>
              <a:t>=</a:t>
            </a:r>
            <a:r>
              <a:rPr lang="en-US" sz="800"/>
              <a:t> </a:t>
            </a:r>
            <a:r>
              <a:rPr lang="en-US" sz="1400"/>
              <a:t>28</a:t>
            </a:r>
          </a:p>
        </p:txBody>
      </p:sp>
      <p:sp>
        <p:nvSpPr>
          <p:cNvPr id="34836" name="TextBox 33"/>
          <p:cNvSpPr txBox="1">
            <a:spLocks noChangeArrowheads="1"/>
          </p:cNvSpPr>
          <p:nvPr/>
        </p:nvSpPr>
        <p:spPr bwMode="auto">
          <a:xfrm>
            <a:off x="693738" y="1671638"/>
            <a:ext cx="766762" cy="307975"/>
          </a:xfrm>
          <a:prstGeom prst="rect">
            <a:avLst/>
          </a:prstGeom>
          <a:noFill/>
          <a:ln w="9525">
            <a:noFill/>
            <a:miter lim="800000"/>
            <a:headEnd/>
            <a:tailEnd/>
          </a:ln>
        </p:spPr>
        <p:txBody>
          <a:bodyPr>
            <a:spAutoFit/>
          </a:bodyPr>
          <a:lstStyle/>
          <a:p>
            <a:r>
              <a:rPr lang="en-US" sz="1400"/>
              <a:t>=</a:t>
            </a:r>
          </a:p>
        </p:txBody>
      </p:sp>
      <p:sp>
        <p:nvSpPr>
          <p:cNvPr id="34837" name="TextBox 23"/>
          <p:cNvSpPr txBox="1">
            <a:spLocks noChangeArrowheads="1"/>
          </p:cNvSpPr>
          <p:nvPr/>
        </p:nvSpPr>
        <p:spPr bwMode="auto">
          <a:xfrm>
            <a:off x="309563" y="3965575"/>
            <a:ext cx="576262" cy="306388"/>
          </a:xfrm>
          <a:prstGeom prst="rect">
            <a:avLst/>
          </a:prstGeom>
          <a:noFill/>
          <a:ln w="9525">
            <a:noFill/>
            <a:miter lim="800000"/>
            <a:headEnd/>
            <a:tailEnd/>
          </a:ln>
        </p:spPr>
        <p:txBody>
          <a:bodyPr>
            <a:spAutoFit/>
          </a:bodyPr>
          <a:lstStyle/>
          <a:p>
            <a:r>
              <a:rPr lang="en-US" sz="1400" i="1"/>
              <a:t>v</a:t>
            </a:r>
            <a:r>
              <a:rPr lang="en-US" sz="800" i="1"/>
              <a:t> </a:t>
            </a:r>
            <a:r>
              <a:rPr lang="en-US" sz="1400"/>
              <a:t>(</a:t>
            </a:r>
            <a:r>
              <a:rPr lang="en-US" sz="1400" i="1"/>
              <a:t>t</a:t>
            </a:r>
            <a:r>
              <a:rPr lang="en-US" sz="1400"/>
              <a:t>)</a:t>
            </a:r>
          </a:p>
        </p:txBody>
      </p:sp>
      <p:sp>
        <p:nvSpPr>
          <p:cNvPr id="34838" name="TextBox 33"/>
          <p:cNvSpPr txBox="1">
            <a:spLocks noChangeArrowheads="1"/>
          </p:cNvSpPr>
          <p:nvPr/>
        </p:nvSpPr>
        <p:spPr bwMode="auto">
          <a:xfrm>
            <a:off x="693738" y="3960813"/>
            <a:ext cx="1881187" cy="307975"/>
          </a:xfrm>
          <a:prstGeom prst="rect">
            <a:avLst/>
          </a:prstGeom>
          <a:noFill/>
          <a:ln w="9525">
            <a:noFill/>
            <a:miter lim="800000"/>
            <a:headEnd/>
            <a:tailEnd/>
          </a:ln>
        </p:spPr>
        <p:txBody>
          <a:bodyPr>
            <a:spAutoFit/>
          </a:bodyPr>
          <a:lstStyle/>
          <a:p>
            <a:r>
              <a:rPr lang="en-US" sz="1400">
                <a:solidFill>
                  <a:schemeClr val="bg1"/>
                </a:solidFill>
              </a:rPr>
              <a:t>=</a:t>
            </a:r>
            <a:r>
              <a:rPr lang="en-US" sz="800">
                <a:solidFill>
                  <a:schemeClr val="bg1"/>
                </a:solidFill>
              </a:rPr>
              <a:t> </a:t>
            </a:r>
            <a:r>
              <a:rPr lang="en-US" sz="1400" i="1"/>
              <a:t>v</a:t>
            </a:r>
            <a:r>
              <a:rPr lang="en-US" sz="1400"/>
              <a:t>(0)</a:t>
            </a:r>
            <a:r>
              <a:rPr lang="en-US" sz="1400">
                <a:latin typeface="MS Gothic" pitchFamily="49" charset="-128"/>
                <a:ea typeface="MS Gothic" pitchFamily="49" charset="-128"/>
              </a:rPr>
              <a:t>+</a:t>
            </a:r>
            <a:r>
              <a:rPr lang="en-US" sz="1400" i="1"/>
              <a:t>at = </a:t>
            </a:r>
            <a:r>
              <a:rPr lang="en-US" sz="1400"/>
              <a:t>28</a:t>
            </a:r>
            <a:r>
              <a:rPr lang="en-US" sz="1400">
                <a:latin typeface="MS Gothic" pitchFamily="49" charset="-128"/>
                <a:ea typeface="MS Gothic" pitchFamily="49" charset="-128"/>
              </a:rPr>
              <a:t>−</a:t>
            </a:r>
            <a:r>
              <a:rPr lang="en-US" sz="1400"/>
              <a:t>7</a:t>
            </a:r>
            <a:r>
              <a:rPr lang="en-US" sz="1400" i="1"/>
              <a:t>t</a:t>
            </a:r>
          </a:p>
        </p:txBody>
      </p:sp>
      <p:sp>
        <p:nvSpPr>
          <p:cNvPr id="34839" name="TextBox 33"/>
          <p:cNvSpPr txBox="1">
            <a:spLocks noChangeArrowheads="1"/>
          </p:cNvSpPr>
          <p:nvPr/>
        </p:nvSpPr>
        <p:spPr bwMode="auto">
          <a:xfrm>
            <a:off x="692150" y="3963988"/>
            <a:ext cx="269875" cy="307975"/>
          </a:xfrm>
          <a:prstGeom prst="rect">
            <a:avLst/>
          </a:prstGeom>
          <a:noFill/>
          <a:ln w="9525">
            <a:noFill/>
            <a:miter lim="800000"/>
            <a:headEnd/>
            <a:tailEnd/>
          </a:ln>
        </p:spPr>
        <p:txBody>
          <a:bodyPr>
            <a:spAutoFit/>
          </a:bodyPr>
          <a:lstStyle/>
          <a:p>
            <a:r>
              <a:rPr lang="en-US" sz="1400"/>
              <a:t>=</a:t>
            </a:r>
          </a:p>
        </p:txBody>
      </p:sp>
      <p:sp>
        <p:nvSpPr>
          <p:cNvPr id="34840" name="TextBox 23"/>
          <p:cNvSpPr txBox="1">
            <a:spLocks noChangeArrowheads="1"/>
          </p:cNvSpPr>
          <p:nvPr/>
        </p:nvSpPr>
        <p:spPr bwMode="auto">
          <a:xfrm>
            <a:off x="309563" y="4430713"/>
            <a:ext cx="576262" cy="306387"/>
          </a:xfrm>
          <a:prstGeom prst="rect">
            <a:avLst/>
          </a:prstGeom>
          <a:noFill/>
          <a:ln w="9525">
            <a:noFill/>
            <a:miter lim="800000"/>
            <a:headEnd/>
            <a:tailEnd/>
          </a:ln>
        </p:spPr>
        <p:txBody>
          <a:bodyPr>
            <a:spAutoFit/>
          </a:bodyPr>
          <a:lstStyle/>
          <a:p>
            <a:r>
              <a:rPr lang="en-US" sz="1400" i="1"/>
              <a:t>x</a:t>
            </a:r>
            <a:r>
              <a:rPr lang="en-US" sz="800" i="1"/>
              <a:t> </a:t>
            </a:r>
            <a:r>
              <a:rPr lang="en-US" sz="1400"/>
              <a:t>(</a:t>
            </a:r>
            <a:r>
              <a:rPr lang="en-US" sz="1400" i="1"/>
              <a:t>t</a:t>
            </a:r>
            <a:r>
              <a:rPr lang="en-US" sz="1400"/>
              <a:t>)</a:t>
            </a:r>
          </a:p>
        </p:txBody>
      </p:sp>
      <p:sp>
        <p:nvSpPr>
          <p:cNvPr id="34841" name="TextBox 33"/>
          <p:cNvSpPr txBox="1">
            <a:spLocks noChangeArrowheads="1"/>
          </p:cNvSpPr>
          <p:nvPr/>
        </p:nvSpPr>
        <p:spPr bwMode="auto">
          <a:xfrm>
            <a:off x="1743075" y="4425950"/>
            <a:ext cx="1370013" cy="307975"/>
          </a:xfrm>
          <a:prstGeom prst="rect">
            <a:avLst/>
          </a:prstGeom>
          <a:noFill/>
          <a:ln w="9525">
            <a:noFill/>
            <a:miter lim="800000"/>
            <a:headEnd/>
            <a:tailEnd/>
          </a:ln>
        </p:spPr>
        <p:txBody>
          <a:bodyPr>
            <a:spAutoFit/>
          </a:bodyPr>
          <a:lstStyle/>
          <a:p>
            <a:r>
              <a:rPr lang="en-US" sz="1400">
                <a:solidFill>
                  <a:schemeClr val="bg1"/>
                </a:solidFill>
              </a:rPr>
              <a:t>=</a:t>
            </a:r>
            <a:r>
              <a:rPr lang="en-US" sz="800">
                <a:solidFill>
                  <a:schemeClr val="bg1"/>
                </a:solidFill>
              </a:rPr>
              <a:t> </a:t>
            </a:r>
            <a:r>
              <a:rPr lang="en-US" sz="1400"/>
              <a:t>28</a:t>
            </a:r>
            <a:r>
              <a:rPr lang="en-US" sz="1400" i="1"/>
              <a:t>t</a:t>
            </a:r>
            <a:r>
              <a:rPr lang="en-US" sz="1400"/>
              <a:t> </a:t>
            </a:r>
            <a:r>
              <a:rPr lang="en-US" sz="1400">
                <a:latin typeface="MS Gothic" pitchFamily="49" charset="-128"/>
                <a:ea typeface="MS Gothic" pitchFamily="49" charset="-128"/>
              </a:rPr>
              <a:t>−</a:t>
            </a:r>
            <a:r>
              <a:rPr lang="en-US" sz="1400"/>
              <a:t>      </a:t>
            </a:r>
            <a:r>
              <a:rPr lang="en-US" sz="1400" i="1"/>
              <a:t>t </a:t>
            </a:r>
            <a:r>
              <a:rPr lang="en-US" sz="1400" baseline="30000"/>
              <a:t>2</a:t>
            </a:r>
          </a:p>
        </p:txBody>
      </p:sp>
      <p:sp>
        <p:nvSpPr>
          <p:cNvPr id="34842" name="TextBox 33"/>
          <p:cNvSpPr txBox="1">
            <a:spLocks noChangeArrowheads="1"/>
          </p:cNvSpPr>
          <p:nvPr/>
        </p:nvSpPr>
        <p:spPr bwMode="auto">
          <a:xfrm>
            <a:off x="1743075" y="4430713"/>
            <a:ext cx="268288" cy="307975"/>
          </a:xfrm>
          <a:prstGeom prst="rect">
            <a:avLst/>
          </a:prstGeom>
          <a:noFill/>
          <a:ln w="9525">
            <a:noFill/>
            <a:miter lim="800000"/>
            <a:headEnd/>
            <a:tailEnd/>
          </a:ln>
        </p:spPr>
        <p:txBody>
          <a:bodyPr>
            <a:spAutoFit/>
          </a:bodyPr>
          <a:lstStyle/>
          <a:p>
            <a:r>
              <a:rPr lang="en-US" sz="1400"/>
              <a:t>=</a:t>
            </a:r>
          </a:p>
        </p:txBody>
      </p:sp>
      <p:sp>
        <p:nvSpPr>
          <p:cNvPr id="34843" name="TextBox 53"/>
          <p:cNvSpPr txBox="1">
            <a:spLocks noChangeArrowheads="1"/>
          </p:cNvSpPr>
          <p:nvPr/>
        </p:nvSpPr>
        <p:spPr bwMode="auto">
          <a:xfrm>
            <a:off x="2281238" y="4310063"/>
            <a:ext cx="614362" cy="307975"/>
          </a:xfrm>
          <a:prstGeom prst="rect">
            <a:avLst/>
          </a:prstGeom>
          <a:noFill/>
          <a:ln w="9525">
            <a:noFill/>
            <a:miter lim="800000"/>
            <a:headEnd/>
            <a:tailEnd/>
          </a:ln>
        </p:spPr>
        <p:txBody>
          <a:bodyPr>
            <a:spAutoFit/>
          </a:bodyPr>
          <a:lstStyle/>
          <a:p>
            <a:pPr algn="ctr"/>
            <a:r>
              <a:rPr lang="en-US" sz="1400"/>
              <a:t>7</a:t>
            </a:r>
          </a:p>
        </p:txBody>
      </p:sp>
      <p:sp>
        <p:nvSpPr>
          <p:cNvPr id="34844" name="TextBox 54"/>
          <p:cNvSpPr txBox="1">
            <a:spLocks noChangeArrowheads="1"/>
          </p:cNvSpPr>
          <p:nvPr/>
        </p:nvSpPr>
        <p:spPr bwMode="auto">
          <a:xfrm>
            <a:off x="2281238" y="4524375"/>
            <a:ext cx="614362" cy="307975"/>
          </a:xfrm>
          <a:prstGeom prst="rect">
            <a:avLst/>
          </a:prstGeom>
          <a:noFill/>
          <a:ln w="9525">
            <a:noFill/>
            <a:miter lim="800000"/>
            <a:headEnd/>
            <a:tailEnd/>
          </a:ln>
        </p:spPr>
        <p:txBody>
          <a:bodyPr>
            <a:spAutoFit/>
          </a:bodyPr>
          <a:lstStyle/>
          <a:p>
            <a:pPr algn="ctr"/>
            <a:r>
              <a:rPr lang="en-US" sz="1400"/>
              <a:t>2</a:t>
            </a:r>
          </a:p>
        </p:txBody>
      </p:sp>
      <p:cxnSp>
        <p:nvCxnSpPr>
          <p:cNvPr id="36" name="Straight Connector 35"/>
          <p:cNvCxnSpPr/>
          <p:nvPr/>
        </p:nvCxnSpPr>
        <p:spPr>
          <a:xfrm>
            <a:off x="2479675" y="4583113"/>
            <a:ext cx="217488"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4846" name="TextBox 59"/>
          <p:cNvSpPr txBox="1">
            <a:spLocks noChangeArrowheads="1"/>
          </p:cNvSpPr>
          <p:nvPr/>
        </p:nvSpPr>
        <p:spPr bwMode="auto">
          <a:xfrm>
            <a:off x="246063" y="2495550"/>
            <a:ext cx="600075" cy="306388"/>
          </a:xfrm>
          <a:prstGeom prst="rect">
            <a:avLst/>
          </a:prstGeom>
          <a:noFill/>
          <a:ln w="9525">
            <a:noFill/>
            <a:miter lim="800000"/>
            <a:headEnd/>
            <a:tailEnd/>
          </a:ln>
        </p:spPr>
        <p:txBody>
          <a:bodyPr>
            <a:spAutoFit/>
          </a:bodyPr>
          <a:lstStyle/>
          <a:p>
            <a:pPr algn="r"/>
            <a:r>
              <a:rPr lang="en-US" sz="1400" i="1"/>
              <a:t>x</a:t>
            </a:r>
            <a:r>
              <a:rPr lang="en-US" sz="800" i="1"/>
              <a:t> </a:t>
            </a:r>
            <a:r>
              <a:rPr lang="en-US" sz="1400"/>
              <a:t>(0)</a:t>
            </a:r>
          </a:p>
        </p:txBody>
      </p:sp>
      <p:sp>
        <p:nvSpPr>
          <p:cNvPr id="34847" name="TextBox 61"/>
          <p:cNvSpPr txBox="1">
            <a:spLocks noChangeArrowheads="1"/>
          </p:cNvSpPr>
          <p:nvPr/>
        </p:nvSpPr>
        <p:spPr bwMode="auto">
          <a:xfrm>
            <a:off x="688975" y="2490788"/>
            <a:ext cx="768350" cy="307975"/>
          </a:xfrm>
          <a:prstGeom prst="rect">
            <a:avLst/>
          </a:prstGeom>
          <a:noFill/>
          <a:ln w="9525">
            <a:noFill/>
            <a:miter lim="800000"/>
            <a:headEnd/>
            <a:tailEnd/>
          </a:ln>
        </p:spPr>
        <p:txBody>
          <a:bodyPr>
            <a:spAutoFit/>
          </a:bodyPr>
          <a:lstStyle/>
          <a:p>
            <a:r>
              <a:rPr lang="en-US" sz="1400"/>
              <a:t>= 0 m</a:t>
            </a:r>
          </a:p>
        </p:txBody>
      </p:sp>
      <p:sp>
        <p:nvSpPr>
          <p:cNvPr id="34848" name="TextBox 37"/>
          <p:cNvSpPr txBox="1">
            <a:spLocks noChangeArrowheads="1"/>
          </p:cNvSpPr>
          <p:nvPr/>
        </p:nvSpPr>
        <p:spPr bwMode="auto">
          <a:xfrm>
            <a:off x="769938" y="3621088"/>
            <a:ext cx="614362" cy="306387"/>
          </a:xfrm>
          <a:prstGeom prst="rect">
            <a:avLst/>
          </a:prstGeom>
          <a:noFill/>
          <a:ln w="9525">
            <a:noFill/>
            <a:miter lim="800000"/>
            <a:headEnd/>
            <a:tailEnd/>
          </a:ln>
        </p:spPr>
        <p:txBody>
          <a:bodyPr>
            <a:spAutoFit/>
          </a:bodyPr>
          <a:lstStyle/>
          <a:p>
            <a:pPr algn="ctr"/>
            <a:r>
              <a:rPr lang="en-US" sz="1400" i="1"/>
              <a:t>m</a:t>
            </a:r>
            <a:endParaRPr lang="en-US" sz="1400" i="1" baseline="30000"/>
          </a:p>
        </p:txBody>
      </p:sp>
      <p:cxnSp>
        <p:nvCxnSpPr>
          <p:cNvPr id="44" name="Straight Connector 43"/>
          <p:cNvCxnSpPr/>
          <p:nvPr/>
        </p:nvCxnSpPr>
        <p:spPr>
          <a:xfrm>
            <a:off x="966788" y="3659188"/>
            <a:ext cx="220662"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4850" name="TextBox 4"/>
          <p:cNvSpPr txBox="1">
            <a:spLocks noChangeArrowheads="1"/>
          </p:cNvSpPr>
          <p:nvPr/>
        </p:nvSpPr>
        <p:spPr bwMode="auto">
          <a:xfrm>
            <a:off x="1154113" y="3482975"/>
            <a:ext cx="576262" cy="307975"/>
          </a:xfrm>
          <a:prstGeom prst="rect">
            <a:avLst/>
          </a:prstGeom>
          <a:noFill/>
          <a:ln w="9525">
            <a:noFill/>
            <a:miter lim="800000"/>
            <a:headEnd/>
            <a:tailEnd/>
          </a:ln>
        </p:spPr>
        <p:txBody>
          <a:bodyPr>
            <a:spAutoFit/>
          </a:bodyPr>
          <a:lstStyle/>
          <a:p>
            <a:r>
              <a:rPr lang="en-US" sz="1400"/>
              <a:t>= </a:t>
            </a:r>
            <a:r>
              <a:rPr lang="en-US" sz="1400">
                <a:latin typeface="MS Gothic" pitchFamily="49" charset="-128"/>
                <a:ea typeface="MS Gothic" pitchFamily="49" charset="-128"/>
              </a:rPr>
              <a:t>−</a:t>
            </a:r>
            <a:r>
              <a:rPr lang="en-US" sz="1400"/>
              <a:t>7</a:t>
            </a:r>
          </a:p>
        </p:txBody>
      </p:sp>
      <p:sp>
        <p:nvSpPr>
          <p:cNvPr id="34851" name="TextBox 45"/>
          <p:cNvSpPr txBox="1">
            <a:spLocks noChangeArrowheads="1"/>
          </p:cNvSpPr>
          <p:nvPr/>
        </p:nvSpPr>
        <p:spPr bwMode="auto">
          <a:xfrm>
            <a:off x="923925" y="3389313"/>
            <a:ext cx="344488" cy="307975"/>
          </a:xfrm>
          <a:prstGeom prst="rect">
            <a:avLst/>
          </a:prstGeom>
          <a:noFill/>
          <a:ln w="9525">
            <a:noFill/>
            <a:miter lim="800000"/>
            <a:headEnd/>
            <a:tailEnd/>
          </a:ln>
        </p:spPr>
        <p:txBody>
          <a:bodyPr>
            <a:spAutoFit/>
          </a:bodyPr>
          <a:lstStyle/>
          <a:p>
            <a:r>
              <a:rPr lang="en-US" sz="1400" i="1"/>
              <a:t>F</a:t>
            </a:r>
          </a:p>
        </p:txBody>
      </p:sp>
      <p:pic>
        <p:nvPicPr>
          <p:cNvPr id="34852" name="Picture 1" descr="integral_sign.png"/>
          <p:cNvPicPr>
            <a:picLocks noChangeAspect="1"/>
          </p:cNvPicPr>
          <p:nvPr/>
        </p:nvPicPr>
        <p:blipFill>
          <a:blip r:embed="rId4"/>
          <a:srcRect/>
          <a:stretch>
            <a:fillRect/>
          </a:stretch>
        </p:blipFill>
        <p:spPr bwMode="auto">
          <a:xfrm>
            <a:off x="808038" y="4333875"/>
            <a:ext cx="322262" cy="515938"/>
          </a:xfrm>
          <a:prstGeom prst="rect">
            <a:avLst/>
          </a:prstGeom>
          <a:noFill/>
          <a:ln w="9525">
            <a:noFill/>
            <a:miter lim="800000"/>
            <a:headEnd/>
            <a:tailEnd/>
          </a:ln>
        </p:spPr>
      </p:pic>
      <p:sp>
        <p:nvSpPr>
          <p:cNvPr id="34853" name="TextBox 33"/>
          <p:cNvSpPr txBox="1">
            <a:spLocks noChangeArrowheads="1"/>
          </p:cNvSpPr>
          <p:nvPr/>
        </p:nvSpPr>
        <p:spPr bwMode="auto">
          <a:xfrm>
            <a:off x="693738" y="4422775"/>
            <a:ext cx="268287" cy="307975"/>
          </a:xfrm>
          <a:prstGeom prst="rect">
            <a:avLst/>
          </a:prstGeom>
          <a:noFill/>
          <a:ln w="9525">
            <a:noFill/>
            <a:miter lim="800000"/>
            <a:headEnd/>
            <a:tailEnd/>
          </a:ln>
        </p:spPr>
        <p:txBody>
          <a:bodyPr>
            <a:spAutoFit/>
          </a:bodyPr>
          <a:lstStyle/>
          <a:p>
            <a:r>
              <a:rPr lang="en-US" sz="1400"/>
              <a:t>=</a:t>
            </a:r>
          </a:p>
        </p:txBody>
      </p:sp>
      <p:sp>
        <p:nvSpPr>
          <p:cNvPr id="34854" name="TextBox 33"/>
          <p:cNvSpPr txBox="1">
            <a:spLocks noChangeArrowheads="1"/>
          </p:cNvSpPr>
          <p:nvPr/>
        </p:nvSpPr>
        <p:spPr bwMode="auto">
          <a:xfrm>
            <a:off x="885825" y="4657725"/>
            <a:ext cx="306388" cy="261938"/>
          </a:xfrm>
          <a:prstGeom prst="rect">
            <a:avLst/>
          </a:prstGeom>
          <a:noFill/>
          <a:ln w="9525">
            <a:noFill/>
            <a:miter lim="800000"/>
            <a:headEnd/>
            <a:tailEnd/>
          </a:ln>
        </p:spPr>
        <p:txBody>
          <a:bodyPr>
            <a:spAutoFit/>
          </a:bodyPr>
          <a:lstStyle/>
          <a:p>
            <a:r>
              <a:rPr lang="en-US" sz="1100"/>
              <a:t>0</a:t>
            </a:r>
            <a:endParaRPr lang="en-US" sz="1100" i="1"/>
          </a:p>
        </p:txBody>
      </p:sp>
      <p:sp>
        <p:nvSpPr>
          <p:cNvPr id="34855" name="TextBox 33"/>
          <p:cNvSpPr txBox="1">
            <a:spLocks noChangeArrowheads="1"/>
          </p:cNvSpPr>
          <p:nvPr/>
        </p:nvSpPr>
        <p:spPr bwMode="auto">
          <a:xfrm>
            <a:off x="1038225" y="4273550"/>
            <a:ext cx="307975" cy="261938"/>
          </a:xfrm>
          <a:prstGeom prst="rect">
            <a:avLst/>
          </a:prstGeom>
          <a:noFill/>
          <a:ln w="9525">
            <a:noFill/>
            <a:miter lim="800000"/>
            <a:headEnd/>
            <a:tailEnd/>
          </a:ln>
        </p:spPr>
        <p:txBody>
          <a:bodyPr>
            <a:spAutoFit/>
          </a:bodyPr>
          <a:lstStyle/>
          <a:p>
            <a:r>
              <a:rPr lang="en-US" sz="1100" i="1"/>
              <a:t>t</a:t>
            </a:r>
          </a:p>
        </p:txBody>
      </p:sp>
      <p:sp>
        <p:nvSpPr>
          <p:cNvPr id="34856" name="TextBox 33"/>
          <p:cNvSpPr txBox="1">
            <a:spLocks noChangeArrowheads="1"/>
          </p:cNvSpPr>
          <p:nvPr/>
        </p:nvSpPr>
        <p:spPr bwMode="auto">
          <a:xfrm>
            <a:off x="1077913" y="4435475"/>
            <a:ext cx="920750" cy="307975"/>
          </a:xfrm>
          <a:prstGeom prst="rect">
            <a:avLst/>
          </a:prstGeom>
          <a:noFill/>
          <a:ln w="9525">
            <a:noFill/>
            <a:miter lim="800000"/>
            <a:headEnd/>
            <a:tailEnd/>
          </a:ln>
        </p:spPr>
        <p:txBody>
          <a:bodyPr>
            <a:spAutoFit/>
          </a:bodyPr>
          <a:lstStyle/>
          <a:p>
            <a:r>
              <a:rPr lang="en-US" sz="1400" i="1"/>
              <a:t>v</a:t>
            </a:r>
            <a:r>
              <a:rPr lang="en-US" sz="1400"/>
              <a:t>(</a:t>
            </a:r>
            <a:r>
              <a:rPr lang="en-US" sz="1400" i="1"/>
              <a:t>t’</a:t>
            </a:r>
            <a:r>
              <a:rPr lang="en-US" sz="1400"/>
              <a:t> )d</a:t>
            </a:r>
            <a:r>
              <a:rPr lang="en-US" sz="1400" i="1"/>
              <a:t>t’</a:t>
            </a:r>
          </a:p>
        </p:txBody>
      </p:sp>
      <p:sp>
        <p:nvSpPr>
          <p:cNvPr id="34857" name="Oval 24"/>
          <p:cNvSpPr>
            <a:spLocks noChangeAspect="1" noChangeArrowheads="1"/>
          </p:cNvSpPr>
          <p:nvPr/>
        </p:nvSpPr>
        <p:spPr bwMode="auto">
          <a:xfrm>
            <a:off x="5416550" y="3544888"/>
            <a:ext cx="457200" cy="457200"/>
          </a:xfrm>
          <a:prstGeom prst="ellipse">
            <a:avLst/>
          </a:prstGeom>
          <a:solidFill>
            <a:srgbClr val="FFFFFF"/>
          </a:solidFill>
          <a:ln w="19050">
            <a:solidFill>
              <a:schemeClr val="tx1"/>
            </a:solidFill>
            <a:round/>
            <a:headEnd/>
            <a:tailEnd/>
          </a:ln>
        </p:spPr>
        <p:txBody>
          <a:bodyPr wrap="none" anchor="ctr"/>
          <a:lstStyle/>
          <a:p>
            <a:pPr algn="ctr"/>
            <a:r>
              <a:rPr lang="en-US" sz="1400">
                <a:latin typeface="Arial" charset="0"/>
              </a:rPr>
              <a:t>Na</a:t>
            </a:r>
            <a:r>
              <a:rPr lang="en-US" sz="1400" baseline="30000">
                <a:latin typeface="Arial" charset="0"/>
              </a:rPr>
              <a:t>+</a:t>
            </a:r>
          </a:p>
        </p:txBody>
      </p:sp>
      <p:sp>
        <p:nvSpPr>
          <p:cNvPr id="34858" name="Oval 27"/>
          <p:cNvSpPr>
            <a:spLocks noChangeArrowheads="1"/>
          </p:cNvSpPr>
          <p:nvPr/>
        </p:nvSpPr>
        <p:spPr bwMode="auto">
          <a:xfrm>
            <a:off x="5992813" y="2122488"/>
            <a:ext cx="584200" cy="585787"/>
          </a:xfrm>
          <a:prstGeom prst="ellipse">
            <a:avLst/>
          </a:prstGeom>
          <a:solidFill>
            <a:schemeClr val="bg1"/>
          </a:solidFill>
          <a:ln w="19050">
            <a:solidFill>
              <a:schemeClr val="tx1"/>
            </a:solidFill>
            <a:round/>
            <a:headEnd/>
            <a:tailEnd/>
          </a:ln>
        </p:spPr>
        <p:txBody>
          <a:bodyPr wrap="none" anchor="ctr"/>
          <a:lstStyle/>
          <a:p>
            <a:pPr algn="ctr" fontAlgn="ctr"/>
            <a:r>
              <a:rPr lang="en-US">
                <a:latin typeface="Arial" charset="0"/>
                <a:cs typeface="Arial" charset="0"/>
              </a:rPr>
              <a:t>Cl</a:t>
            </a:r>
            <a:r>
              <a:rPr lang="en-US" baseline="30000">
                <a:latin typeface="Arial" charset="0"/>
                <a:cs typeface="Arial" charset="0"/>
              </a:rPr>
              <a:t>-</a:t>
            </a:r>
          </a:p>
        </p:txBody>
      </p:sp>
      <p:sp>
        <p:nvSpPr>
          <p:cNvPr id="34859" name="Oval 27"/>
          <p:cNvSpPr>
            <a:spLocks noChangeArrowheads="1"/>
          </p:cNvSpPr>
          <p:nvPr/>
        </p:nvSpPr>
        <p:spPr bwMode="auto">
          <a:xfrm>
            <a:off x="6913563" y="4387850"/>
            <a:ext cx="585787" cy="585788"/>
          </a:xfrm>
          <a:prstGeom prst="ellipse">
            <a:avLst/>
          </a:prstGeom>
          <a:solidFill>
            <a:schemeClr val="bg1"/>
          </a:solidFill>
          <a:ln w="19050">
            <a:solidFill>
              <a:schemeClr val="tx1"/>
            </a:solidFill>
            <a:round/>
            <a:headEnd/>
            <a:tailEnd/>
          </a:ln>
        </p:spPr>
        <p:txBody>
          <a:bodyPr wrap="none" anchor="ctr"/>
          <a:lstStyle/>
          <a:p>
            <a:pPr algn="ctr" fontAlgn="ctr"/>
            <a:r>
              <a:rPr lang="en-US">
                <a:latin typeface="Arial" charset="0"/>
                <a:cs typeface="Arial" charset="0"/>
              </a:rPr>
              <a:t>Cl</a:t>
            </a:r>
            <a:r>
              <a:rPr lang="en-US" baseline="30000">
                <a:latin typeface="Arial" charset="0"/>
                <a:cs typeface="Arial" charset="0"/>
              </a:rPr>
              <a:t>-</a:t>
            </a:r>
          </a:p>
        </p:txBody>
      </p:sp>
      <p:cxnSp>
        <p:nvCxnSpPr>
          <p:cNvPr id="16" name="Straight Arrow Connector 15"/>
          <p:cNvCxnSpPr/>
          <p:nvPr/>
        </p:nvCxnSpPr>
        <p:spPr>
          <a:xfrm flipV="1">
            <a:off x="5878513" y="3535363"/>
            <a:ext cx="344487" cy="15398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34861" name="TextBox 23"/>
          <p:cNvSpPr txBox="1">
            <a:spLocks noChangeArrowheads="1"/>
          </p:cNvSpPr>
          <p:nvPr/>
        </p:nvSpPr>
        <p:spPr bwMode="auto">
          <a:xfrm>
            <a:off x="6164263" y="3352800"/>
            <a:ext cx="690562" cy="306388"/>
          </a:xfrm>
          <a:prstGeom prst="rect">
            <a:avLst/>
          </a:prstGeom>
          <a:noFill/>
          <a:ln w="9525">
            <a:noFill/>
            <a:miter lim="800000"/>
            <a:headEnd/>
            <a:tailEnd/>
          </a:ln>
        </p:spPr>
        <p:txBody>
          <a:bodyPr>
            <a:spAutoFit/>
          </a:bodyPr>
          <a:lstStyle/>
          <a:p>
            <a:r>
              <a:rPr lang="en-US" sz="1400" i="1"/>
              <a:t>F</a:t>
            </a:r>
            <a:r>
              <a:rPr lang="en-US" sz="1400" baseline="-25000"/>
              <a:t>1</a:t>
            </a:r>
            <a:r>
              <a:rPr lang="en-US" sz="800" i="1"/>
              <a:t> </a:t>
            </a:r>
            <a:r>
              <a:rPr lang="en-US" sz="1400"/>
              <a:t>(0)</a:t>
            </a:r>
          </a:p>
        </p:txBody>
      </p:sp>
      <p:cxnSp>
        <p:nvCxnSpPr>
          <p:cNvPr id="62" name="Straight Arrow Connector 61"/>
          <p:cNvCxnSpPr/>
          <p:nvPr/>
        </p:nvCxnSpPr>
        <p:spPr>
          <a:xfrm flipH="1" flipV="1">
            <a:off x="6645275" y="4351338"/>
            <a:ext cx="269875" cy="19208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flipH="1">
            <a:off x="5975350" y="2713038"/>
            <a:ext cx="192088" cy="38417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34864" name="TextBox 23"/>
          <p:cNvSpPr txBox="1">
            <a:spLocks noChangeArrowheads="1"/>
          </p:cNvSpPr>
          <p:nvPr/>
        </p:nvSpPr>
        <p:spPr bwMode="auto">
          <a:xfrm>
            <a:off x="5570538" y="1778000"/>
            <a:ext cx="1458912" cy="307975"/>
          </a:xfrm>
          <a:prstGeom prst="rect">
            <a:avLst/>
          </a:prstGeom>
          <a:noFill/>
          <a:ln w="9525">
            <a:noFill/>
            <a:miter lim="800000"/>
            <a:headEnd/>
            <a:tailEnd/>
          </a:ln>
        </p:spPr>
        <p:txBody>
          <a:bodyPr>
            <a:spAutoFit/>
          </a:bodyPr>
          <a:lstStyle/>
          <a:p>
            <a:pPr algn="ctr"/>
            <a:r>
              <a:rPr lang="en-US" sz="1400" i="1"/>
              <a:t>x</a:t>
            </a:r>
            <a:r>
              <a:rPr lang="en-US" sz="1400" baseline="-25000"/>
              <a:t>2</a:t>
            </a:r>
            <a:r>
              <a:rPr lang="en-US" sz="1400"/>
              <a:t>(0),</a:t>
            </a:r>
            <a:r>
              <a:rPr lang="en-US" sz="1400" i="1"/>
              <a:t> v</a:t>
            </a:r>
            <a:r>
              <a:rPr lang="en-US" sz="1400" baseline="-25000"/>
              <a:t>2</a:t>
            </a:r>
            <a:r>
              <a:rPr lang="en-US" sz="1400"/>
              <a:t>(0)</a:t>
            </a:r>
          </a:p>
        </p:txBody>
      </p:sp>
      <p:sp>
        <p:nvSpPr>
          <p:cNvPr id="34865" name="TextBox 23"/>
          <p:cNvSpPr txBox="1">
            <a:spLocks noChangeArrowheads="1"/>
          </p:cNvSpPr>
          <p:nvPr/>
        </p:nvSpPr>
        <p:spPr bwMode="auto">
          <a:xfrm>
            <a:off x="5454650" y="2660650"/>
            <a:ext cx="692150" cy="307975"/>
          </a:xfrm>
          <a:prstGeom prst="rect">
            <a:avLst/>
          </a:prstGeom>
          <a:noFill/>
          <a:ln w="9525">
            <a:noFill/>
            <a:miter lim="800000"/>
            <a:headEnd/>
            <a:tailEnd/>
          </a:ln>
        </p:spPr>
        <p:txBody>
          <a:bodyPr>
            <a:spAutoFit/>
          </a:bodyPr>
          <a:lstStyle/>
          <a:p>
            <a:r>
              <a:rPr lang="en-US" sz="1400" i="1"/>
              <a:t>F</a:t>
            </a:r>
            <a:r>
              <a:rPr lang="en-US" sz="1400" baseline="-25000"/>
              <a:t>2</a:t>
            </a:r>
            <a:r>
              <a:rPr lang="en-US" sz="800" i="1"/>
              <a:t> </a:t>
            </a:r>
            <a:r>
              <a:rPr lang="en-US" sz="1400"/>
              <a:t>(0)</a:t>
            </a:r>
          </a:p>
        </p:txBody>
      </p:sp>
      <p:sp>
        <p:nvSpPr>
          <p:cNvPr id="34866" name="TextBox 23"/>
          <p:cNvSpPr txBox="1">
            <a:spLocks noChangeArrowheads="1"/>
          </p:cNvSpPr>
          <p:nvPr/>
        </p:nvSpPr>
        <p:spPr bwMode="auto">
          <a:xfrm>
            <a:off x="6453188" y="4043363"/>
            <a:ext cx="692150" cy="307975"/>
          </a:xfrm>
          <a:prstGeom prst="rect">
            <a:avLst/>
          </a:prstGeom>
          <a:noFill/>
          <a:ln w="9525">
            <a:noFill/>
            <a:miter lim="800000"/>
            <a:headEnd/>
            <a:tailEnd/>
          </a:ln>
        </p:spPr>
        <p:txBody>
          <a:bodyPr>
            <a:spAutoFit/>
          </a:bodyPr>
          <a:lstStyle/>
          <a:p>
            <a:r>
              <a:rPr lang="en-US" sz="1400" i="1"/>
              <a:t>F</a:t>
            </a:r>
            <a:r>
              <a:rPr lang="en-US" sz="1400" baseline="-25000"/>
              <a:t>3</a:t>
            </a:r>
            <a:r>
              <a:rPr lang="en-US" sz="800" i="1"/>
              <a:t> </a:t>
            </a:r>
            <a:r>
              <a:rPr lang="en-US" sz="1400"/>
              <a:t>(0)</a:t>
            </a:r>
          </a:p>
        </p:txBody>
      </p:sp>
      <p:sp>
        <p:nvSpPr>
          <p:cNvPr id="34867" name="TextBox 23"/>
          <p:cNvSpPr txBox="1">
            <a:spLocks noChangeArrowheads="1"/>
          </p:cNvSpPr>
          <p:nvPr/>
        </p:nvSpPr>
        <p:spPr bwMode="auto">
          <a:xfrm>
            <a:off x="6475413" y="4943475"/>
            <a:ext cx="1458912" cy="307975"/>
          </a:xfrm>
          <a:prstGeom prst="rect">
            <a:avLst/>
          </a:prstGeom>
          <a:noFill/>
          <a:ln w="9525">
            <a:noFill/>
            <a:miter lim="800000"/>
            <a:headEnd/>
            <a:tailEnd/>
          </a:ln>
        </p:spPr>
        <p:txBody>
          <a:bodyPr>
            <a:spAutoFit/>
          </a:bodyPr>
          <a:lstStyle/>
          <a:p>
            <a:pPr algn="ctr"/>
            <a:r>
              <a:rPr lang="en-US" sz="1400" i="1"/>
              <a:t>x</a:t>
            </a:r>
            <a:r>
              <a:rPr lang="en-US" sz="1400" baseline="-25000"/>
              <a:t>3</a:t>
            </a:r>
            <a:r>
              <a:rPr lang="en-US" sz="1400"/>
              <a:t>(0),</a:t>
            </a:r>
            <a:r>
              <a:rPr lang="en-US" sz="1400" i="1"/>
              <a:t> v</a:t>
            </a:r>
            <a:r>
              <a:rPr lang="en-US" sz="1400" baseline="-25000"/>
              <a:t>3</a:t>
            </a:r>
            <a:r>
              <a:rPr lang="en-US" sz="1400"/>
              <a:t>(0)</a:t>
            </a:r>
          </a:p>
        </p:txBody>
      </p:sp>
      <p:sp>
        <p:nvSpPr>
          <p:cNvPr id="34868" name="TextBox 23"/>
          <p:cNvSpPr txBox="1">
            <a:spLocks noChangeArrowheads="1"/>
          </p:cNvSpPr>
          <p:nvPr/>
        </p:nvSpPr>
        <p:spPr bwMode="auto">
          <a:xfrm>
            <a:off x="4913313" y="3967163"/>
            <a:ext cx="1458912" cy="307975"/>
          </a:xfrm>
          <a:prstGeom prst="rect">
            <a:avLst/>
          </a:prstGeom>
          <a:noFill/>
          <a:ln w="9525">
            <a:noFill/>
            <a:miter lim="800000"/>
            <a:headEnd/>
            <a:tailEnd/>
          </a:ln>
        </p:spPr>
        <p:txBody>
          <a:bodyPr>
            <a:spAutoFit/>
          </a:bodyPr>
          <a:lstStyle/>
          <a:p>
            <a:pPr algn="ctr"/>
            <a:r>
              <a:rPr lang="en-US" sz="1400" i="1"/>
              <a:t>x</a:t>
            </a:r>
            <a:r>
              <a:rPr lang="en-US" sz="1400" baseline="-25000"/>
              <a:t>1</a:t>
            </a:r>
            <a:r>
              <a:rPr lang="en-US" sz="1400"/>
              <a:t>(0),</a:t>
            </a:r>
            <a:r>
              <a:rPr lang="en-US" sz="1400" i="1"/>
              <a:t> v</a:t>
            </a:r>
            <a:r>
              <a:rPr lang="en-US" sz="1400" baseline="-25000"/>
              <a:t>1</a:t>
            </a:r>
            <a:r>
              <a:rPr lang="en-US" sz="1400"/>
              <a:t>(0)</a:t>
            </a:r>
          </a:p>
        </p:txBody>
      </p:sp>
      <p:sp>
        <p:nvSpPr>
          <p:cNvPr id="60" name="Rectangle 59"/>
          <p:cNvSpPr/>
          <p:nvPr/>
        </p:nvSpPr>
        <p:spPr>
          <a:xfrm>
            <a:off x="231775" y="3957638"/>
            <a:ext cx="2803525" cy="960437"/>
          </a:xfrm>
          <a:prstGeom prst="rect">
            <a:avLst/>
          </a:prstGeom>
          <a:noFill/>
          <a:ln w="12700" cmpd="sng">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4870" name="Text Box 41"/>
          <p:cNvSpPr txBox="1">
            <a:spLocks noChangeArrowheads="1"/>
          </p:cNvSpPr>
          <p:nvPr/>
        </p:nvSpPr>
        <p:spPr bwMode="auto">
          <a:xfrm>
            <a:off x="590550" y="609600"/>
            <a:ext cx="7924800" cy="457200"/>
          </a:xfrm>
          <a:prstGeom prst="rect">
            <a:avLst/>
          </a:prstGeom>
          <a:noFill/>
          <a:ln w="9525">
            <a:noFill/>
            <a:miter lim="800000"/>
            <a:headEnd/>
            <a:tailEnd/>
          </a:ln>
        </p:spPr>
        <p:txBody>
          <a:bodyPr>
            <a:spAutoFit/>
          </a:bodyPr>
          <a:lstStyle/>
          <a:p>
            <a:pPr algn="ctr" eaLnBrk="0" hangingPunct="0">
              <a:spcBef>
                <a:spcPct val="50000"/>
              </a:spcBef>
            </a:pPr>
            <a:r>
              <a:rPr lang="en-US" sz="2400" b="1">
                <a:latin typeface="Corbel" pitchFamily="34" charset="0"/>
              </a:rPr>
              <a:t>Simulate how molecules move</a:t>
            </a:r>
          </a:p>
        </p:txBody>
      </p:sp>
      <p:cxnSp>
        <p:nvCxnSpPr>
          <p:cNvPr id="3" name="Curved Connector 2"/>
          <p:cNvCxnSpPr/>
          <p:nvPr/>
        </p:nvCxnSpPr>
        <p:spPr>
          <a:xfrm rot="10800000" flipV="1">
            <a:off x="1901825" y="1854200"/>
            <a:ext cx="977900" cy="498475"/>
          </a:xfrm>
          <a:prstGeom prst="curvedConnector3">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4872" name="TextBox 56"/>
          <p:cNvSpPr txBox="1">
            <a:spLocks noChangeArrowheads="1"/>
          </p:cNvSpPr>
          <p:nvPr/>
        </p:nvSpPr>
        <p:spPr bwMode="auto">
          <a:xfrm>
            <a:off x="2803525" y="1662113"/>
            <a:ext cx="1652588" cy="368300"/>
          </a:xfrm>
          <a:prstGeom prst="rect">
            <a:avLst/>
          </a:prstGeom>
          <a:noFill/>
          <a:ln w="9525">
            <a:noFill/>
            <a:miter lim="800000"/>
            <a:headEnd/>
            <a:tailEnd/>
          </a:ln>
        </p:spPr>
        <p:txBody>
          <a:bodyPr>
            <a:spAutoFit/>
          </a:bodyPr>
          <a:lstStyle/>
          <a:p>
            <a:r>
              <a:rPr lang="en-US" b="1"/>
              <a:t>This is a car</a:t>
            </a:r>
          </a:p>
        </p:txBody>
      </p:sp>
      <p:sp>
        <p:nvSpPr>
          <p:cNvPr id="34873" name="TextBox 56"/>
          <p:cNvSpPr txBox="1">
            <a:spLocks noChangeArrowheads="1"/>
          </p:cNvSpPr>
          <p:nvPr/>
        </p:nvSpPr>
        <p:spPr bwMode="auto">
          <a:xfrm>
            <a:off x="3841750" y="5502275"/>
            <a:ext cx="5032375" cy="366713"/>
          </a:xfrm>
          <a:prstGeom prst="rect">
            <a:avLst/>
          </a:prstGeom>
          <a:noFill/>
          <a:ln w="9525">
            <a:noFill/>
            <a:miter lim="800000"/>
            <a:headEnd/>
            <a:tailEnd/>
          </a:ln>
        </p:spPr>
        <p:txBody>
          <a:bodyPr>
            <a:spAutoFit/>
          </a:bodyPr>
          <a:lstStyle/>
          <a:p>
            <a:pPr algn="ctr"/>
            <a:r>
              <a:rPr lang="en-US" b="1"/>
              <a:t>Your system looks more like this…</a:t>
            </a:r>
          </a:p>
        </p:txBody>
      </p:sp>
      <p:sp>
        <p:nvSpPr>
          <p:cNvPr id="34874" name="Text Box 4"/>
          <p:cNvSpPr txBox="1">
            <a:spLocks noChangeArrowheads="1"/>
          </p:cNvSpPr>
          <p:nvPr/>
        </p:nvSpPr>
        <p:spPr bwMode="auto">
          <a:xfrm>
            <a:off x="0" y="152400"/>
            <a:ext cx="9144000" cy="579438"/>
          </a:xfrm>
          <a:prstGeom prst="rect">
            <a:avLst/>
          </a:prstGeom>
          <a:noFill/>
          <a:ln w="9525">
            <a:noFill/>
            <a:miter lim="800000"/>
            <a:headEnd/>
            <a:tailEnd/>
          </a:ln>
        </p:spPr>
        <p:txBody>
          <a:bodyPr>
            <a:spAutoFit/>
          </a:bodyPr>
          <a:lstStyle/>
          <a:p>
            <a:pPr algn="ctr" eaLnBrk="0" hangingPunct="0">
              <a:spcBef>
                <a:spcPct val="50000"/>
              </a:spcBef>
            </a:pPr>
            <a:r>
              <a:rPr lang="en-US" sz="3200" b="1">
                <a:latin typeface="Corbel" pitchFamily="34" charset="0"/>
              </a:rPr>
              <a:t> Molecular dynamics simulations</a:t>
            </a:r>
          </a:p>
        </p:txBody>
      </p:sp>
      <p:cxnSp>
        <p:nvCxnSpPr>
          <p:cNvPr id="6" name="Straight Connector 5"/>
          <p:cNvCxnSpPr/>
          <p:nvPr/>
        </p:nvCxnSpPr>
        <p:spPr>
          <a:xfrm>
            <a:off x="3611563" y="625475"/>
            <a:ext cx="1690687"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5356225" y="625475"/>
            <a:ext cx="2057400" cy="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sp>
        <p:nvSpPr>
          <p:cNvPr id="64" name="TextBox 63"/>
          <p:cNvSpPr txBox="1">
            <a:spLocks noChangeArrowheads="1"/>
          </p:cNvSpPr>
          <p:nvPr/>
        </p:nvSpPr>
        <p:spPr bwMode="auto">
          <a:xfrm>
            <a:off x="193830" y="5080415"/>
            <a:ext cx="3072400" cy="523220"/>
          </a:xfrm>
          <a:prstGeom prst="rect">
            <a:avLst/>
          </a:prstGeom>
          <a:noFill/>
          <a:ln w="9525">
            <a:noFill/>
            <a:miter lim="800000"/>
            <a:headEnd/>
            <a:tailEnd/>
          </a:ln>
        </p:spPr>
        <p:txBody>
          <a:bodyPr wrap="square">
            <a:spAutoFit/>
          </a:bodyPr>
          <a:lstStyle/>
          <a:p>
            <a:r>
              <a:rPr lang="en-US" sz="1400" b="1" dirty="0" smtClean="0"/>
              <a:t>Can predict the position and speed of the car at any time.</a:t>
            </a:r>
            <a:endParaRPr lang="en-US" sz="1400" b="1" dirty="0"/>
          </a:p>
        </p:txBody>
      </p:sp>
    </p:spTree>
    <p:extLst>
      <p:ext uri="{BB962C8B-B14F-4D97-AF65-F5344CB8AC3E}">
        <p14:creationId xmlns:p14="http://schemas.microsoft.com/office/powerpoint/2010/main" val="369831603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85368</TotalTime>
  <Words>2347</Words>
  <Application>Microsoft Macintosh PowerPoint</Application>
  <PresentationFormat>On-screen Show (4:3)</PresentationFormat>
  <Paragraphs>643</Paragraphs>
  <Slides>22</Slides>
  <Notes>20</Notes>
  <HiddenSlides>0</HiddenSlides>
  <MMClips>1</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Default Design</vt:lpstr>
      <vt:lpstr>Intro to molecular dynamics simulation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Skinner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Vibrational Relaxation of Water Bend in Chloroform</dc:title>
  <dc:creator>Kevin Maddox</dc:creator>
  <cp:lastModifiedBy>Yu-Shan Lin</cp:lastModifiedBy>
  <cp:revision>4342</cp:revision>
  <cp:lastPrinted>2013-10-14T17:02:21Z</cp:lastPrinted>
  <dcterms:created xsi:type="dcterms:W3CDTF">2006-02-12T17:15:52Z</dcterms:created>
  <dcterms:modified xsi:type="dcterms:W3CDTF">2016-08-13T19:36:30Z</dcterms:modified>
</cp:coreProperties>
</file>