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721"/>
  </p:normalViewPr>
  <p:slideViewPr>
    <p:cSldViewPr snapToGrid="0" snapToObjects="1">
      <p:cViewPr varScale="1">
        <p:scale>
          <a:sx n="90" d="100"/>
          <a:sy n="90" d="100"/>
        </p:scale>
        <p:origin x="232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3C2C0-55FD-E340-AF12-5A8CC64FDB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3867D8-C73A-5141-9736-9DA6E39E29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79B78F-C4C6-F943-8ADC-60ED6A706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B44BA-8AD4-3140-A90E-584D296A971C}" type="datetimeFigureOut">
              <a:rPr lang="en-US" smtClean="0"/>
              <a:t>1/26/22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922790-2F5F-554E-A4A5-B83A94B7B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7DDD86-1173-A14B-B56A-E63EA7F0D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4215E-E0C0-944F-BDA5-6394D3EBC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320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E60FF-C60D-924A-8E28-0A5876EB1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07DDED-3ED1-EF47-9FE4-0939F42677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C400EA-20DC-D943-8D28-3A5601E0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B44BA-8AD4-3140-A90E-584D296A971C}" type="datetimeFigureOut">
              <a:rPr lang="en-US" smtClean="0"/>
              <a:t>1/26/22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486D38-167C-E44A-9B95-6F18262EA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0210F-687C-854B-BA8C-EC7ACE53C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4215E-E0C0-944F-BDA5-6394D3EBC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659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2EC3E9-622B-DF4A-90CD-B7143037B8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CDF1B1-AA5D-FC44-A1D9-50EC93BEFE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D9E298-5EB1-A74F-9EE0-6F04389A4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B44BA-8AD4-3140-A90E-584D296A971C}" type="datetimeFigureOut">
              <a:rPr lang="en-US" smtClean="0"/>
              <a:t>1/26/22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CA12B5-8839-BD4C-9FED-FE4B8E608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96373E-562A-3741-BF27-10A022278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4215E-E0C0-944F-BDA5-6394D3EBC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196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C51A9-0DC1-C548-A801-490C553CC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0F712-00F7-4B48-89AF-2C349CED18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376DAC-AA05-E241-92A6-386AD3AD8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B44BA-8AD4-3140-A90E-584D296A971C}" type="datetimeFigureOut">
              <a:rPr lang="en-US" smtClean="0"/>
              <a:t>1/26/22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12E57F-5E29-374A-945D-EC4735D06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76B4E-CEA4-4C48-A673-B85F0BEA8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4215E-E0C0-944F-BDA5-6394D3EBC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032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DA7EB-867E-734A-A811-FFE6BA93F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33A9FB-B5EF-D145-A698-25E6E39D47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3ECE49-DE98-A048-B7FC-737BF7D6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B44BA-8AD4-3140-A90E-584D296A971C}" type="datetimeFigureOut">
              <a:rPr lang="en-US" smtClean="0"/>
              <a:t>1/26/22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BA7D5B-BDB6-A346-93B0-7C250DACD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FB1EB9-B98C-DA46-A1E6-E0E147E52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4215E-E0C0-944F-BDA5-6394D3EBC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11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F3EF3-C534-6940-A751-80A74907A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C0C1C-00DA-DE47-B7C8-B6ED996CEA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878072-50BE-6041-BD11-82B89BB482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3BACFA-977C-C341-A25F-DE749DDE3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B44BA-8AD4-3140-A90E-584D296A971C}" type="datetimeFigureOut">
              <a:rPr lang="en-US" smtClean="0"/>
              <a:t>1/26/22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47F7B1-9D75-8146-8376-133D3F42B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791AF6-D0D1-584E-B4E1-74F599F2A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4215E-E0C0-944F-BDA5-6394D3EBC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239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24DDE-A6DC-C142-9B44-A0BD04310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678483-356E-5049-BD12-78176A6A59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EFB390-CFC4-0F46-BC10-64780B00AC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C34055-4C42-8848-BD51-B0F68CEAF2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75C7D4-A109-5046-B7E1-3780F5FE42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4BBF14-358C-3340-8E79-773F0DCC3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B44BA-8AD4-3140-A90E-584D296A971C}" type="datetimeFigureOut">
              <a:rPr lang="en-US" smtClean="0"/>
              <a:t>1/26/22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83EFFF-9C8F-1949-BF51-FDB78E83B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648237-46D5-5240-8AC0-609156719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4215E-E0C0-944F-BDA5-6394D3EBC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425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1A9FA-4786-274D-9ADF-73C2BC6E6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4D4F2D-C775-514F-B950-487EF2B2E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B44BA-8AD4-3140-A90E-584D296A971C}" type="datetimeFigureOut">
              <a:rPr lang="en-US" smtClean="0"/>
              <a:t>1/26/22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EC657D-0109-DF46-AF94-26828F5CC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1E595-E599-7948-A326-4C9F51D1F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4215E-E0C0-944F-BDA5-6394D3EBC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546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C2B150-A8FB-3F49-B894-8A76CF151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B44BA-8AD4-3140-A90E-584D296A971C}" type="datetimeFigureOut">
              <a:rPr lang="en-US" smtClean="0"/>
              <a:t>1/26/22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E89754-346E-EF41-9583-BE3DBCBBA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A15870-1476-034E-A9B5-C72C71CBB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4215E-E0C0-944F-BDA5-6394D3EBC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28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8C439-3494-5742-8CEE-23D606F09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27A074-495F-AE40-9EEC-7D87AFDB6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B17EFB-D3AB-6D42-939B-626C76EE3A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082816-C079-C346-BEF0-E2C2178F9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B44BA-8AD4-3140-A90E-584D296A971C}" type="datetimeFigureOut">
              <a:rPr lang="en-US" smtClean="0"/>
              <a:t>1/26/22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F69016-A330-5A40-ACDD-50AB56E6B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A1C7E3-A98E-9540-BDA0-BA5BF6BBE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4215E-E0C0-944F-BDA5-6394D3EBC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028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D2869-6DDF-314F-957F-A25E687AF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8B6277-0CDD-6445-A06B-F5D74686B5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EC06AD-CD23-CB40-A8E7-60692DA41F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554A50-6CB4-FC46-9642-831B7629C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B44BA-8AD4-3140-A90E-584D296A971C}" type="datetimeFigureOut">
              <a:rPr lang="en-US" smtClean="0"/>
              <a:t>1/26/22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A16355-0E49-EE4F-811E-1BC74337F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8191FB-6277-D742-BFFF-647C180C8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4215E-E0C0-944F-BDA5-6394D3EBC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06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746E64-CC28-584A-8F4C-D44857281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665D5-43A2-FB45-983B-3D8534F6FC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642A04-D298-CC46-896F-075BB55183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B44BA-8AD4-3140-A90E-584D296A971C}" type="datetimeFigureOut">
              <a:rPr lang="en-US" smtClean="0"/>
              <a:t>1/26/22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D4231-24B0-6C42-9DD1-3623FF2F0E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B19FB-7F5A-1741-AEAE-AA6D5FB4B7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4215E-E0C0-944F-BDA5-6394D3EBC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818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E6AEDFC-C685-BB42-8450-A721D3D92233}"/>
              </a:ext>
            </a:extLst>
          </p:cNvPr>
          <p:cNvSpPr txBox="1"/>
          <p:nvPr/>
        </p:nvSpPr>
        <p:spPr>
          <a:xfrm>
            <a:off x="1981156" y="1118497"/>
            <a:ext cx="1728984" cy="15465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350" b="1" dirty="0"/>
              <a:t>Biophysical conditions</a:t>
            </a:r>
          </a:p>
          <a:p>
            <a:endParaRPr lang="en-US" sz="1350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/>
          </a:p>
          <a:p>
            <a:endParaRPr lang="en-US" sz="1350" dirty="0"/>
          </a:p>
          <a:p>
            <a:endParaRPr lang="en-US" sz="1350" b="1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05DEDA0-1DE6-C644-B8F9-8A3D9BEEE38D}"/>
              </a:ext>
            </a:extLst>
          </p:cNvPr>
          <p:cNvCxnSpPr>
            <a:cxnSpLocks/>
          </p:cNvCxnSpPr>
          <p:nvPr/>
        </p:nvCxnSpPr>
        <p:spPr>
          <a:xfrm>
            <a:off x="4137123" y="3525442"/>
            <a:ext cx="580135" cy="15969"/>
          </a:xfrm>
          <a:prstGeom prst="straightConnector1">
            <a:avLst/>
          </a:prstGeom>
          <a:ln w="317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BB1A2D4-F38C-5B47-8125-40C657863717}"/>
              </a:ext>
            </a:extLst>
          </p:cNvPr>
          <p:cNvSpPr txBox="1"/>
          <p:nvPr/>
        </p:nvSpPr>
        <p:spPr>
          <a:xfrm>
            <a:off x="5067300" y="1947851"/>
            <a:ext cx="1393330" cy="113107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350" b="1" dirty="0"/>
              <a:t>Action situations</a:t>
            </a:r>
          </a:p>
          <a:p>
            <a:endParaRPr lang="en-US" sz="1350" b="1" dirty="0"/>
          </a:p>
          <a:p>
            <a:endParaRPr lang="en-US" sz="1350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b="1" dirty="0"/>
          </a:p>
          <a:p>
            <a:endParaRPr lang="en-US" sz="135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68AF64-7E3D-FF4D-881F-F3F459B2A4A8}"/>
              </a:ext>
            </a:extLst>
          </p:cNvPr>
          <p:cNvSpPr txBox="1"/>
          <p:nvPr/>
        </p:nvSpPr>
        <p:spPr>
          <a:xfrm>
            <a:off x="1991478" y="2727720"/>
            <a:ext cx="1728984" cy="15465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350" b="1" dirty="0"/>
              <a:t>Attributes of community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/>
          </a:p>
          <a:p>
            <a:endParaRPr lang="en-US" sz="135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9AE3D0-8552-6246-8DC8-8995CA1E5E89}"/>
              </a:ext>
            </a:extLst>
          </p:cNvPr>
          <p:cNvSpPr txBox="1"/>
          <p:nvPr/>
        </p:nvSpPr>
        <p:spPr>
          <a:xfrm>
            <a:off x="2017727" y="4339520"/>
            <a:ext cx="1728984" cy="113107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350" b="1" dirty="0"/>
              <a:t>Rules in use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/>
          </a:p>
          <a:p>
            <a:endParaRPr lang="en-US" sz="1350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/>
          </a:p>
          <a:p>
            <a:endParaRPr lang="en-US" sz="1350" b="1" dirty="0"/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F1C959C4-4E95-2540-AB3B-F26CDC4A304B}"/>
              </a:ext>
            </a:extLst>
          </p:cNvPr>
          <p:cNvSpPr/>
          <p:nvPr/>
        </p:nvSpPr>
        <p:spPr>
          <a:xfrm>
            <a:off x="3794222" y="1383575"/>
            <a:ext cx="342900" cy="4271999"/>
          </a:xfrm>
          <a:prstGeom prst="righ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6689038-51C7-B64E-84D9-B3104E9D6DB9}"/>
              </a:ext>
            </a:extLst>
          </p:cNvPr>
          <p:cNvSpPr txBox="1"/>
          <p:nvPr/>
        </p:nvSpPr>
        <p:spPr>
          <a:xfrm>
            <a:off x="5067300" y="3824117"/>
            <a:ext cx="1345176" cy="13388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350" b="1" dirty="0"/>
              <a:t>Participants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/>
          </a:p>
          <a:p>
            <a:endParaRPr lang="en-US" sz="1350" b="1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0C6ED60-35F5-444E-9D12-2DBCB81B2FF6}"/>
              </a:ext>
            </a:extLst>
          </p:cNvPr>
          <p:cNvCxnSpPr>
            <a:cxnSpLocks/>
          </p:cNvCxnSpPr>
          <p:nvPr/>
        </p:nvCxnSpPr>
        <p:spPr>
          <a:xfrm flipV="1">
            <a:off x="6099572" y="3195358"/>
            <a:ext cx="0" cy="559733"/>
          </a:xfrm>
          <a:prstGeom prst="straightConnector1">
            <a:avLst/>
          </a:prstGeom>
          <a:ln w="317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DDE7B04-A3A9-6E43-991E-2988ACF74875}"/>
              </a:ext>
            </a:extLst>
          </p:cNvPr>
          <p:cNvCxnSpPr>
            <a:cxnSpLocks/>
          </p:cNvCxnSpPr>
          <p:nvPr/>
        </p:nvCxnSpPr>
        <p:spPr>
          <a:xfrm>
            <a:off x="5351562" y="3195358"/>
            <a:ext cx="0" cy="559733"/>
          </a:xfrm>
          <a:prstGeom prst="straightConnector1">
            <a:avLst/>
          </a:prstGeom>
          <a:ln w="317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D835A30-C1FB-E14C-8934-F1149033B448}"/>
              </a:ext>
            </a:extLst>
          </p:cNvPr>
          <p:cNvCxnSpPr/>
          <p:nvPr/>
        </p:nvCxnSpPr>
        <p:spPr>
          <a:xfrm>
            <a:off x="6698902" y="3195357"/>
            <a:ext cx="717947" cy="0"/>
          </a:xfrm>
          <a:prstGeom prst="straightConnector1">
            <a:avLst/>
          </a:prstGeom>
          <a:ln w="317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FE39404F-2AF9-C840-870D-7221D3AD7901}"/>
              </a:ext>
            </a:extLst>
          </p:cNvPr>
          <p:cNvSpPr txBox="1"/>
          <p:nvPr/>
        </p:nvSpPr>
        <p:spPr>
          <a:xfrm>
            <a:off x="7626918" y="2854620"/>
            <a:ext cx="1344443" cy="13388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350" b="1" dirty="0"/>
              <a:t>Interactions</a:t>
            </a:r>
          </a:p>
          <a:p>
            <a:endParaRPr lang="en-US" sz="1350" b="1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/>
          </a:p>
          <a:p>
            <a:endParaRPr lang="en-US" sz="1350" b="1" dirty="0"/>
          </a:p>
          <a:p>
            <a:endParaRPr lang="en-US" sz="1350" b="1" dirty="0"/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56B20F56-CBC6-944C-A2D7-CD7D4F558530}"/>
              </a:ext>
            </a:extLst>
          </p:cNvPr>
          <p:cNvCxnSpPr>
            <a:cxnSpLocks/>
          </p:cNvCxnSpPr>
          <p:nvPr/>
        </p:nvCxnSpPr>
        <p:spPr>
          <a:xfrm flipH="1">
            <a:off x="6707536" y="3663497"/>
            <a:ext cx="709312" cy="0"/>
          </a:xfrm>
          <a:prstGeom prst="straightConnector1">
            <a:avLst/>
          </a:prstGeom>
          <a:ln w="317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EA8716BC-DFE0-A24A-B7D9-02A59701AA9C}"/>
              </a:ext>
            </a:extLst>
          </p:cNvPr>
          <p:cNvSpPr txBox="1"/>
          <p:nvPr/>
        </p:nvSpPr>
        <p:spPr>
          <a:xfrm>
            <a:off x="7626918" y="4523137"/>
            <a:ext cx="1344443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350" b="1" dirty="0"/>
              <a:t>Outcomes</a:t>
            </a:r>
          </a:p>
          <a:p>
            <a:endParaRPr lang="en-US" sz="1350" dirty="0"/>
          </a:p>
          <a:p>
            <a:endParaRPr lang="en-US" sz="1350" b="1" dirty="0"/>
          </a:p>
          <a:p>
            <a:endParaRPr lang="en-US" sz="1350" b="1" dirty="0"/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91EE170-C6AC-734A-96D4-226971843C44}"/>
              </a:ext>
            </a:extLst>
          </p:cNvPr>
          <p:cNvCxnSpPr>
            <a:cxnSpLocks/>
          </p:cNvCxnSpPr>
          <p:nvPr/>
        </p:nvCxnSpPr>
        <p:spPr>
          <a:xfrm>
            <a:off x="8230494" y="4232976"/>
            <a:ext cx="0" cy="279866"/>
          </a:xfrm>
          <a:prstGeom prst="straightConnector1">
            <a:avLst/>
          </a:prstGeom>
          <a:ln w="317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ight Brace 31">
            <a:extLst>
              <a:ext uri="{FF2B5EF4-FFF2-40B4-BE49-F238E27FC236}">
                <a16:creationId xmlns:a16="http://schemas.microsoft.com/office/drawing/2014/main" id="{992E1C49-1CC9-8A4B-8AEC-44A8387E734E}"/>
              </a:ext>
            </a:extLst>
          </p:cNvPr>
          <p:cNvSpPr/>
          <p:nvPr/>
        </p:nvSpPr>
        <p:spPr>
          <a:xfrm>
            <a:off x="6422905" y="1750007"/>
            <a:ext cx="342900" cy="3450432"/>
          </a:xfrm>
          <a:prstGeom prst="righ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E981E11-86C1-8B45-8561-7A6371C16722}"/>
              </a:ext>
            </a:extLst>
          </p:cNvPr>
          <p:cNvSpPr txBox="1"/>
          <p:nvPr/>
        </p:nvSpPr>
        <p:spPr>
          <a:xfrm>
            <a:off x="9323558" y="3530694"/>
            <a:ext cx="1344443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350" b="1" dirty="0"/>
              <a:t>Evaluative criteria</a:t>
            </a:r>
          </a:p>
          <a:p>
            <a:endParaRPr lang="en-US" sz="1350" b="1" dirty="0"/>
          </a:p>
          <a:p>
            <a:endParaRPr lang="en-US" sz="1350" b="1" dirty="0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CFE0BC84-9CA0-E94F-AA68-A360B0396F9C}"/>
              </a:ext>
            </a:extLst>
          </p:cNvPr>
          <p:cNvCxnSpPr>
            <a:cxnSpLocks/>
          </p:cNvCxnSpPr>
          <p:nvPr/>
        </p:nvCxnSpPr>
        <p:spPr>
          <a:xfrm flipH="1">
            <a:off x="9089231" y="4378115"/>
            <a:ext cx="139304" cy="553998"/>
          </a:xfrm>
          <a:prstGeom prst="straightConnector1">
            <a:avLst/>
          </a:prstGeom>
          <a:ln w="317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ADE91D21-1E41-A849-ABAB-8884DE34A7B9}"/>
              </a:ext>
            </a:extLst>
          </p:cNvPr>
          <p:cNvCxnSpPr>
            <a:cxnSpLocks/>
          </p:cNvCxnSpPr>
          <p:nvPr/>
        </p:nvCxnSpPr>
        <p:spPr>
          <a:xfrm flipH="1" flipV="1">
            <a:off x="9046213" y="3343189"/>
            <a:ext cx="182322" cy="480929"/>
          </a:xfrm>
          <a:prstGeom prst="straightConnector1">
            <a:avLst/>
          </a:prstGeom>
          <a:ln w="317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8A61E4C7-AF08-294A-8197-23D69D770BDE}"/>
              </a:ext>
            </a:extLst>
          </p:cNvPr>
          <p:cNvSpPr txBox="1"/>
          <p:nvPr/>
        </p:nvSpPr>
        <p:spPr>
          <a:xfrm>
            <a:off x="6137839" y="542365"/>
            <a:ext cx="4500784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The Institutional Analysis and Development (IAD) Framework </a:t>
            </a:r>
          </a:p>
          <a:p>
            <a:r>
              <a:rPr lang="en-US" sz="1350" dirty="0"/>
              <a:t>(</a:t>
            </a:r>
            <a:r>
              <a:rPr lang="en-US" sz="1350" dirty="0" err="1"/>
              <a:t>Schoon</a:t>
            </a:r>
            <a:r>
              <a:rPr lang="en-US" sz="1350" dirty="0"/>
              <a:t>, 2015 after Ostrom et al., 1994, p. 37).  </a:t>
            </a:r>
          </a:p>
          <a:p>
            <a:endParaRPr lang="en-US" sz="1350" dirty="0"/>
          </a:p>
        </p:txBody>
      </p:sp>
      <p:cxnSp>
        <p:nvCxnSpPr>
          <p:cNvPr id="51" name="Elbow Connector 50">
            <a:extLst>
              <a:ext uri="{FF2B5EF4-FFF2-40B4-BE49-F238E27FC236}">
                <a16:creationId xmlns:a16="http://schemas.microsoft.com/office/drawing/2014/main" id="{E205871C-F6FA-F442-85FC-B310F9B38149}"/>
              </a:ext>
            </a:extLst>
          </p:cNvPr>
          <p:cNvCxnSpPr>
            <a:cxnSpLocks/>
          </p:cNvCxnSpPr>
          <p:nvPr/>
        </p:nvCxnSpPr>
        <p:spPr>
          <a:xfrm rot="10800000" flipV="1">
            <a:off x="1615573" y="4541339"/>
            <a:ext cx="8380208" cy="1329071"/>
          </a:xfrm>
          <a:prstGeom prst="bentConnector3">
            <a:avLst>
              <a:gd name="adj1" fmla="val 259"/>
            </a:avLst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>
            <a:extLst>
              <a:ext uri="{FF2B5EF4-FFF2-40B4-BE49-F238E27FC236}">
                <a16:creationId xmlns:a16="http://schemas.microsoft.com/office/drawing/2014/main" id="{8EB10ADC-2A1C-484B-8E8A-2E7A8BFE305A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3495372" y="4681673"/>
            <a:ext cx="2038377" cy="323267"/>
          </a:xfrm>
          <a:prstGeom prst="bentConnector3">
            <a:avLst>
              <a:gd name="adj1" fmla="val 101518"/>
            </a:avLst>
          </a:prstGeom>
          <a:ln w="31750"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ight Brace 63">
            <a:extLst>
              <a:ext uri="{FF2B5EF4-FFF2-40B4-BE49-F238E27FC236}">
                <a16:creationId xmlns:a16="http://schemas.microsoft.com/office/drawing/2014/main" id="{DD46A4B0-A8C1-1942-85E7-5A8C3A8B5CF0}"/>
              </a:ext>
            </a:extLst>
          </p:cNvPr>
          <p:cNvSpPr/>
          <p:nvPr/>
        </p:nvSpPr>
        <p:spPr>
          <a:xfrm rot="10800000">
            <a:off x="4855068" y="1805479"/>
            <a:ext cx="334232" cy="3450433"/>
          </a:xfrm>
          <a:prstGeom prst="righ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5" name="Right Brace 64">
            <a:extLst>
              <a:ext uri="{FF2B5EF4-FFF2-40B4-BE49-F238E27FC236}">
                <a16:creationId xmlns:a16="http://schemas.microsoft.com/office/drawing/2014/main" id="{970C950D-3EF0-1F4B-ABAE-70AE21B47BCF}"/>
              </a:ext>
            </a:extLst>
          </p:cNvPr>
          <p:cNvSpPr/>
          <p:nvPr/>
        </p:nvSpPr>
        <p:spPr>
          <a:xfrm rot="10800000">
            <a:off x="1675778" y="997255"/>
            <a:ext cx="326020" cy="4582904"/>
          </a:xfrm>
          <a:prstGeom prst="rightBrace">
            <a:avLst>
              <a:gd name="adj1" fmla="val 23958"/>
              <a:gd name="adj2" fmla="val 50000"/>
            </a:avLst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64C7E016-4838-9342-9849-B334A55671DD}"/>
              </a:ext>
            </a:extLst>
          </p:cNvPr>
          <p:cNvCxnSpPr>
            <a:cxnSpLocks/>
          </p:cNvCxnSpPr>
          <p:nvPr/>
        </p:nvCxnSpPr>
        <p:spPr>
          <a:xfrm flipH="1">
            <a:off x="1551320" y="3281833"/>
            <a:ext cx="1" cy="2612479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33F55078-10DE-4F0E-859B-1BF4F116506C}"/>
              </a:ext>
            </a:extLst>
          </p:cNvPr>
          <p:cNvSpPr txBox="1"/>
          <p:nvPr/>
        </p:nvSpPr>
        <p:spPr>
          <a:xfrm>
            <a:off x="1828800" y="228601"/>
            <a:ext cx="31425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An approach to analysis</a:t>
            </a:r>
          </a:p>
        </p:txBody>
      </p:sp>
    </p:spTree>
    <p:extLst>
      <p:ext uri="{BB962C8B-B14F-4D97-AF65-F5344CB8AC3E}">
        <p14:creationId xmlns:p14="http://schemas.microsoft.com/office/powerpoint/2010/main" val="579850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Microsoft Macintosh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Levine, Peter L</dc:creator>
  <cp:lastModifiedBy>Levine, Peter L</cp:lastModifiedBy>
  <cp:revision>1</cp:revision>
  <dcterms:created xsi:type="dcterms:W3CDTF">2022-01-26T14:39:30Z</dcterms:created>
  <dcterms:modified xsi:type="dcterms:W3CDTF">2022-01-26T14:40:10Z</dcterms:modified>
</cp:coreProperties>
</file>